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1C7626B" w14:textId="0D44C454" w:rsidR="00FC307E" w:rsidRDefault="00397557" w:rsidP="00E61477">
      <w:pPr>
        <w:spacing w:before="0"/>
        <w:jc w:val="center"/>
        <w:rPr>
          <w:rFonts w:asciiTheme="minorHAnsi" w:hAnsiTheme="minorHAnsi" w:cstheme="minorHAnsi"/>
          <w:color w:val="000000" w:themeColor="text1"/>
        </w:rPr>
      </w:pPr>
      <w:r>
        <w:rPr>
          <w:rFonts w:asciiTheme="minorHAnsi" w:hAnsiTheme="minorHAnsi" w:cstheme="minorHAnsi"/>
          <w:noProof/>
          <w:color w:val="000000" w:themeColor="text1"/>
        </w:rPr>
        <w:drawing>
          <wp:inline distT="0" distB="0" distL="0" distR="0" wp14:anchorId="222C7EBE" wp14:editId="5C0012FB">
            <wp:extent cx="720000" cy="620760"/>
            <wp:effectExtent l="0" t="0" r="4445" b="8255"/>
            <wp:docPr id="1291840014" name="Obrázek 13" descr="Obsah obrázku logo, Grafika, Písmo, symbol&#10;&#10;Obsah generovaný pomocí AI může být nesprávný."/>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1840014" name="Obrázek 13" descr="Obsah obrázku logo, Grafika, Písmo, symbol&#10;&#10;Obsah generovaný pomocí AI může být nesprávný."/>
                    <pic:cNvPicPr/>
                  </pic:nvPicPr>
                  <pic:blipFill>
                    <a:blip r:embed="rId12" cstate="print">
                      <a:extLst>
                        <a:ext uri="{28A0092B-C50C-407E-A947-70E740481C1C}">
                          <a14:useLocalDpi xmlns:a14="http://schemas.microsoft.com/office/drawing/2010/main" val="0"/>
                        </a:ext>
                      </a:extLst>
                    </a:blip>
                    <a:stretch>
                      <a:fillRect/>
                    </a:stretch>
                  </pic:blipFill>
                  <pic:spPr>
                    <a:xfrm>
                      <a:off x="0" y="0"/>
                      <a:ext cx="720000" cy="620760"/>
                    </a:xfrm>
                    <a:prstGeom prst="rect">
                      <a:avLst/>
                    </a:prstGeom>
                  </pic:spPr>
                </pic:pic>
              </a:graphicData>
            </a:graphic>
          </wp:inline>
        </w:drawing>
      </w:r>
    </w:p>
    <w:p w14:paraId="209EF2C1" w14:textId="77777777" w:rsidR="00397557" w:rsidRPr="00397557" w:rsidRDefault="00397557" w:rsidP="00E61477">
      <w:pPr>
        <w:spacing w:before="0"/>
        <w:jc w:val="center"/>
        <w:rPr>
          <w:rFonts w:asciiTheme="minorHAnsi" w:hAnsiTheme="minorHAnsi" w:cstheme="minorHAnsi"/>
          <w:color w:val="000000" w:themeColor="text1"/>
          <w:sz w:val="28"/>
          <w:szCs w:val="28"/>
        </w:rPr>
      </w:pPr>
    </w:p>
    <w:p w14:paraId="2CD05AD2" w14:textId="77777777" w:rsidR="00397557" w:rsidRPr="00397557" w:rsidRDefault="00397557" w:rsidP="00E61477">
      <w:pPr>
        <w:spacing w:before="0"/>
        <w:jc w:val="center"/>
        <w:rPr>
          <w:rFonts w:asciiTheme="minorHAnsi" w:hAnsiTheme="minorHAnsi" w:cstheme="minorHAnsi"/>
          <w:color w:val="000000" w:themeColor="text1"/>
          <w:sz w:val="28"/>
          <w:szCs w:val="28"/>
        </w:rPr>
      </w:pPr>
    </w:p>
    <w:p w14:paraId="59175E96" w14:textId="77777777" w:rsidR="00FC307E" w:rsidRPr="00397557" w:rsidRDefault="00D416B9" w:rsidP="00E61477">
      <w:pPr>
        <w:spacing w:before="0"/>
        <w:jc w:val="center"/>
        <w:rPr>
          <w:rFonts w:asciiTheme="minorHAnsi" w:hAnsiTheme="minorHAnsi" w:cstheme="minorHAnsi"/>
          <w:b/>
          <w:color w:val="000000" w:themeColor="text1"/>
          <w:sz w:val="28"/>
          <w:szCs w:val="28"/>
        </w:rPr>
      </w:pPr>
      <w:r w:rsidRPr="00397557">
        <w:rPr>
          <w:rFonts w:asciiTheme="minorHAnsi" w:hAnsiTheme="minorHAnsi" w:cstheme="minorHAnsi"/>
          <w:b/>
          <w:color w:val="000000" w:themeColor="text1"/>
          <w:sz w:val="28"/>
          <w:szCs w:val="28"/>
        </w:rPr>
        <w:t>Kontrolní závěr z kontrolní akce</w:t>
      </w:r>
    </w:p>
    <w:p w14:paraId="709497C7" w14:textId="77777777" w:rsidR="00FC307E" w:rsidRPr="00397557" w:rsidRDefault="00FC307E" w:rsidP="00E61477">
      <w:pPr>
        <w:spacing w:before="0"/>
        <w:jc w:val="center"/>
        <w:rPr>
          <w:rFonts w:asciiTheme="minorHAnsi" w:hAnsiTheme="minorHAnsi" w:cstheme="minorHAnsi"/>
          <w:b/>
          <w:color w:val="000000" w:themeColor="text1"/>
          <w:sz w:val="28"/>
          <w:szCs w:val="28"/>
        </w:rPr>
      </w:pPr>
    </w:p>
    <w:p w14:paraId="0F8FA4BB" w14:textId="06443676" w:rsidR="00FC307E" w:rsidRPr="00397557" w:rsidRDefault="009A0793" w:rsidP="00E61477">
      <w:pPr>
        <w:spacing w:before="0"/>
        <w:jc w:val="center"/>
        <w:rPr>
          <w:rFonts w:asciiTheme="minorHAnsi" w:hAnsiTheme="minorHAnsi" w:cstheme="minorHAnsi"/>
          <w:b/>
          <w:color w:val="000000" w:themeColor="text1"/>
          <w:sz w:val="28"/>
          <w:szCs w:val="28"/>
        </w:rPr>
      </w:pPr>
      <w:r w:rsidRPr="00397557">
        <w:rPr>
          <w:rFonts w:asciiTheme="minorHAnsi" w:hAnsiTheme="minorHAnsi" w:cstheme="minorHAnsi"/>
          <w:b/>
          <w:color w:val="000000" w:themeColor="text1"/>
          <w:sz w:val="28"/>
          <w:szCs w:val="28"/>
        </w:rPr>
        <w:t>2</w:t>
      </w:r>
      <w:r w:rsidR="00D13850" w:rsidRPr="00397557">
        <w:rPr>
          <w:rFonts w:asciiTheme="minorHAnsi" w:hAnsiTheme="minorHAnsi" w:cstheme="minorHAnsi"/>
          <w:b/>
          <w:color w:val="000000" w:themeColor="text1"/>
          <w:sz w:val="28"/>
          <w:szCs w:val="28"/>
        </w:rPr>
        <w:t>5</w:t>
      </w:r>
      <w:r w:rsidR="001803EE" w:rsidRPr="00397557">
        <w:rPr>
          <w:rFonts w:asciiTheme="minorHAnsi" w:hAnsiTheme="minorHAnsi" w:cstheme="minorHAnsi"/>
          <w:b/>
          <w:color w:val="000000" w:themeColor="text1"/>
          <w:sz w:val="28"/>
          <w:szCs w:val="28"/>
        </w:rPr>
        <w:t>/</w:t>
      </w:r>
      <w:r w:rsidRPr="00397557">
        <w:rPr>
          <w:rFonts w:asciiTheme="minorHAnsi" w:hAnsiTheme="minorHAnsi" w:cstheme="minorHAnsi"/>
          <w:b/>
          <w:color w:val="000000" w:themeColor="text1"/>
          <w:sz w:val="28"/>
          <w:szCs w:val="28"/>
        </w:rPr>
        <w:t>0</w:t>
      </w:r>
      <w:r w:rsidR="00D13850" w:rsidRPr="00397557">
        <w:rPr>
          <w:rFonts w:asciiTheme="minorHAnsi" w:hAnsiTheme="minorHAnsi" w:cstheme="minorHAnsi"/>
          <w:b/>
          <w:color w:val="000000" w:themeColor="text1"/>
          <w:sz w:val="28"/>
          <w:szCs w:val="28"/>
        </w:rPr>
        <w:t>2</w:t>
      </w:r>
    </w:p>
    <w:p w14:paraId="14AF6218" w14:textId="77777777" w:rsidR="003B6BB1" w:rsidRPr="00397557" w:rsidRDefault="003B6BB1" w:rsidP="00E61477">
      <w:pPr>
        <w:spacing w:before="0"/>
        <w:jc w:val="center"/>
        <w:rPr>
          <w:rFonts w:asciiTheme="minorHAnsi" w:hAnsiTheme="minorHAnsi" w:cstheme="minorHAnsi"/>
          <w:b/>
          <w:color w:val="000000" w:themeColor="text1"/>
          <w:sz w:val="28"/>
          <w:szCs w:val="28"/>
        </w:rPr>
      </w:pPr>
    </w:p>
    <w:p w14:paraId="31E00324" w14:textId="7050222F" w:rsidR="00807E0C" w:rsidRPr="00397557" w:rsidRDefault="00D13850" w:rsidP="00C84432">
      <w:pPr>
        <w:spacing w:before="0"/>
        <w:jc w:val="center"/>
        <w:rPr>
          <w:rFonts w:asciiTheme="minorHAnsi" w:hAnsiTheme="minorHAnsi" w:cstheme="minorHAnsi"/>
          <w:b/>
          <w:color w:val="000000" w:themeColor="text1"/>
          <w:sz w:val="28"/>
          <w:szCs w:val="28"/>
        </w:rPr>
      </w:pPr>
      <w:r w:rsidRPr="00397557">
        <w:rPr>
          <w:rFonts w:asciiTheme="minorHAnsi" w:hAnsiTheme="minorHAnsi" w:cstheme="minorHAnsi"/>
          <w:b/>
          <w:color w:val="000000" w:themeColor="text1"/>
          <w:sz w:val="28"/>
          <w:szCs w:val="28"/>
        </w:rPr>
        <w:t>Peněžní prostředky určené na projekty podpory hodnocení a řízení vzdělávací soustavy regionálního školství</w:t>
      </w:r>
    </w:p>
    <w:p w14:paraId="1D65B03D" w14:textId="77777777" w:rsidR="00D13850" w:rsidRPr="00397557" w:rsidRDefault="00D13850" w:rsidP="00C84432">
      <w:pPr>
        <w:spacing w:before="0"/>
        <w:jc w:val="center"/>
        <w:rPr>
          <w:rFonts w:asciiTheme="minorHAnsi" w:hAnsiTheme="minorHAnsi" w:cstheme="minorHAnsi"/>
          <w:color w:val="000000" w:themeColor="text1"/>
          <w:sz w:val="28"/>
          <w:szCs w:val="28"/>
        </w:rPr>
      </w:pPr>
    </w:p>
    <w:p w14:paraId="3266C0ED" w14:textId="77777777" w:rsidR="006E7519" w:rsidRPr="00397557" w:rsidRDefault="006E7519" w:rsidP="00C84432">
      <w:pPr>
        <w:spacing w:before="0"/>
        <w:jc w:val="center"/>
        <w:rPr>
          <w:rFonts w:asciiTheme="minorHAnsi" w:hAnsiTheme="minorHAnsi" w:cstheme="minorHAnsi"/>
          <w:color w:val="000000" w:themeColor="text1"/>
          <w:sz w:val="28"/>
          <w:szCs w:val="28"/>
        </w:rPr>
      </w:pPr>
    </w:p>
    <w:p w14:paraId="6A9FF243" w14:textId="01B640DB" w:rsidR="00802788" w:rsidRPr="0038684E" w:rsidRDefault="00D416B9" w:rsidP="004A2738">
      <w:pPr>
        <w:spacing w:before="0" w:after="360"/>
        <w:rPr>
          <w:rFonts w:asciiTheme="minorHAnsi" w:hAnsiTheme="minorHAnsi" w:cstheme="minorHAnsi"/>
          <w:color w:val="000000" w:themeColor="text1"/>
        </w:rPr>
      </w:pPr>
      <w:r w:rsidRPr="0038684E">
        <w:rPr>
          <w:rFonts w:asciiTheme="minorHAnsi" w:hAnsiTheme="minorHAnsi" w:cstheme="minorHAnsi"/>
          <w:color w:val="000000" w:themeColor="text1"/>
        </w:rPr>
        <w:t>Kontrolní akce byla zařazena do plánu kontrolní činnosti Nejvyššího kontrolního úřadu (dále také</w:t>
      </w:r>
      <w:r w:rsidR="00151CFB" w:rsidRPr="0038684E">
        <w:rPr>
          <w:rFonts w:asciiTheme="minorHAnsi" w:hAnsiTheme="minorHAnsi" w:cstheme="minorHAnsi"/>
          <w:color w:val="000000" w:themeColor="text1"/>
        </w:rPr>
        <w:t xml:space="preserve"> „NKÚ“) na rok 202</w:t>
      </w:r>
      <w:r w:rsidR="00D13850" w:rsidRPr="0038684E">
        <w:rPr>
          <w:rFonts w:asciiTheme="minorHAnsi" w:hAnsiTheme="minorHAnsi" w:cstheme="minorHAnsi"/>
          <w:color w:val="000000" w:themeColor="text1"/>
        </w:rPr>
        <w:t>5</w:t>
      </w:r>
      <w:r w:rsidR="00151CFB" w:rsidRPr="0038684E">
        <w:rPr>
          <w:rFonts w:asciiTheme="minorHAnsi" w:hAnsiTheme="minorHAnsi" w:cstheme="minorHAnsi"/>
          <w:color w:val="000000" w:themeColor="text1"/>
        </w:rPr>
        <w:t xml:space="preserve"> pod číslem 2</w:t>
      </w:r>
      <w:r w:rsidR="00D13850" w:rsidRPr="0038684E">
        <w:rPr>
          <w:rFonts w:asciiTheme="minorHAnsi" w:hAnsiTheme="minorHAnsi" w:cstheme="minorHAnsi"/>
          <w:color w:val="000000" w:themeColor="text1"/>
        </w:rPr>
        <w:t>5</w:t>
      </w:r>
      <w:r w:rsidR="004D46B3" w:rsidRPr="0038684E">
        <w:rPr>
          <w:rFonts w:asciiTheme="minorHAnsi" w:hAnsiTheme="minorHAnsi" w:cstheme="minorHAnsi"/>
          <w:color w:val="000000" w:themeColor="text1"/>
        </w:rPr>
        <w:t>/</w:t>
      </w:r>
      <w:r w:rsidR="009A0793" w:rsidRPr="0038684E">
        <w:rPr>
          <w:rFonts w:asciiTheme="minorHAnsi" w:hAnsiTheme="minorHAnsi" w:cstheme="minorHAnsi"/>
          <w:color w:val="000000" w:themeColor="text1"/>
        </w:rPr>
        <w:t>0</w:t>
      </w:r>
      <w:r w:rsidR="00D13850" w:rsidRPr="0038684E">
        <w:rPr>
          <w:rFonts w:asciiTheme="minorHAnsi" w:hAnsiTheme="minorHAnsi" w:cstheme="minorHAnsi"/>
          <w:color w:val="000000" w:themeColor="text1"/>
        </w:rPr>
        <w:t>2</w:t>
      </w:r>
      <w:r w:rsidRPr="0038684E">
        <w:rPr>
          <w:rFonts w:asciiTheme="minorHAnsi" w:hAnsiTheme="minorHAnsi" w:cstheme="minorHAnsi"/>
          <w:color w:val="000000" w:themeColor="text1"/>
        </w:rPr>
        <w:t>. Kontrolní akci řídil a kontroln</w:t>
      </w:r>
      <w:r w:rsidR="001803EE" w:rsidRPr="0038684E">
        <w:rPr>
          <w:rFonts w:asciiTheme="minorHAnsi" w:hAnsiTheme="minorHAnsi" w:cstheme="minorHAnsi"/>
          <w:color w:val="000000" w:themeColor="text1"/>
        </w:rPr>
        <w:t xml:space="preserve">í závěr vypracoval člen NKÚ </w:t>
      </w:r>
      <w:r w:rsidR="009A0793" w:rsidRPr="0038684E">
        <w:rPr>
          <w:rFonts w:asciiTheme="minorHAnsi" w:hAnsiTheme="minorHAnsi" w:cstheme="minorHAnsi"/>
          <w:color w:val="000000" w:themeColor="text1"/>
        </w:rPr>
        <w:t xml:space="preserve">Ing. </w:t>
      </w:r>
      <w:r w:rsidR="00D13850" w:rsidRPr="0038684E">
        <w:rPr>
          <w:rFonts w:asciiTheme="minorHAnsi" w:hAnsiTheme="minorHAnsi" w:cstheme="minorHAnsi"/>
          <w:color w:val="000000" w:themeColor="text1"/>
        </w:rPr>
        <w:t xml:space="preserve">Michal </w:t>
      </w:r>
      <w:proofErr w:type="spellStart"/>
      <w:r w:rsidR="00D13850" w:rsidRPr="0038684E">
        <w:rPr>
          <w:rFonts w:asciiTheme="minorHAnsi" w:hAnsiTheme="minorHAnsi" w:cstheme="minorHAnsi"/>
          <w:color w:val="000000" w:themeColor="text1"/>
        </w:rPr>
        <w:t>Šmucr</w:t>
      </w:r>
      <w:proofErr w:type="spellEnd"/>
      <w:r w:rsidR="009A0793" w:rsidRPr="0038684E">
        <w:rPr>
          <w:rFonts w:asciiTheme="minorHAnsi" w:hAnsiTheme="minorHAnsi" w:cstheme="minorHAnsi"/>
          <w:color w:val="000000" w:themeColor="text1"/>
        </w:rPr>
        <w:t>.</w:t>
      </w:r>
    </w:p>
    <w:p w14:paraId="35C5F200" w14:textId="6D6ADC32" w:rsidR="0018706E" w:rsidRPr="0038684E" w:rsidRDefault="00D416B9" w:rsidP="004A2738">
      <w:pPr>
        <w:spacing w:after="360"/>
        <w:rPr>
          <w:rFonts w:asciiTheme="minorHAnsi" w:hAnsiTheme="minorHAnsi" w:cstheme="minorHAnsi"/>
        </w:rPr>
      </w:pPr>
      <w:r w:rsidRPr="0038684E">
        <w:rPr>
          <w:rFonts w:asciiTheme="minorHAnsi" w:hAnsiTheme="minorHAnsi" w:cstheme="minorHAnsi"/>
          <w:color w:val="000000" w:themeColor="text1"/>
        </w:rPr>
        <w:t xml:space="preserve">Cílem kontroly </w:t>
      </w:r>
      <w:r w:rsidR="00151CFB" w:rsidRPr="0038684E">
        <w:rPr>
          <w:rFonts w:asciiTheme="minorHAnsi" w:hAnsiTheme="minorHAnsi" w:cstheme="minorHAnsi"/>
          <w:color w:val="000000" w:themeColor="text1"/>
        </w:rPr>
        <w:t xml:space="preserve">bylo </w:t>
      </w:r>
      <w:r w:rsidR="00D13850" w:rsidRPr="0038684E">
        <w:rPr>
          <w:rFonts w:asciiTheme="minorHAnsi" w:hAnsiTheme="minorHAnsi" w:cstheme="minorHAnsi"/>
        </w:rPr>
        <w:t>prověřit, zda peněžní prostředky určené na projekty podpory hodnocení a řízení vzdělávací soustavy regionálního školství byly vynakládány účelně, hospodárně a</w:t>
      </w:r>
      <w:r w:rsidR="00264E21" w:rsidRPr="0038684E">
        <w:rPr>
          <w:rFonts w:asciiTheme="minorHAnsi" w:hAnsiTheme="minorHAnsi" w:cstheme="minorHAnsi"/>
        </w:rPr>
        <w:t> </w:t>
      </w:r>
      <w:r w:rsidR="00D13850" w:rsidRPr="0038684E">
        <w:rPr>
          <w:rFonts w:asciiTheme="minorHAnsi" w:hAnsiTheme="minorHAnsi" w:cstheme="minorHAnsi"/>
        </w:rPr>
        <w:t>v</w:t>
      </w:r>
      <w:r w:rsidR="00264E21" w:rsidRPr="0038684E">
        <w:rPr>
          <w:rFonts w:asciiTheme="minorHAnsi" w:hAnsiTheme="minorHAnsi" w:cstheme="minorHAnsi"/>
        </w:rPr>
        <w:t> </w:t>
      </w:r>
      <w:r w:rsidR="00D13850" w:rsidRPr="0038684E">
        <w:rPr>
          <w:rFonts w:asciiTheme="minorHAnsi" w:hAnsiTheme="minorHAnsi" w:cstheme="minorHAnsi"/>
        </w:rPr>
        <w:t>souladu s právními předpisy.</w:t>
      </w:r>
    </w:p>
    <w:p w14:paraId="41901BDD" w14:textId="784AECC9" w:rsidR="00076334" w:rsidRPr="0038684E" w:rsidRDefault="00D416B9" w:rsidP="004A2738">
      <w:pPr>
        <w:spacing w:before="0" w:after="360"/>
        <w:rPr>
          <w:rFonts w:asciiTheme="minorHAnsi" w:hAnsiTheme="minorHAnsi" w:cstheme="minorHAnsi"/>
          <w:color w:val="000000" w:themeColor="text1"/>
        </w:rPr>
      </w:pPr>
      <w:r w:rsidRPr="0038684E">
        <w:rPr>
          <w:rFonts w:asciiTheme="minorHAnsi" w:hAnsiTheme="minorHAnsi" w:cstheme="minorHAnsi"/>
          <w:color w:val="000000" w:themeColor="text1"/>
        </w:rPr>
        <w:t>Kontrolovan</w:t>
      </w:r>
      <w:r w:rsidR="00151CFB" w:rsidRPr="0038684E">
        <w:rPr>
          <w:rFonts w:asciiTheme="minorHAnsi" w:hAnsiTheme="minorHAnsi" w:cstheme="minorHAnsi"/>
          <w:color w:val="000000" w:themeColor="text1"/>
        </w:rPr>
        <w:t>ým obdobím byly roky 20</w:t>
      </w:r>
      <w:r w:rsidR="007D310E" w:rsidRPr="0038684E">
        <w:rPr>
          <w:rFonts w:asciiTheme="minorHAnsi" w:hAnsiTheme="minorHAnsi" w:cstheme="minorHAnsi"/>
          <w:color w:val="000000" w:themeColor="text1"/>
        </w:rPr>
        <w:t>1</w:t>
      </w:r>
      <w:r w:rsidR="00D13850" w:rsidRPr="0038684E">
        <w:rPr>
          <w:rFonts w:asciiTheme="minorHAnsi" w:hAnsiTheme="minorHAnsi" w:cstheme="minorHAnsi"/>
          <w:color w:val="000000" w:themeColor="text1"/>
        </w:rPr>
        <w:t>9</w:t>
      </w:r>
      <w:r w:rsidR="00151CFB" w:rsidRPr="0038684E">
        <w:rPr>
          <w:rFonts w:asciiTheme="minorHAnsi" w:hAnsiTheme="minorHAnsi" w:cstheme="minorHAnsi"/>
          <w:color w:val="000000" w:themeColor="text1"/>
        </w:rPr>
        <w:t xml:space="preserve"> až 20</w:t>
      </w:r>
      <w:r w:rsidR="007D310E" w:rsidRPr="0038684E">
        <w:rPr>
          <w:rFonts w:asciiTheme="minorHAnsi" w:hAnsiTheme="minorHAnsi" w:cstheme="minorHAnsi"/>
          <w:color w:val="000000" w:themeColor="text1"/>
        </w:rPr>
        <w:t>2</w:t>
      </w:r>
      <w:r w:rsidR="00D13850" w:rsidRPr="0038684E">
        <w:rPr>
          <w:rFonts w:asciiTheme="minorHAnsi" w:hAnsiTheme="minorHAnsi" w:cstheme="minorHAnsi"/>
          <w:color w:val="000000" w:themeColor="text1"/>
        </w:rPr>
        <w:t>4</w:t>
      </w:r>
      <w:r w:rsidR="00151CFB" w:rsidRPr="0038684E">
        <w:rPr>
          <w:rFonts w:asciiTheme="minorHAnsi" w:hAnsiTheme="minorHAnsi" w:cstheme="minorHAnsi"/>
          <w:color w:val="000000" w:themeColor="text1"/>
        </w:rPr>
        <w:t>, v případě věcných souvislostí i období předcházející či následující.</w:t>
      </w:r>
    </w:p>
    <w:p w14:paraId="4DB0AA3F" w14:textId="6ACA0C78" w:rsidR="00802788" w:rsidRPr="0038684E" w:rsidRDefault="00D416B9" w:rsidP="004A2738">
      <w:pPr>
        <w:spacing w:before="0" w:after="480"/>
        <w:rPr>
          <w:rFonts w:asciiTheme="minorHAnsi" w:hAnsiTheme="minorHAnsi" w:cstheme="minorHAnsi"/>
          <w:color w:val="000000" w:themeColor="text1"/>
        </w:rPr>
      </w:pPr>
      <w:r w:rsidRPr="0038684E">
        <w:rPr>
          <w:rFonts w:asciiTheme="minorHAnsi" w:hAnsiTheme="minorHAnsi" w:cstheme="minorHAnsi"/>
          <w:color w:val="000000" w:themeColor="text1"/>
        </w:rPr>
        <w:t xml:space="preserve">Kontrola byla prováděna u kontrolovaných osob v období od </w:t>
      </w:r>
      <w:r w:rsidR="009A0793" w:rsidRPr="0038684E">
        <w:rPr>
          <w:rFonts w:asciiTheme="minorHAnsi" w:hAnsiTheme="minorHAnsi" w:cstheme="minorHAnsi"/>
          <w:color w:val="000000" w:themeColor="text1"/>
        </w:rPr>
        <w:t>ledna do září 202</w:t>
      </w:r>
      <w:r w:rsidR="00D13850" w:rsidRPr="0038684E">
        <w:rPr>
          <w:rFonts w:asciiTheme="minorHAnsi" w:hAnsiTheme="minorHAnsi" w:cstheme="minorHAnsi"/>
          <w:color w:val="000000" w:themeColor="text1"/>
        </w:rPr>
        <w:t>5</w:t>
      </w:r>
      <w:r w:rsidR="009A0793" w:rsidRPr="0038684E">
        <w:rPr>
          <w:rFonts w:asciiTheme="minorHAnsi" w:hAnsiTheme="minorHAnsi" w:cstheme="minorHAnsi"/>
          <w:color w:val="000000" w:themeColor="text1"/>
        </w:rPr>
        <w:t>.</w:t>
      </w:r>
    </w:p>
    <w:p w14:paraId="0D80157F" w14:textId="77777777" w:rsidR="00151CFB" w:rsidRPr="0038684E" w:rsidRDefault="00D416B9" w:rsidP="00807E0C">
      <w:pPr>
        <w:spacing w:before="0"/>
        <w:rPr>
          <w:rFonts w:asciiTheme="minorHAnsi" w:hAnsiTheme="minorHAnsi" w:cstheme="minorHAnsi"/>
          <w:b/>
          <w:color w:val="auto"/>
        </w:rPr>
      </w:pPr>
      <w:r w:rsidRPr="0038684E">
        <w:rPr>
          <w:rFonts w:asciiTheme="minorHAnsi" w:hAnsiTheme="minorHAnsi" w:cstheme="minorHAnsi"/>
          <w:b/>
          <w:color w:val="auto"/>
        </w:rPr>
        <w:t>Kontrolované osoby:</w:t>
      </w:r>
    </w:p>
    <w:p w14:paraId="05C55E1D" w14:textId="766C479D" w:rsidR="009C14FD" w:rsidRPr="0038684E" w:rsidRDefault="00D13850" w:rsidP="00807E0C">
      <w:pPr>
        <w:spacing w:before="0"/>
        <w:rPr>
          <w:rFonts w:asciiTheme="minorHAnsi" w:hAnsiTheme="minorHAnsi" w:cstheme="minorHAnsi"/>
          <w:color w:val="auto"/>
          <w:lang w:eastAsia="cs-CZ"/>
        </w:rPr>
      </w:pPr>
      <w:r w:rsidRPr="0038684E">
        <w:rPr>
          <w:rFonts w:asciiTheme="minorHAnsi" w:hAnsiTheme="minorHAnsi" w:cstheme="minorHAnsi"/>
          <w:color w:val="auto"/>
          <w:lang w:eastAsia="cs-CZ"/>
        </w:rPr>
        <w:t xml:space="preserve">Ministerstvo školství, mládeže a tělovýchovy </w:t>
      </w:r>
      <w:r w:rsidR="00D416B9" w:rsidRPr="0038684E">
        <w:rPr>
          <w:rFonts w:asciiTheme="minorHAnsi" w:hAnsiTheme="minorHAnsi" w:cstheme="minorHAnsi"/>
          <w:color w:val="auto"/>
          <w:lang w:eastAsia="cs-CZ"/>
        </w:rPr>
        <w:t>(dále také „M</w:t>
      </w:r>
      <w:r w:rsidRPr="0038684E">
        <w:rPr>
          <w:rFonts w:asciiTheme="minorHAnsi" w:hAnsiTheme="minorHAnsi" w:cstheme="minorHAnsi"/>
          <w:color w:val="auto"/>
          <w:lang w:eastAsia="cs-CZ"/>
        </w:rPr>
        <w:t>ŠMT</w:t>
      </w:r>
      <w:r w:rsidR="00D416B9" w:rsidRPr="0038684E">
        <w:rPr>
          <w:rFonts w:asciiTheme="minorHAnsi" w:hAnsiTheme="minorHAnsi" w:cstheme="minorHAnsi"/>
          <w:color w:val="auto"/>
          <w:lang w:eastAsia="cs-CZ"/>
        </w:rPr>
        <w:t>“</w:t>
      </w:r>
      <w:r w:rsidR="000D098A" w:rsidRPr="0038684E">
        <w:rPr>
          <w:rFonts w:asciiTheme="minorHAnsi" w:hAnsiTheme="minorHAnsi" w:cstheme="minorHAnsi"/>
          <w:color w:val="auto"/>
          <w:lang w:eastAsia="cs-CZ"/>
        </w:rPr>
        <w:t xml:space="preserve"> nebo „ministerstvo“</w:t>
      </w:r>
      <w:r w:rsidR="00D416B9" w:rsidRPr="0038684E">
        <w:rPr>
          <w:rFonts w:asciiTheme="minorHAnsi" w:hAnsiTheme="minorHAnsi" w:cstheme="minorHAnsi"/>
          <w:color w:val="auto"/>
          <w:lang w:eastAsia="cs-CZ"/>
        </w:rPr>
        <w:t>)</w:t>
      </w:r>
      <w:r w:rsidR="00DC46B3" w:rsidRPr="0038684E">
        <w:rPr>
          <w:rFonts w:asciiTheme="minorHAnsi" w:hAnsiTheme="minorHAnsi" w:cstheme="minorHAnsi"/>
          <w:color w:val="auto"/>
          <w:lang w:eastAsia="cs-CZ"/>
        </w:rPr>
        <w:t>;</w:t>
      </w:r>
    </w:p>
    <w:p w14:paraId="7FB8421E" w14:textId="0EFC15C9" w:rsidR="000D098A" w:rsidRPr="0038684E" w:rsidRDefault="00D13850" w:rsidP="009A0793">
      <w:pPr>
        <w:spacing w:before="0"/>
        <w:rPr>
          <w:rFonts w:asciiTheme="minorHAnsi" w:hAnsiTheme="minorHAnsi" w:cstheme="minorHAnsi"/>
          <w:color w:val="auto"/>
          <w:lang w:eastAsia="cs-CZ"/>
        </w:rPr>
      </w:pPr>
      <w:r w:rsidRPr="0038684E">
        <w:rPr>
          <w:rFonts w:asciiTheme="minorHAnsi" w:hAnsiTheme="minorHAnsi" w:cstheme="minorHAnsi"/>
          <w:color w:val="auto"/>
          <w:lang w:eastAsia="cs-CZ"/>
        </w:rPr>
        <w:t xml:space="preserve">Česká školní inspekce, Praha </w:t>
      </w:r>
      <w:r w:rsidR="000D098A" w:rsidRPr="0038684E">
        <w:rPr>
          <w:rFonts w:asciiTheme="minorHAnsi" w:hAnsiTheme="minorHAnsi" w:cstheme="minorHAnsi"/>
          <w:color w:val="auto"/>
          <w:lang w:eastAsia="cs-CZ"/>
        </w:rPr>
        <w:t>(dále také „</w:t>
      </w:r>
      <w:r w:rsidRPr="0038684E">
        <w:rPr>
          <w:rFonts w:asciiTheme="minorHAnsi" w:hAnsiTheme="minorHAnsi" w:cstheme="minorHAnsi"/>
          <w:color w:val="auto"/>
          <w:lang w:eastAsia="cs-CZ"/>
        </w:rPr>
        <w:t>ČŠI</w:t>
      </w:r>
      <w:r w:rsidR="000D098A" w:rsidRPr="0038684E">
        <w:rPr>
          <w:rFonts w:asciiTheme="minorHAnsi" w:hAnsiTheme="minorHAnsi" w:cstheme="minorHAnsi"/>
          <w:color w:val="auto"/>
          <w:lang w:eastAsia="cs-CZ"/>
        </w:rPr>
        <w:t>“);</w:t>
      </w:r>
    </w:p>
    <w:p w14:paraId="0B0FA260" w14:textId="3E97C27E" w:rsidR="00400DB1" w:rsidRPr="0038684E" w:rsidRDefault="00D13850" w:rsidP="004A2738">
      <w:pPr>
        <w:spacing w:before="0" w:after="600"/>
        <w:rPr>
          <w:rFonts w:asciiTheme="minorHAnsi" w:hAnsiTheme="minorHAnsi" w:cstheme="minorHAnsi"/>
          <w:color w:val="auto"/>
          <w:lang w:eastAsia="cs-CZ"/>
        </w:rPr>
      </w:pPr>
      <w:r w:rsidRPr="0038684E">
        <w:rPr>
          <w:rFonts w:asciiTheme="minorHAnsi" w:hAnsiTheme="minorHAnsi" w:cstheme="minorHAnsi"/>
          <w:color w:val="auto"/>
          <w:lang w:eastAsia="cs-CZ"/>
        </w:rPr>
        <w:t xml:space="preserve">Národní pedagogický institut České republiky (zařízení pro další vzdělávání pedagogických pracovníků), Praha </w:t>
      </w:r>
      <w:r w:rsidR="009A0793" w:rsidRPr="0038684E">
        <w:rPr>
          <w:rFonts w:asciiTheme="minorHAnsi" w:hAnsiTheme="minorHAnsi" w:cstheme="minorHAnsi"/>
          <w:color w:val="auto"/>
          <w:lang w:eastAsia="cs-CZ"/>
        </w:rPr>
        <w:t>(dále také „N</w:t>
      </w:r>
      <w:r w:rsidRPr="0038684E">
        <w:rPr>
          <w:rFonts w:asciiTheme="minorHAnsi" w:hAnsiTheme="minorHAnsi" w:cstheme="minorHAnsi"/>
          <w:color w:val="auto"/>
          <w:lang w:eastAsia="cs-CZ"/>
        </w:rPr>
        <w:t>PI</w:t>
      </w:r>
      <w:r w:rsidR="009A0793" w:rsidRPr="0038684E">
        <w:rPr>
          <w:rFonts w:asciiTheme="minorHAnsi" w:hAnsiTheme="minorHAnsi" w:cstheme="minorHAnsi"/>
          <w:color w:val="auto"/>
          <w:lang w:eastAsia="cs-CZ"/>
        </w:rPr>
        <w:t>“).</w:t>
      </w:r>
    </w:p>
    <w:p w14:paraId="71D4F6DE" w14:textId="41AB5AAC" w:rsidR="00FC307E" w:rsidRPr="0038684E" w:rsidRDefault="00D416B9" w:rsidP="00E61477">
      <w:pPr>
        <w:spacing w:before="0" w:line="360" w:lineRule="auto"/>
        <w:rPr>
          <w:rFonts w:asciiTheme="minorHAnsi" w:hAnsiTheme="minorHAnsi" w:cstheme="minorHAnsi"/>
          <w:color w:val="000000" w:themeColor="text1"/>
        </w:rPr>
      </w:pPr>
      <w:r w:rsidRPr="0038684E">
        <w:rPr>
          <w:rFonts w:asciiTheme="minorHAnsi" w:hAnsiTheme="minorHAnsi" w:cstheme="minorHAnsi"/>
          <w:b/>
          <w:i/>
          <w:color w:val="000000" w:themeColor="text1"/>
          <w:spacing w:val="40"/>
        </w:rPr>
        <w:t>Kolegium</w:t>
      </w:r>
      <w:r w:rsidRPr="0038684E">
        <w:rPr>
          <w:rFonts w:asciiTheme="minorHAnsi" w:hAnsiTheme="minorHAnsi" w:cstheme="minorHAnsi"/>
          <w:b/>
          <w:i/>
          <w:color w:val="000000" w:themeColor="text1"/>
        </w:rPr>
        <w:t xml:space="preserve">   </w:t>
      </w:r>
      <w:r w:rsidRPr="0038684E">
        <w:rPr>
          <w:rFonts w:asciiTheme="minorHAnsi" w:hAnsiTheme="minorHAnsi" w:cstheme="minorHAnsi"/>
          <w:b/>
          <w:i/>
          <w:color w:val="000000" w:themeColor="text1"/>
          <w:spacing w:val="40"/>
        </w:rPr>
        <w:t>NKÚ</w:t>
      </w:r>
      <w:r w:rsidRPr="0038684E">
        <w:rPr>
          <w:rFonts w:asciiTheme="minorHAnsi" w:hAnsiTheme="minorHAnsi" w:cstheme="minorHAnsi"/>
          <w:b/>
          <w:i/>
          <w:color w:val="000000" w:themeColor="text1"/>
        </w:rPr>
        <w:t xml:space="preserve">   </w:t>
      </w:r>
      <w:r w:rsidR="0057687C" w:rsidRPr="0038684E">
        <w:rPr>
          <w:rFonts w:asciiTheme="minorHAnsi" w:hAnsiTheme="minorHAnsi" w:cstheme="minorHAnsi"/>
          <w:color w:val="000000" w:themeColor="text1"/>
        </w:rPr>
        <w:t>na svém</w:t>
      </w:r>
      <w:r w:rsidR="00893C3D" w:rsidRPr="0038684E">
        <w:rPr>
          <w:rFonts w:asciiTheme="minorHAnsi" w:hAnsiTheme="minorHAnsi" w:cstheme="minorHAnsi"/>
          <w:color w:val="000000" w:themeColor="text1"/>
        </w:rPr>
        <w:t xml:space="preserve"> </w:t>
      </w:r>
      <w:r w:rsidR="007B1A22">
        <w:rPr>
          <w:rFonts w:asciiTheme="minorHAnsi" w:hAnsiTheme="minorHAnsi" w:cstheme="minorHAnsi"/>
          <w:color w:val="000000" w:themeColor="text1"/>
        </w:rPr>
        <w:t>XIX. jednání, které se konalo 8. prosince 2025</w:t>
      </w:r>
      <w:r w:rsidR="00151294">
        <w:rPr>
          <w:rFonts w:asciiTheme="minorHAnsi" w:hAnsiTheme="minorHAnsi" w:cstheme="minorHAnsi"/>
          <w:color w:val="000000" w:themeColor="text1"/>
        </w:rPr>
        <w:t>,</w:t>
      </w:r>
    </w:p>
    <w:p w14:paraId="120F931E" w14:textId="22DCC9CD" w:rsidR="00FC307E" w:rsidRPr="0038684E" w:rsidRDefault="00D416B9" w:rsidP="00E61477">
      <w:pPr>
        <w:spacing w:before="0" w:line="360" w:lineRule="auto"/>
        <w:rPr>
          <w:rFonts w:asciiTheme="minorHAnsi" w:hAnsiTheme="minorHAnsi" w:cstheme="minorHAnsi"/>
          <w:color w:val="000000" w:themeColor="text1"/>
        </w:rPr>
      </w:pPr>
      <w:r w:rsidRPr="0038684E">
        <w:rPr>
          <w:rFonts w:asciiTheme="minorHAnsi" w:hAnsiTheme="minorHAnsi" w:cstheme="minorHAnsi"/>
          <w:b/>
          <w:i/>
          <w:color w:val="000000" w:themeColor="text1"/>
          <w:spacing w:val="40"/>
        </w:rPr>
        <w:t>schválilo</w:t>
      </w:r>
      <w:r w:rsidRPr="0038684E">
        <w:rPr>
          <w:rFonts w:asciiTheme="minorHAnsi" w:hAnsiTheme="minorHAnsi" w:cstheme="minorHAnsi"/>
          <w:b/>
          <w:i/>
          <w:color w:val="000000" w:themeColor="text1"/>
        </w:rPr>
        <w:t xml:space="preserve">   </w:t>
      </w:r>
      <w:r w:rsidR="0057687C" w:rsidRPr="0038684E">
        <w:rPr>
          <w:rFonts w:asciiTheme="minorHAnsi" w:hAnsiTheme="minorHAnsi" w:cstheme="minorHAnsi"/>
          <w:color w:val="000000" w:themeColor="text1"/>
        </w:rPr>
        <w:t xml:space="preserve">usnesením č. </w:t>
      </w:r>
      <w:r w:rsidR="00FA5E48">
        <w:rPr>
          <w:rFonts w:asciiTheme="minorHAnsi" w:hAnsiTheme="minorHAnsi" w:cstheme="minorHAnsi"/>
          <w:color w:val="000000" w:themeColor="text1"/>
        </w:rPr>
        <w:t>7</w:t>
      </w:r>
      <w:r w:rsidR="007B1A22">
        <w:rPr>
          <w:rFonts w:asciiTheme="minorHAnsi" w:hAnsiTheme="minorHAnsi" w:cstheme="minorHAnsi"/>
          <w:color w:val="000000" w:themeColor="text1"/>
        </w:rPr>
        <w:t>/XIX/2025</w:t>
      </w:r>
    </w:p>
    <w:p w14:paraId="7A8BB219" w14:textId="77777777" w:rsidR="00FC307E" w:rsidRPr="0038684E" w:rsidRDefault="00D416B9" w:rsidP="00E61477">
      <w:pPr>
        <w:spacing w:before="0" w:line="360" w:lineRule="auto"/>
        <w:rPr>
          <w:rFonts w:asciiTheme="minorHAnsi" w:hAnsiTheme="minorHAnsi" w:cstheme="minorHAnsi"/>
          <w:color w:val="000000" w:themeColor="text1"/>
        </w:rPr>
      </w:pPr>
      <w:r w:rsidRPr="0038684E">
        <w:rPr>
          <w:rFonts w:asciiTheme="minorHAnsi" w:hAnsiTheme="minorHAnsi" w:cstheme="minorHAnsi"/>
          <w:b/>
          <w:i/>
          <w:color w:val="000000" w:themeColor="text1"/>
          <w:spacing w:val="40"/>
        </w:rPr>
        <w:t>kontrolní</w:t>
      </w:r>
      <w:r w:rsidRPr="0038684E">
        <w:rPr>
          <w:rFonts w:asciiTheme="minorHAnsi" w:hAnsiTheme="minorHAnsi" w:cstheme="minorHAnsi"/>
          <w:b/>
          <w:i/>
          <w:color w:val="000000" w:themeColor="text1"/>
        </w:rPr>
        <w:t xml:space="preserve">   </w:t>
      </w:r>
      <w:r w:rsidRPr="0038684E">
        <w:rPr>
          <w:rFonts w:asciiTheme="minorHAnsi" w:hAnsiTheme="minorHAnsi" w:cstheme="minorHAnsi"/>
          <w:b/>
          <w:i/>
          <w:color w:val="000000" w:themeColor="text1"/>
          <w:spacing w:val="40"/>
        </w:rPr>
        <w:t>závěr</w:t>
      </w:r>
      <w:r w:rsidRPr="0038684E">
        <w:rPr>
          <w:rFonts w:asciiTheme="minorHAnsi" w:hAnsiTheme="minorHAnsi" w:cstheme="minorHAnsi"/>
          <w:color w:val="000000" w:themeColor="text1"/>
        </w:rPr>
        <w:t xml:space="preserve">   v tomto znění:</w:t>
      </w:r>
    </w:p>
    <w:p w14:paraId="5C3C5EDE" w14:textId="77777777" w:rsidR="00FC307E" w:rsidRPr="0038684E" w:rsidRDefault="00FC307E" w:rsidP="00E61477">
      <w:pPr>
        <w:spacing w:before="0"/>
        <w:rPr>
          <w:rFonts w:asciiTheme="minorHAnsi" w:hAnsiTheme="minorHAnsi" w:cstheme="minorHAnsi"/>
          <w:color w:val="000000" w:themeColor="text1"/>
        </w:rPr>
      </w:pPr>
    </w:p>
    <w:p w14:paraId="1310592C" w14:textId="77777777" w:rsidR="00FC307E" w:rsidRPr="0038684E" w:rsidRDefault="00D416B9" w:rsidP="00E61477">
      <w:pPr>
        <w:spacing w:before="0"/>
        <w:jc w:val="left"/>
        <w:rPr>
          <w:rFonts w:asciiTheme="minorHAnsi" w:hAnsiTheme="minorHAnsi" w:cstheme="minorHAnsi"/>
          <w:b/>
          <w:noProof/>
          <w:color w:val="000000" w:themeColor="text1"/>
          <w:lang w:eastAsia="cs-CZ"/>
        </w:rPr>
      </w:pPr>
      <w:r w:rsidRPr="0038684E">
        <w:rPr>
          <w:rFonts w:asciiTheme="minorHAnsi" w:hAnsiTheme="minorHAnsi" w:cstheme="minorHAnsi"/>
          <w:b/>
          <w:noProof/>
          <w:color w:val="000000" w:themeColor="text1"/>
          <w:lang w:eastAsia="cs-CZ"/>
        </w:rPr>
        <w:br w:type="page"/>
      </w:r>
    </w:p>
    <w:p w14:paraId="75399D63" w14:textId="78F3C64F" w:rsidR="0079370C" w:rsidRPr="0007080F" w:rsidRDefault="00DD7C46" w:rsidP="00410F2F">
      <w:pPr>
        <w:tabs>
          <w:tab w:val="left" w:pos="1115"/>
        </w:tabs>
        <w:spacing w:before="0" w:after="240"/>
        <w:ind w:left="1418" w:hanging="1418"/>
        <w:jc w:val="left"/>
        <w:rPr>
          <w:rFonts w:asciiTheme="minorHAnsi" w:hAnsiTheme="minorHAnsi" w:cstheme="minorHAnsi"/>
          <w:b/>
          <w:sz w:val="30"/>
          <w:szCs w:val="30"/>
        </w:rPr>
      </w:pPr>
      <w:r w:rsidRPr="0007080F">
        <w:rPr>
          <w:rFonts w:asciiTheme="minorHAnsi" w:hAnsiTheme="minorHAnsi" w:cstheme="minorHAnsi"/>
          <w:b/>
          <w:sz w:val="30"/>
          <w:szCs w:val="30"/>
        </w:rPr>
        <w:lastRenderedPageBreak/>
        <w:t>Podpora h</w:t>
      </w:r>
      <w:r w:rsidR="00D13850" w:rsidRPr="0007080F">
        <w:rPr>
          <w:rFonts w:asciiTheme="minorHAnsi" w:hAnsiTheme="minorHAnsi" w:cstheme="minorHAnsi"/>
          <w:b/>
          <w:sz w:val="30"/>
          <w:szCs w:val="30"/>
        </w:rPr>
        <w:t>odnocení a řízení vzdělávací soustavy</w:t>
      </w:r>
      <w:r w:rsidR="00786D66" w:rsidRPr="0007080F">
        <w:rPr>
          <w:rFonts w:asciiTheme="minorHAnsi" w:hAnsiTheme="minorHAnsi" w:cstheme="minorHAnsi"/>
          <w:b/>
          <w:sz w:val="30"/>
          <w:szCs w:val="30"/>
        </w:rPr>
        <w:t xml:space="preserve"> regionálního školství</w:t>
      </w:r>
      <w:r w:rsidR="00D13850" w:rsidRPr="0007080F">
        <w:rPr>
          <w:rFonts w:asciiTheme="minorHAnsi" w:hAnsiTheme="minorHAnsi" w:cstheme="minorHAnsi"/>
          <w:b/>
          <w:sz w:val="30"/>
          <w:szCs w:val="30"/>
        </w:rPr>
        <w:t xml:space="preserve"> ČR</w:t>
      </w:r>
    </w:p>
    <w:p w14:paraId="3B6CFD1C" w14:textId="77777777" w:rsidR="00D264DD" w:rsidRDefault="00D264DD" w:rsidP="00D264DD">
      <w:pPr>
        <w:tabs>
          <w:tab w:val="left" w:pos="1115"/>
        </w:tabs>
        <w:ind w:left="1416" w:hanging="1416"/>
        <w:jc w:val="center"/>
        <w:rPr>
          <w:rFonts w:asciiTheme="minorHAnsi" w:hAnsiTheme="minorHAnsi" w:cstheme="minorHAnsi"/>
          <w:b/>
        </w:rPr>
      </w:pPr>
    </w:p>
    <w:p w14:paraId="5F36F6CF" w14:textId="77777777" w:rsidR="00D264DD" w:rsidRPr="00621C30" w:rsidRDefault="00D264DD" w:rsidP="00D264DD">
      <w:pPr>
        <w:tabs>
          <w:tab w:val="left" w:pos="1115"/>
        </w:tabs>
        <w:ind w:left="1416" w:hanging="1416"/>
        <w:jc w:val="center"/>
        <w:rPr>
          <w:caps/>
          <w:sz w:val="22"/>
        </w:rPr>
      </w:pPr>
      <w:r w:rsidRPr="00621C30">
        <w:rPr>
          <w:noProof/>
          <w:sz w:val="22"/>
          <w:lang w:eastAsia="cs-CZ"/>
        </w:rPr>
        <mc:AlternateContent>
          <mc:Choice Requires="wps">
            <w:drawing>
              <wp:anchor distT="0" distB="0" distL="114300" distR="114300" simplePos="0" relativeHeight="251703296" behindDoc="0" locked="0" layoutInCell="1" allowOverlap="1" wp14:anchorId="1A3BD613" wp14:editId="04904FED">
                <wp:simplePos x="0" y="0"/>
                <wp:positionH relativeFrom="margin">
                  <wp:posOffset>3435350</wp:posOffset>
                </wp:positionH>
                <wp:positionV relativeFrom="paragraph">
                  <wp:posOffset>163195</wp:posOffset>
                </wp:positionV>
                <wp:extent cx="2305050" cy="0"/>
                <wp:effectExtent l="0" t="0" r="0" b="0"/>
                <wp:wrapNone/>
                <wp:docPr id="7" name="Přímá spojnice 7"/>
                <wp:cNvGraphicFramePr/>
                <a:graphic xmlns:a="http://schemas.openxmlformats.org/drawingml/2006/main">
                  <a:graphicData uri="http://schemas.microsoft.com/office/word/2010/wordprocessingShape">
                    <wps:wsp>
                      <wps:cNvCnPr/>
                      <wps:spPr>
                        <a:xfrm>
                          <a:off x="0" y="0"/>
                          <a:ext cx="2305050"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06B215BA" id="Přímá spojnice 7" o:spid="_x0000_s1026" style="position:absolute;z-index:251703296;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270.5pt,12.85pt" to="452pt,1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OJfZsQEAANQDAAAOAAAAZHJzL2Uyb0RvYy54bWysU9tu2zAMfR/QfxD03shJsWEw4vShRfsy&#10;bMUuH6DKVCxAEgVJjZ2/H6UkdtENGDYMBmhR4jkkj6jt7eQsO0BMBn3H16uGM/AKe+P3Hf/x/eH6&#10;I2cpS99Lix46foTEb3dX77ZjaGGDA9oeIiMSn9oxdHzIObRCJDWAk2mFATwdaoxOZnLjXvRRjsTu&#10;rNg0zQcxYuxDRAUp0e796ZDvKr/WoPIXrRNkZjtOteVqY7XPxYrdVrb7KMNg1LkM+Q9VOGk8JZ2p&#10;7mWW7CWaX6icURET6rxS6ARqbRTUHqibdfOmm2+DDFB7IXFSmGVK/49WfT7c+adIMowhtSk8xdLF&#10;pKMrf6qPTVWs4ywWTJkp2tzcNO/p40xdzsQCDDHlR0DHyqLj1vjSh2zl4VPKlIxCLyFl2/piE1rT&#10;Pxhrq1MmAO5sZAdJd5endbkrwr2KIq8gxVJ6XeWjhRPrV9DM9FTsumavU7VwSqXA5wuv9RRdYJoq&#10;mIHNn4Hn+AKFOnF/A54RNTP6PIOd8Rh/l32RQp/iLwqc+i4SPGN/rJdapaHRqcqdx7zM5mu/wpfH&#10;uPsJAAD//wMAUEsDBBQABgAIAAAAIQCxWfp83gAAAAkBAAAPAAAAZHJzL2Rvd25yZXYueG1sTI/B&#10;TsMwEETvSPyDtUjcqNMqLSXEqRCCC+KS0APc3HgbR8TrNHaa8Pcs4gDHnR3NvMl3s+vEGYfQelKw&#10;XCQgkGpvWmoU7N+eb7YgQtRkdOcJFXxhgF1xeZHrzPiJSjxXsREcQiHTCmyMfSZlqC06HRa+R+Lf&#10;0Q9ORz6HRppBTxzuOrlKko10uiVusLrHR4v1ZzU6BS+n17BPN+VT+X7aVtPHcbSNR6Wur+aHexAR&#10;5/hnhh98RoeCmQ5+JBNEp2CdLnlLVLBa34Jgw12SsnD4FWSRy/8Lim8AAAD//wMAUEsBAi0AFAAG&#10;AAgAAAAhALaDOJL+AAAA4QEAABMAAAAAAAAAAAAAAAAAAAAAAFtDb250ZW50X1R5cGVzXS54bWxQ&#10;SwECLQAUAAYACAAAACEAOP0h/9YAAACUAQAACwAAAAAAAAAAAAAAAAAvAQAAX3JlbHMvLnJlbHNQ&#10;SwECLQAUAAYACAAAACEA6ziX2bEBAADUAwAADgAAAAAAAAAAAAAAAAAuAgAAZHJzL2Uyb0RvYy54&#10;bWxQSwECLQAUAAYACAAAACEAsVn6fN4AAAAJAQAADwAAAAAAAAAAAAAAAAALBAAAZHJzL2Rvd25y&#10;ZXYueG1sUEsFBgAAAAAEAAQA8wAAABYFAAAAAA==&#10;" strokecolor="black [3213]">
                <w10:wrap anchorx="margin"/>
              </v:line>
            </w:pict>
          </mc:Fallback>
        </mc:AlternateContent>
      </w:r>
      <w:r w:rsidRPr="00621C30">
        <w:rPr>
          <w:noProof/>
          <w:sz w:val="22"/>
          <w:lang w:eastAsia="cs-CZ"/>
        </w:rPr>
        <mc:AlternateContent>
          <mc:Choice Requires="wps">
            <w:drawing>
              <wp:anchor distT="0" distB="0" distL="114300" distR="114300" simplePos="0" relativeHeight="251702272" behindDoc="0" locked="0" layoutInCell="1" allowOverlap="1" wp14:anchorId="2F56F357" wp14:editId="35C22BF2">
                <wp:simplePos x="0" y="0"/>
                <wp:positionH relativeFrom="column">
                  <wp:posOffset>-29845</wp:posOffset>
                </wp:positionH>
                <wp:positionV relativeFrom="paragraph">
                  <wp:posOffset>159385</wp:posOffset>
                </wp:positionV>
                <wp:extent cx="2305050" cy="0"/>
                <wp:effectExtent l="0" t="0" r="0" b="0"/>
                <wp:wrapNone/>
                <wp:docPr id="2142302521" name="Přímá spojnice 2142302521"/>
                <wp:cNvGraphicFramePr/>
                <a:graphic xmlns:a="http://schemas.openxmlformats.org/drawingml/2006/main">
                  <a:graphicData uri="http://schemas.microsoft.com/office/word/2010/wordprocessingShape">
                    <wps:wsp>
                      <wps:cNvCnPr/>
                      <wps:spPr>
                        <a:xfrm>
                          <a:off x="0" y="0"/>
                          <a:ext cx="2305050"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3AA9F6F5" id="Přímá spojnice 2142302521" o:spid="_x0000_s1026" style="position:absolute;z-index:251702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35pt,12.55pt" to="179.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OJfZsQEAANQDAAAOAAAAZHJzL2Uyb0RvYy54bWysU9tu2zAMfR/QfxD03shJsWEw4vShRfsy&#10;bMUuH6DKVCxAEgVJjZ2/H6UkdtENGDYMBmhR4jkkj6jt7eQsO0BMBn3H16uGM/AKe+P3Hf/x/eH6&#10;I2cpS99Lix46foTEb3dX77ZjaGGDA9oeIiMSn9oxdHzIObRCJDWAk2mFATwdaoxOZnLjXvRRjsTu&#10;rNg0zQcxYuxDRAUp0e796ZDvKr/WoPIXrRNkZjtOteVqY7XPxYrdVrb7KMNg1LkM+Q9VOGk8JZ2p&#10;7mWW7CWaX6icURET6rxS6ARqbRTUHqibdfOmm2+DDFB7IXFSmGVK/49WfT7c+adIMowhtSk8xdLF&#10;pKMrf6qPTVWs4ywWTJkp2tzcNO/p40xdzsQCDDHlR0DHyqLj1vjSh2zl4VPKlIxCLyFl2/piE1rT&#10;Pxhrq1MmAO5sZAdJd5endbkrwr2KIq8gxVJ6XeWjhRPrV9DM9FTsumavU7VwSqXA5wuv9RRdYJoq&#10;mIHNn4Hn+AKFOnF/A54RNTP6PIOd8Rh/l32RQp/iLwqc+i4SPGN/rJdapaHRqcqdx7zM5mu/wpfH&#10;uPsJAAD//wMAUEsDBBQABgAIAAAAIQAPORgf3gAAAAgBAAAPAAAAZHJzL2Rvd25yZXYueG1sTI/N&#10;TsMwEITvSH0Haytxa53+EqVxqqqCC+KS0APc3HgbR43Xaew04e0x4gDH2RnNfJvuR9OwO3autiRg&#10;MY+AIZVW1VQJOL2/zGJgzktSsrGEAr7QwT6bPKQyUXagHO+Fr1goIZdIAdr7NuHclRqNdHPbIgXv&#10;YjsjfZBdxVUnh1BuGr6Moi03sqawoGWLR43lteiNgNfbmzutt/lz/nGLi+Hz0uvKohCP0/GwA+Zx&#10;9H9h+MEP6JAFprPtSTnWCJitn0JSwHKzABb81SZeATv/HniW8v8PZN8AAAD//wMAUEsBAi0AFAAG&#10;AAgAAAAhALaDOJL+AAAA4QEAABMAAAAAAAAAAAAAAAAAAAAAAFtDb250ZW50X1R5cGVzXS54bWxQ&#10;SwECLQAUAAYACAAAACEAOP0h/9YAAACUAQAACwAAAAAAAAAAAAAAAAAvAQAAX3JlbHMvLnJlbHNQ&#10;SwECLQAUAAYACAAAACEA6ziX2bEBAADUAwAADgAAAAAAAAAAAAAAAAAuAgAAZHJzL2Uyb0RvYy54&#10;bWxQSwECLQAUAAYACAAAACEADzkYH94AAAAIAQAADwAAAAAAAAAAAAAAAAALBAAAZHJzL2Rvd25y&#10;ZXYueG1sUEsFBgAAAAAEAAQA8wAAABYFAAAAAA==&#10;" strokecolor="black [3213]"/>
            </w:pict>
          </mc:Fallback>
        </mc:AlternateContent>
      </w:r>
      <w:r w:rsidRPr="00621C30">
        <w:rPr>
          <w:noProof/>
          <w:sz w:val="22"/>
          <w:lang w:eastAsia="cs-CZ"/>
        </w:rPr>
        <w:t>ZÁKLADNÍ</w:t>
      </w:r>
      <w:r w:rsidRPr="00621C30">
        <w:rPr>
          <w:caps/>
          <w:sz w:val="22"/>
        </w:rPr>
        <w:t xml:space="preserve"> fakta </w:t>
      </w:r>
    </w:p>
    <w:p w14:paraId="5AA742A8" w14:textId="77777777" w:rsidR="00D264DD" w:rsidRDefault="00D264DD" w:rsidP="00D264DD">
      <w:pPr>
        <w:tabs>
          <w:tab w:val="left" w:pos="1115"/>
        </w:tabs>
        <w:ind w:left="1416" w:hanging="1416"/>
        <w:jc w:val="center"/>
        <w:rPr>
          <w:rFonts w:asciiTheme="minorHAnsi" w:hAnsiTheme="minorHAnsi" w:cstheme="minorHAnsi"/>
          <w:b/>
        </w:rPr>
      </w:pPr>
    </w:p>
    <w:p w14:paraId="3175A9AB" w14:textId="77777777" w:rsidR="0007080F" w:rsidRDefault="0007080F" w:rsidP="00D264DD">
      <w:pPr>
        <w:tabs>
          <w:tab w:val="left" w:pos="1115"/>
        </w:tabs>
        <w:ind w:left="1416" w:hanging="1416"/>
        <w:jc w:val="center"/>
        <w:rPr>
          <w:rFonts w:asciiTheme="minorHAnsi" w:hAnsiTheme="minorHAnsi" w:cstheme="minorHAnsi"/>
          <w:b/>
        </w:rPr>
      </w:pPr>
    </w:p>
    <w:tbl>
      <w:tblPr>
        <w:tblW w:w="8788" w:type="dxa"/>
        <w:jc w:val="center"/>
        <w:shd w:val="clear" w:color="auto" w:fill="FFFFFF" w:themeFill="background1"/>
        <w:tblLayout w:type="fixed"/>
        <w:tblCellMar>
          <w:bottom w:w="57" w:type="dxa"/>
        </w:tblCellMar>
        <w:tblLook w:val="04A0" w:firstRow="1" w:lastRow="0" w:firstColumn="1" w:lastColumn="0" w:noHBand="0" w:noVBand="1"/>
      </w:tblPr>
      <w:tblGrid>
        <w:gridCol w:w="2835"/>
        <w:gridCol w:w="3118"/>
        <w:gridCol w:w="2835"/>
      </w:tblGrid>
      <w:tr w:rsidR="00D264DD" w:rsidRPr="00B03325" w14:paraId="73CB4289" w14:textId="77777777" w:rsidTr="00410F2F">
        <w:trPr>
          <w:trHeight w:val="475"/>
          <w:jc w:val="center"/>
        </w:trPr>
        <w:tc>
          <w:tcPr>
            <w:tcW w:w="2835" w:type="dxa"/>
            <w:shd w:val="clear" w:color="auto" w:fill="FFFFFF" w:themeFill="background1"/>
            <w:vAlign w:val="center"/>
          </w:tcPr>
          <w:p w14:paraId="5DB5109B" w14:textId="77777777" w:rsidR="00D264DD" w:rsidRPr="00B03325" w:rsidRDefault="00D264DD" w:rsidP="00200733">
            <w:pPr>
              <w:pStyle w:val="Pa18"/>
              <w:spacing w:line="240" w:lineRule="auto"/>
              <w:jc w:val="center"/>
              <w:rPr>
                <w:rFonts w:cs="Calibri"/>
                <w:b/>
                <w:sz w:val="32"/>
                <w:szCs w:val="32"/>
              </w:rPr>
            </w:pPr>
            <w:bookmarkStart w:id="0" w:name="_Hlk145416707"/>
            <w:r>
              <w:rPr>
                <w:b/>
                <w:bCs/>
                <w:sz w:val="32"/>
                <w:szCs w:val="32"/>
              </w:rPr>
              <w:t>11 691</w:t>
            </w:r>
          </w:p>
        </w:tc>
        <w:tc>
          <w:tcPr>
            <w:tcW w:w="3118" w:type="dxa"/>
            <w:shd w:val="clear" w:color="auto" w:fill="FFFFFF" w:themeFill="background1"/>
            <w:vAlign w:val="center"/>
          </w:tcPr>
          <w:p w14:paraId="064AE187" w14:textId="77777777" w:rsidR="00D264DD" w:rsidRPr="00B03325" w:rsidRDefault="00D264DD" w:rsidP="00200733">
            <w:pPr>
              <w:pStyle w:val="Pa18"/>
              <w:spacing w:line="240" w:lineRule="auto"/>
              <w:jc w:val="center"/>
              <w:rPr>
                <w:rStyle w:val="A14"/>
                <w:rFonts w:cs="Calibri"/>
                <w:bCs/>
                <w:sz w:val="32"/>
                <w:szCs w:val="32"/>
              </w:rPr>
            </w:pPr>
            <w:r>
              <w:rPr>
                <w:b/>
                <w:bCs/>
                <w:sz w:val="32"/>
                <w:szCs w:val="32"/>
              </w:rPr>
              <w:t>226,7</w:t>
            </w:r>
            <w:r w:rsidRPr="00E32F0A">
              <w:rPr>
                <w:b/>
                <w:bCs/>
                <w:sz w:val="32"/>
                <w:szCs w:val="32"/>
              </w:rPr>
              <w:t xml:space="preserve"> mil. Kč</w:t>
            </w:r>
          </w:p>
        </w:tc>
        <w:tc>
          <w:tcPr>
            <w:tcW w:w="2835" w:type="dxa"/>
            <w:shd w:val="clear" w:color="auto" w:fill="FFFFFF" w:themeFill="background1"/>
            <w:vAlign w:val="center"/>
          </w:tcPr>
          <w:p w14:paraId="01BABC02" w14:textId="77777777" w:rsidR="00D264DD" w:rsidRPr="00B03325" w:rsidRDefault="00D264DD" w:rsidP="00200733">
            <w:pPr>
              <w:pStyle w:val="Pa18"/>
              <w:spacing w:line="240" w:lineRule="auto"/>
              <w:jc w:val="center"/>
              <w:rPr>
                <w:rFonts w:cs="Calibri"/>
                <w:b/>
                <w:sz w:val="32"/>
                <w:szCs w:val="32"/>
              </w:rPr>
            </w:pPr>
            <w:r w:rsidRPr="00E32F0A">
              <w:rPr>
                <w:b/>
                <w:bCs/>
                <w:sz w:val="32"/>
                <w:szCs w:val="32"/>
              </w:rPr>
              <w:t>506,8 mil. Kč</w:t>
            </w:r>
          </w:p>
        </w:tc>
      </w:tr>
      <w:tr w:rsidR="00D264DD" w:rsidRPr="001C2B1A" w14:paraId="5CDAE6FC" w14:textId="77777777" w:rsidTr="00410F2F">
        <w:trPr>
          <w:trHeight w:val="745"/>
          <w:jc w:val="center"/>
        </w:trPr>
        <w:tc>
          <w:tcPr>
            <w:tcW w:w="2835" w:type="dxa"/>
            <w:shd w:val="clear" w:color="auto" w:fill="FFFFFF" w:themeFill="background1"/>
          </w:tcPr>
          <w:p w14:paraId="57C4693F" w14:textId="77777777" w:rsidR="00D264DD" w:rsidRPr="00410F2F" w:rsidRDefault="00D264DD" w:rsidP="00200733">
            <w:pPr>
              <w:pStyle w:val="Pa19"/>
              <w:spacing w:before="20" w:after="20" w:line="240" w:lineRule="auto"/>
              <w:jc w:val="center"/>
              <w:rPr>
                <w:rFonts w:cs="Calibri"/>
              </w:rPr>
            </w:pPr>
            <w:r w:rsidRPr="00410F2F">
              <w:t>Počet škol v regionálním školství ČR*</w:t>
            </w:r>
          </w:p>
        </w:tc>
        <w:tc>
          <w:tcPr>
            <w:tcW w:w="3118" w:type="dxa"/>
            <w:shd w:val="clear" w:color="auto" w:fill="FFFFFF" w:themeFill="background1"/>
          </w:tcPr>
          <w:p w14:paraId="250680D0" w14:textId="6E67DDF5" w:rsidR="00D264DD" w:rsidRPr="00410F2F" w:rsidRDefault="00D264DD" w:rsidP="00200733">
            <w:pPr>
              <w:pStyle w:val="Pa19"/>
              <w:spacing w:before="20" w:after="20" w:line="240" w:lineRule="auto"/>
              <w:jc w:val="center"/>
              <w:rPr>
                <w:rFonts w:cs="Calibri"/>
              </w:rPr>
            </w:pPr>
            <w:r w:rsidRPr="00410F2F">
              <w:t xml:space="preserve">Poskytnutá podpora </w:t>
            </w:r>
            <w:r w:rsidR="00DD7C46" w:rsidRPr="00410F2F">
              <w:t xml:space="preserve">v oblasti </w:t>
            </w:r>
            <w:r w:rsidRPr="00410F2F">
              <w:t xml:space="preserve">hodnocení vzdělávací soustavy v letech </w:t>
            </w:r>
            <w:r w:rsidR="00410F2F">
              <w:br/>
            </w:r>
            <w:r w:rsidRPr="00410F2F">
              <w:t>2017</w:t>
            </w:r>
            <w:r w:rsidR="00151294">
              <w:t>–</w:t>
            </w:r>
            <w:r w:rsidRPr="00410F2F">
              <w:t>2022</w:t>
            </w:r>
          </w:p>
        </w:tc>
        <w:tc>
          <w:tcPr>
            <w:tcW w:w="2835" w:type="dxa"/>
            <w:shd w:val="clear" w:color="auto" w:fill="FFFFFF" w:themeFill="background1"/>
          </w:tcPr>
          <w:p w14:paraId="058866C2" w14:textId="21BAE5E9" w:rsidR="00D264DD" w:rsidRPr="00410F2F" w:rsidRDefault="00D264DD" w:rsidP="00200733">
            <w:pPr>
              <w:spacing w:before="0" w:after="120"/>
              <w:jc w:val="center"/>
              <w:rPr>
                <w:b/>
                <w:bCs/>
              </w:rPr>
            </w:pPr>
            <w:r w:rsidRPr="00410F2F">
              <w:t xml:space="preserve">Poskytnutá podpora </w:t>
            </w:r>
            <w:r w:rsidR="00DD7C46" w:rsidRPr="00410F2F">
              <w:t xml:space="preserve">v oblasti </w:t>
            </w:r>
            <w:r w:rsidRPr="00410F2F">
              <w:t xml:space="preserve">řízení vzdělávací soustavy v letech </w:t>
            </w:r>
            <w:r w:rsidR="00410F2F">
              <w:br/>
            </w:r>
            <w:r w:rsidRPr="00410F2F">
              <w:t>2016</w:t>
            </w:r>
            <w:r w:rsidR="00151294">
              <w:t>–</w:t>
            </w:r>
            <w:r w:rsidRPr="00410F2F">
              <w:t>2023</w:t>
            </w:r>
          </w:p>
        </w:tc>
      </w:tr>
      <w:bookmarkEnd w:id="0"/>
    </w:tbl>
    <w:p w14:paraId="54DC2876" w14:textId="77777777" w:rsidR="00D264DD" w:rsidRDefault="00D264DD" w:rsidP="00D264DD">
      <w:pPr>
        <w:tabs>
          <w:tab w:val="left" w:pos="1115"/>
        </w:tabs>
        <w:ind w:left="1416" w:hanging="1416"/>
        <w:jc w:val="center"/>
        <w:rPr>
          <w:rFonts w:asciiTheme="minorHAnsi" w:hAnsiTheme="minorHAnsi" w:cstheme="minorHAnsi"/>
          <w:b/>
        </w:rPr>
      </w:pPr>
    </w:p>
    <w:p w14:paraId="53672579" w14:textId="77777777" w:rsidR="00D264DD" w:rsidRDefault="00D264DD" w:rsidP="00D264DD">
      <w:pPr>
        <w:tabs>
          <w:tab w:val="left" w:pos="1115"/>
        </w:tabs>
        <w:ind w:left="1416" w:hanging="1416"/>
        <w:jc w:val="center"/>
        <w:rPr>
          <w:rFonts w:asciiTheme="minorHAnsi" w:hAnsiTheme="minorHAnsi" w:cstheme="minorHAnsi"/>
          <w:b/>
        </w:rPr>
      </w:pPr>
    </w:p>
    <w:p w14:paraId="37158047" w14:textId="77777777" w:rsidR="00D264DD" w:rsidRPr="00621C30" w:rsidRDefault="00D264DD" w:rsidP="00D264DD">
      <w:pPr>
        <w:tabs>
          <w:tab w:val="left" w:pos="1115"/>
        </w:tabs>
        <w:ind w:left="1416" w:hanging="1416"/>
        <w:jc w:val="center"/>
        <w:rPr>
          <w:caps/>
          <w:sz w:val="22"/>
        </w:rPr>
      </w:pPr>
      <w:r w:rsidRPr="00621C30">
        <w:rPr>
          <w:noProof/>
          <w:sz w:val="22"/>
          <w:lang w:eastAsia="cs-CZ"/>
        </w:rPr>
        <mc:AlternateContent>
          <mc:Choice Requires="wps">
            <w:drawing>
              <wp:anchor distT="0" distB="0" distL="114300" distR="114300" simplePos="0" relativeHeight="251705344" behindDoc="0" locked="0" layoutInCell="1" allowOverlap="1" wp14:anchorId="751CA67F" wp14:editId="672C5031">
                <wp:simplePos x="0" y="0"/>
                <wp:positionH relativeFrom="margin">
                  <wp:posOffset>3683000</wp:posOffset>
                </wp:positionH>
                <wp:positionV relativeFrom="paragraph">
                  <wp:posOffset>163195</wp:posOffset>
                </wp:positionV>
                <wp:extent cx="2052000" cy="0"/>
                <wp:effectExtent l="0" t="0" r="0" b="0"/>
                <wp:wrapNone/>
                <wp:docPr id="6" name="Přímá spojnice 6"/>
                <wp:cNvGraphicFramePr/>
                <a:graphic xmlns:a="http://schemas.openxmlformats.org/drawingml/2006/main">
                  <a:graphicData uri="http://schemas.microsoft.com/office/word/2010/wordprocessingShape">
                    <wps:wsp>
                      <wps:cNvCnPr/>
                      <wps:spPr>
                        <a:xfrm>
                          <a:off x="0" y="0"/>
                          <a:ext cx="2052000"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01CD2EF0" id="Přímá spojnice 6" o:spid="_x0000_s1026" style="position:absolute;z-index:251705344;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290pt,12.85pt" to="451.55pt,1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Ee4sAEAANQDAAAOAAAAZHJzL2Uyb0RvYy54bWysU01v2zAMvQ/ofxB0X+QE2DAYcXpo0V6K&#10;rdjHD1BlKhYgiYKkxs6/H6UkdrEVKDrsQosS3yP5SG+vJ2fZAWIy6Du+XjWcgVfYG7/v+K+fdx+/&#10;cJay9L206KHjR0j8enf1YTuGFjY4oO0hMiLxqR1Dx4ecQytEUgM4mVYYwNOjxuhkJjfuRR/lSOzO&#10;ik3TfBYjxj5EVJAS3d6eHvmu8msNKn/TOkFmtuNUW642VvtUrNhtZbuPMgxGncuQ/1CFk8ZT0pnq&#10;VmbJnqP5i8oZFTGhziuFTqDWRkHtgbpZN39082OQAWovJE4Ks0zp/9Gqr4cb/xhJhjGkNoXHWLqY&#10;dHTlS/WxqYp1nMWCKTNFl5vmEw2ANFWXN7EAQ0z5HtCxcui4Nb70IVt5eEiZklHoJaRcW19sQmv6&#10;O2NtdcoGwI2N7CBpdnlal1kR7kUUeQUpltLrKR8tnFi/g2amp2LXNXvdqoVTKgU+X3itp+gC01TB&#10;DGzeBp7jCxTqxr0HPCNqZvR5BjvjMb6WfZFCn+IvCpz6LhI8YX+sQ63S0OpU5c5rXnbzpV/hy8+4&#10;+w0AAP//AwBQSwMEFAAGAAgAAAAhAPghENnfAAAACQEAAA8AAABkcnMvZG93bnJldi54bWxMj8FO&#10;wzAQRO9I/IO1SNyo3UJLCHGqqoIL4pK0B7i58TaOiNdp7DTh7zHiQI+zM5p9k60n27Iz9r5xJGE+&#10;E8CQKqcbqiXsd693CTAfFGnVOkIJ3+hhnV9fZSrVbqQCz2WoWSwhnyoJJoQu5dxXBq3yM9chRe/o&#10;eqtClH3Nda/GWG5bvhBixa1qKH4wqsOtweqrHKyEt9O73z+sipfi45SU4+dxMLVDKW9vps0zsIBT&#10;+A/DL35EhzwyHdxA2rNWwjIRcUuQsFg+AouBJ3E/B3b4O/A845cL8h8AAAD//wMAUEsBAi0AFAAG&#10;AAgAAAAhALaDOJL+AAAA4QEAABMAAAAAAAAAAAAAAAAAAAAAAFtDb250ZW50X1R5cGVzXS54bWxQ&#10;SwECLQAUAAYACAAAACEAOP0h/9YAAACUAQAACwAAAAAAAAAAAAAAAAAvAQAAX3JlbHMvLnJlbHNQ&#10;SwECLQAUAAYACAAAACEAYzhHuLABAADUAwAADgAAAAAAAAAAAAAAAAAuAgAAZHJzL2Uyb0RvYy54&#10;bWxQSwECLQAUAAYACAAAACEA+CEQ2d8AAAAJAQAADwAAAAAAAAAAAAAAAAAKBAAAZHJzL2Rvd25y&#10;ZXYueG1sUEsFBgAAAAAEAAQA8wAAABYFAAAAAA==&#10;" strokecolor="black [3213]">
                <w10:wrap anchorx="margin"/>
              </v:line>
            </w:pict>
          </mc:Fallback>
        </mc:AlternateContent>
      </w:r>
      <w:r w:rsidRPr="00621C30">
        <w:rPr>
          <w:noProof/>
          <w:sz w:val="22"/>
          <w:lang w:eastAsia="cs-CZ"/>
        </w:rPr>
        <mc:AlternateContent>
          <mc:Choice Requires="wps">
            <w:drawing>
              <wp:anchor distT="0" distB="0" distL="114300" distR="114300" simplePos="0" relativeHeight="251704320" behindDoc="0" locked="0" layoutInCell="1" allowOverlap="1" wp14:anchorId="2A0D63F5" wp14:editId="5EC08704">
                <wp:simplePos x="0" y="0"/>
                <wp:positionH relativeFrom="column">
                  <wp:posOffset>-29845</wp:posOffset>
                </wp:positionH>
                <wp:positionV relativeFrom="paragraph">
                  <wp:posOffset>149860</wp:posOffset>
                </wp:positionV>
                <wp:extent cx="2124000" cy="0"/>
                <wp:effectExtent l="0" t="0" r="0" b="0"/>
                <wp:wrapNone/>
                <wp:docPr id="4" name="Přímá spojnice 4"/>
                <wp:cNvGraphicFramePr/>
                <a:graphic xmlns:a="http://schemas.openxmlformats.org/drawingml/2006/main">
                  <a:graphicData uri="http://schemas.microsoft.com/office/word/2010/wordprocessingShape">
                    <wps:wsp>
                      <wps:cNvCnPr/>
                      <wps:spPr>
                        <a:xfrm>
                          <a:off x="0" y="0"/>
                          <a:ext cx="2124000"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78DE2B4D" id="Přímá spojnice 4" o:spid="_x0000_s1026" style="position:absolute;z-index:251704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35pt,11.8pt" to="164.9pt,11.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EtETsQEAANQDAAAOAAAAZHJzL2Uyb0RvYy54bWysU01v2zAMvQ/YfxB0X2QHwzAYcXpo0V6K&#10;rdjHD1BlKhYgiYKkxc6/H6UkdrEVGDbsQosU3yP5RO9uZmfZEWIy6HvebhrOwCscjD/0/Pu3+3cf&#10;OUtZ+kFa9NDzEyR+s3/7ZjeFDrY4oh0gMiLxqZtCz8ecQydEUiM4mTYYwNOlxuhkJjcexBDlROzO&#10;im3TfBATxiFEVJASRe/Ol3xf+bUGlT9rnSAz23PqLVcbq30uVux3sjtEGUajLm3If+jCSeOp6EJ1&#10;J7NkP6L5jcoZFTGhzhuFTqDWRkGdgaZpm1+m+TrKAHUWEieFRab0/2jVp+Otf4okwxRSl8JTLFPM&#10;Orrypf7YXMU6LWLBnJmi4Lbdvm8a0lRd78QKDDHlB0DHyqHn1vgyh+zk8TFlKkap15QStr7YhNYM&#10;98ba6pQNgFsb2VHS2+W5LW9FuBdZ5BWkWFuvp3yycGb9ApqZgZpta/W6VSunVAp8vvJaT9kFpqmD&#10;Bdj8GXjJL1CoG/c34AVRK6PPC9gZj/G16qsU+px/VeA8d5HgGYdTfdQqDa1OVe6y5mU3X/oVvv6M&#10;+58AAAD//wMAUEsDBBQABgAIAAAAIQDRfbK73QAAAAgBAAAPAAAAZHJzL2Rvd25yZXYueG1sTI9B&#10;T4NAEIXvJv6HzZh4axdpgxVZGmP0YnoBe9Dblp0CkZ2l7FLw3zuNBz3Oey9vvpdtZ9uJMw6+daTg&#10;bhmBQKqcaalWsH9/XWxA+KDJ6M4RKvhGD9v8+irTqXETFXguQy24hHyqFTQh9KmUvmrQar90PRJ7&#10;RzdYHfgcamkGPXG57WQcRYm0uiX+0OgenxusvsrRKng77fx+nRQvxcdpU06fx7GpHSp1ezM/PYII&#10;OIe/MFzwGR1yZjq4kYwXnYLF+p6TCuJVAoL9VfzAUw6/gswz+X9A/gMAAP//AwBQSwECLQAUAAYA&#10;CAAAACEAtoM4kv4AAADhAQAAEwAAAAAAAAAAAAAAAAAAAAAAW0NvbnRlbnRfVHlwZXNdLnhtbFBL&#10;AQItABQABgAIAAAAIQA4/SH/1gAAAJQBAAALAAAAAAAAAAAAAAAAAC8BAABfcmVscy8ucmVsc1BL&#10;AQItABQABgAIAAAAIQDLEtETsQEAANQDAAAOAAAAAAAAAAAAAAAAAC4CAABkcnMvZTJvRG9jLnht&#10;bFBLAQItABQABgAIAAAAIQDRfbK73QAAAAgBAAAPAAAAAAAAAAAAAAAAAAsEAABkcnMvZG93bnJl&#10;di54bWxQSwUGAAAAAAQABADzAAAAFQUAAAAA&#10;" strokecolor="black [3213]"/>
            </w:pict>
          </mc:Fallback>
        </mc:AlternateContent>
      </w:r>
      <w:r w:rsidRPr="00621C30">
        <w:rPr>
          <w:caps/>
          <w:sz w:val="22"/>
        </w:rPr>
        <w:t xml:space="preserve">Zjištěné skutečnosti </w:t>
      </w:r>
    </w:p>
    <w:p w14:paraId="4EE6FE28" w14:textId="77777777" w:rsidR="00D264DD" w:rsidRDefault="00D264DD" w:rsidP="00D264DD">
      <w:pPr>
        <w:tabs>
          <w:tab w:val="left" w:pos="1115"/>
        </w:tabs>
        <w:ind w:left="1416" w:hanging="1416"/>
        <w:jc w:val="center"/>
        <w:rPr>
          <w:rFonts w:asciiTheme="minorHAnsi" w:hAnsiTheme="minorHAnsi" w:cstheme="minorHAnsi"/>
          <w:b/>
        </w:rPr>
      </w:pPr>
    </w:p>
    <w:tbl>
      <w:tblPr>
        <w:tblStyle w:val="Mkatabulky"/>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bottom w:w="113" w:type="dxa"/>
        </w:tblCellMar>
        <w:tblLook w:val="04A0" w:firstRow="1" w:lastRow="0" w:firstColumn="1" w:lastColumn="0" w:noHBand="0" w:noVBand="1"/>
      </w:tblPr>
      <w:tblGrid>
        <w:gridCol w:w="2268"/>
        <w:gridCol w:w="6794"/>
      </w:tblGrid>
      <w:tr w:rsidR="00D264DD" w:rsidRPr="00C90F69" w14:paraId="1272F130" w14:textId="77777777" w:rsidTr="00200733">
        <w:tc>
          <w:tcPr>
            <w:tcW w:w="2268" w:type="dxa"/>
            <w:vAlign w:val="center"/>
          </w:tcPr>
          <w:p w14:paraId="0EB1209F" w14:textId="77777777" w:rsidR="00D264DD" w:rsidRPr="000E18EB" w:rsidRDefault="00D264DD" w:rsidP="00200733">
            <w:pPr>
              <w:spacing w:before="0"/>
              <w:jc w:val="left"/>
              <w:rPr>
                <w:b/>
                <w:bCs/>
                <w:sz w:val="32"/>
                <w:szCs w:val="32"/>
              </w:rPr>
            </w:pPr>
            <w:r w:rsidRPr="000E18EB">
              <w:rPr>
                <w:rFonts w:cstheme="minorHAnsi"/>
                <w:b/>
                <w:bCs/>
                <w:color w:val="AF1953"/>
                <w:sz w:val="32"/>
                <w:szCs w:val="32"/>
              </w:rPr>
              <w:t xml:space="preserve">506,8 </w:t>
            </w:r>
            <w:r w:rsidRPr="000E18EB">
              <w:rPr>
                <w:b/>
                <w:bCs/>
                <w:color w:val="AF1953"/>
                <w:sz w:val="32"/>
                <w:szCs w:val="32"/>
              </w:rPr>
              <w:t>mil. Kč</w:t>
            </w:r>
          </w:p>
        </w:tc>
        <w:tc>
          <w:tcPr>
            <w:tcW w:w="6794" w:type="dxa"/>
            <w:vAlign w:val="center"/>
          </w:tcPr>
          <w:p w14:paraId="3C3D304E" w14:textId="2BAD3C95" w:rsidR="00D264DD" w:rsidRPr="000E18EB" w:rsidRDefault="00D264DD" w:rsidP="00200733">
            <w:pPr>
              <w:spacing w:before="0"/>
              <w:jc w:val="left"/>
              <w:rPr>
                <w:b/>
                <w:bCs/>
              </w:rPr>
            </w:pPr>
            <w:r>
              <w:rPr>
                <w:b/>
                <w:bCs/>
              </w:rPr>
              <w:t>N</w:t>
            </w:r>
            <w:r w:rsidRPr="000E18EB">
              <w:rPr>
                <w:b/>
                <w:bCs/>
              </w:rPr>
              <w:t xml:space="preserve">eúčelně vynaložené prostředky </w:t>
            </w:r>
            <w:r w:rsidR="00DD7C46">
              <w:rPr>
                <w:b/>
                <w:bCs/>
              </w:rPr>
              <w:t>v oblasti řízení vzdělávací soustavy</w:t>
            </w:r>
          </w:p>
        </w:tc>
      </w:tr>
      <w:tr w:rsidR="00D264DD" w:rsidRPr="00C90F69" w14:paraId="4930AE26" w14:textId="77777777" w:rsidTr="00200733">
        <w:tc>
          <w:tcPr>
            <w:tcW w:w="2268" w:type="dxa"/>
            <w:vAlign w:val="center"/>
          </w:tcPr>
          <w:p w14:paraId="5E9B7189" w14:textId="77777777" w:rsidR="00D264DD" w:rsidRPr="000E18EB" w:rsidRDefault="00D264DD" w:rsidP="00200733">
            <w:pPr>
              <w:spacing w:before="0"/>
              <w:jc w:val="left"/>
              <w:rPr>
                <w:b/>
                <w:bCs/>
                <w:color w:val="AF1953"/>
                <w:sz w:val="32"/>
                <w:szCs w:val="32"/>
              </w:rPr>
            </w:pPr>
            <w:r w:rsidRPr="000E18EB">
              <w:rPr>
                <w:rFonts w:cstheme="minorHAnsi"/>
                <w:b/>
                <w:bCs/>
                <w:color w:val="AF1953"/>
                <w:sz w:val="32"/>
                <w:szCs w:val="32"/>
              </w:rPr>
              <w:t xml:space="preserve">1,3 </w:t>
            </w:r>
            <w:r w:rsidRPr="000E18EB">
              <w:rPr>
                <w:b/>
                <w:bCs/>
                <w:color w:val="AF1953"/>
                <w:sz w:val="32"/>
                <w:szCs w:val="32"/>
              </w:rPr>
              <w:t>mil. Kč</w:t>
            </w:r>
          </w:p>
        </w:tc>
        <w:tc>
          <w:tcPr>
            <w:tcW w:w="6794" w:type="dxa"/>
            <w:vAlign w:val="center"/>
          </w:tcPr>
          <w:p w14:paraId="0C5F9054" w14:textId="77777777" w:rsidR="00D264DD" w:rsidRPr="000E18EB" w:rsidRDefault="00D264DD" w:rsidP="00200733">
            <w:pPr>
              <w:spacing w:before="0"/>
              <w:jc w:val="left"/>
              <w:rPr>
                <w:b/>
                <w:bCs/>
              </w:rPr>
            </w:pPr>
            <w:r w:rsidRPr="000E18EB">
              <w:rPr>
                <w:b/>
                <w:bCs/>
              </w:rPr>
              <w:t xml:space="preserve">Nehospodárně vynaložené prostředky </w:t>
            </w:r>
            <w:r>
              <w:rPr>
                <w:b/>
                <w:bCs/>
              </w:rPr>
              <w:br/>
            </w:r>
            <w:r w:rsidRPr="000E18EB">
              <w:rPr>
                <w:b/>
                <w:bCs/>
              </w:rPr>
              <w:t xml:space="preserve">na </w:t>
            </w:r>
            <w:r w:rsidRPr="000E18EB">
              <w:rPr>
                <w:b/>
                <w:bCs/>
                <w:i/>
                <w:iCs/>
              </w:rPr>
              <w:t>Informační systém vzdělávání</w:t>
            </w:r>
          </w:p>
        </w:tc>
      </w:tr>
    </w:tbl>
    <w:p w14:paraId="6B95B427" w14:textId="77777777" w:rsidR="00D264DD" w:rsidRPr="0038684E" w:rsidRDefault="00D264DD" w:rsidP="00D264DD">
      <w:pPr>
        <w:rPr>
          <w:rFonts w:asciiTheme="minorHAnsi" w:hAnsiTheme="minorHAnsi" w:cstheme="minorHAnsi"/>
        </w:rPr>
      </w:pPr>
    </w:p>
    <w:p w14:paraId="692D3FE4" w14:textId="77777777" w:rsidR="00D264DD" w:rsidRPr="0038684E" w:rsidRDefault="00D264DD" w:rsidP="00D264DD">
      <w:pPr>
        <w:rPr>
          <w:rFonts w:asciiTheme="minorHAnsi" w:hAnsiTheme="minorHAnsi" w:cstheme="minorHAnsi"/>
        </w:rPr>
      </w:pPr>
      <w:r w:rsidRPr="0038684E">
        <w:rPr>
          <w:rFonts w:asciiTheme="minorHAnsi" w:hAnsiTheme="minorHAnsi" w:cstheme="minorHAnsi"/>
          <w:noProof/>
        </w:rPr>
        <mc:AlternateContent>
          <mc:Choice Requires="wps">
            <w:drawing>
              <wp:anchor distT="0" distB="0" distL="114300" distR="114300" simplePos="0" relativeHeight="251700224" behindDoc="0" locked="0" layoutInCell="1" allowOverlap="1" wp14:anchorId="1B089C91" wp14:editId="346B20AC">
                <wp:simplePos x="0" y="0"/>
                <wp:positionH relativeFrom="margin">
                  <wp:align>left</wp:align>
                </wp:positionH>
                <wp:positionV relativeFrom="paragraph">
                  <wp:posOffset>221946</wp:posOffset>
                </wp:positionV>
                <wp:extent cx="5760000" cy="1447800"/>
                <wp:effectExtent l="0" t="0" r="0" b="0"/>
                <wp:wrapNone/>
                <wp:docPr id="12" name="Obdélník: se zakulacenými rohy 7"/>
                <wp:cNvGraphicFramePr/>
                <a:graphic xmlns:a="http://schemas.openxmlformats.org/drawingml/2006/main">
                  <a:graphicData uri="http://schemas.microsoft.com/office/word/2010/wordprocessingShape">
                    <wps:wsp>
                      <wps:cNvSpPr/>
                      <wps:spPr>
                        <a:xfrm>
                          <a:off x="0" y="0"/>
                          <a:ext cx="5760000" cy="1447800"/>
                        </a:xfrm>
                        <a:prstGeom prst="rect">
                          <a:avLst/>
                        </a:prstGeom>
                        <a:solidFill>
                          <a:schemeClr val="bg1">
                            <a:lumMod val="95000"/>
                          </a:schemeClr>
                        </a:solidFill>
                        <a:ln w="28575">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211207A" w14:textId="188F9684" w:rsidR="00D264DD" w:rsidRPr="002A27E4" w:rsidRDefault="00D264DD" w:rsidP="00D264DD">
                            <w:pPr>
                              <w:pStyle w:val="Odstavecseseznamem"/>
                              <w:numPr>
                                <w:ilvl w:val="0"/>
                                <w:numId w:val="37"/>
                              </w:numPr>
                              <w:spacing w:after="120"/>
                              <w:ind w:left="426" w:hanging="284"/>
                              <w:contextualSpacing w:val="0"/>
                              <w:jc w:val="left"/>
                              <w:rPr>
                                <w:b/>
                                <w:bCs/>
                                <w:color w:val="AF1953"/>
                              </w:rPr>
                            </w:pPr>
                            <w:r w:rsidRPr="002A27E4">
                              <w:rPr>
                                <w:b/>
                                <w:bCs/>
                                <w:color w:val="AF1953"/>
                              </w:rPr>
                              <w:t>Projekty nevedly ke zvýšení kvality vzdělávání a zlepšení výsledků žáků.</w:t>
                            </w:r>
                          </w:p>
                          <w:p w14:paraId="080D75BE" w14:textId="77777777" w:rsidR="00D264DD" w:rsidRDefault="00D264DD" w:rsidP="00D264DD">
                            <w:pPr>
                              <w:pStyle w:val="Odstavecseseznamem"/>
                              <w:numPr>
                                <w:ilvl w:val="0"/>
                                <w:numId w:val="37"/>
                              </w:numPr>
                              <w:spacing w:after="120"/>
                              <w:ind w:left="426" w:hanging="284"/>
                              <w:contextualSpacing w:val="0"/>
                              <w:jc w:val="left"/>
                              <w:rPr>
                                <w:b/>
                                <w:bCs/>
                                <w:color w:val="AF1953"/>
                              </w:rPr>
                            </w:pPr>
                            <w:r w:rsidRPr="002A27E4">
                              <w:rPr>
                                <w:b/>
                                <w:bCs/>
                                <w:color w:val="AF1953"/>
                              </w:rPr>
                              <w:t xml:space="preserve">MŠMT při pořízení </w:t>
                            </w:r>
                            <w:r w:rsidRPr="002A27E4">
                              <w:rPr>
                                <w:b/>
                                <w:bCs/>
                                <w:i/>
                                <w:iCs/>
                                <w:color w:val="AF1953"/>
                              </w:rPr>
                              <w:t>Informačního systému vzdělávání</w:t>
                            </w:r>
                            <w:r w:rsidRPr="002A27E4">
                              <w:rPr>
                                <w:b/>
                                <w:bCs/>
                                <w:color w:val="AF1953"/>
                              </w:rPr>
                              <w:t xml:space="preserve"> </w:t>
                            </w:r>
                            <w:r w:rsidRPr="00D1504A">
                              <w:rPr>
                                <w:b/>
                                <w:bCs/>
                                <w:color w:val="AF1953"/>
                              </w:rPr>
                              <w:t>vynaložilo peněžní prostředky nehospodárně a postupovalo v rozporu s právními předpisy</w:t>
                            </w:r>
                            <w:r>
                              <w:rPr>
                                <w:b/>
                                <w:bCs/>
                                <w:color w:val="AF1953"/>
                              </w:rPr>
                              <w:t>.</w:t>
                            </w:r>
                          </w:p>
                          <w:p w14:paraId="305D187D" w14:textId="4456A3C4" w:rsidR="000A3C72" w:rsidRPr="000A3C72" w:rsidRDefault="000A3C72" w:rsidP="000A3C72">
                            <w:pPr>
                              <w:pStyle w:val="Odstavecseseznamem"/>
                              <w:numPr>
                                <w:ilvl w:val="0"/>
                                <w:numId w:val="37"/>
                              </w:numPr>
                              <w:spacing w:after="120"/>
                              <w:ind w:left="426" w:hanging="284"/>
                              <w:contextualSpacing w:val="0"/>
                              <w:jc w:val="left"/>
                              <w:rPr>
                                <w:b/>
                                <w:bCs/>
                                <w:color w:val="AF1953"/>
                              </w:rPr>
                            </w:pPr>
                            <w:r w:rsidRPr="000A3C72">
                              <w:rPr>
                                <w:b/>
                                <w:bCs/>
                                <w:color w:val="AF1953"/>
                              </w:rPr>
                              <w:t xml:space="preserve">MŠMT </w:t>
                            </w:r>
                            <w:r w:rsidR="003C623B">
                              <w:rPr>
                                <w:b/>
                                <w:bCs/>
                                <w:color w:val="AF1953"/>
                              </w:rPr>
                              <w:t>v rozporu s právním předpisem</w:t>
                            </w:r>
                            <w:r w:rsidR="001157D9">
                              <w:rPr>
                                <w:b/>
                                <w:bCs/>
                                <w:color w:val="AF1953"/>
                              </w:rPr>
                              <w:t xml:space="preserve"> </w:t>
                            </w:r>
                            <w:r w:rsidRPr="000A3C72">
                              <w:rPr>
                                <w:b/>
                                <w:bCs/>
                                <w:color w:val="AF1953"/>
                              </w:rPr>
                              <w:t>nevyhodnocovalo dlouhodobé záměry vzdělávání</w:t>
                            </w:r>
                            <w:r w:rsidR="001157D9">
                              <w:rPr>
                                <w:b/>
                                <w:bCs/>
                                <w:color w:val="AF1953"/>
                              </w:rPr>
                              <w:t>.</w:t>
                            </w:r>
                          </w:p>
                          <w:p w14:paraId="076AB898" w14:textId="77777777" w:rsidR="00D264DD" w:rsidRPr="002A27E4" w:rsidRDefault="00D264DD" w:rsidP="00D264DD">
                            <w:pPr>
                              <w:jc w:val="center"/>
                              <w:rPr>
                                <w:b/>
                                <w:bCs/>
                                <w:sz w:val="22"/>
                                <w:szCs w:val="22"/>
                              </w:rPr>
                            </w:pPr>
                          </w:p>
                          <w:p w14:paraId="24384609" w14:textId="77777777" w:rsidR="00D264DD" w:rsidRPr="002A27E4" w:rsidRDefault="00D264DD" w:rsidP="00D264DD">
                            <w:pPr>
                              <w:jc w:val="center"/>
                              <w:rPr>
                                <w:b/>
                                <w:bCs/>
                                <w:sz w:val="22"/>
                                <w:szCs w:val="22"/>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B089C91" id="Obdélník: se zakulacenými rohy 7" o:spid="_x0000_s1026" style="position:absolute;left:0;text-align:left;margin-left:0;margin-top:17.5pt;width:453.55pt;height:114pt;z-index:251700224;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iDvkgIAAJgFAAAOAAAAZHJzL2Uyb0RvYy54bWysVF9P2zAQf5+072D5faStKIWKFFUgpkkM&#10;KmDi2XXsxpLj82y3Sffpd7bTFBjaw7Q8OHe+u9/98d1dXnWNJjvhvAJT0vHJiBJhOFTKbEr64/n2&#10;yzklPjBTMQ1GlHQvPL1afP502dq5mEANuhKOIIjx89aWtA7BzovC81o0zJ+AFQaFElzDArJuU1SO&#10;tYje6GIyGp0VLbjKOuDCe7y9yUK6SPhSCh4epPQiEF1SjC2k06VzHc9iccnmG8dsrXgfBvuHKBqm&#10;DDodoG5YYGTr1B9QjeIOPMhwwqEpQErFRcoBsxmP3mXzVDMrUi5YHG+HMvn/B8vvd0925bAMrfVz&#10;j2TMopOuiX+Mj3SpWPuhWKILhOPldHY2wo8SjrLx6ensHBnEKY7m1vnwVUBDIlFSh6+RisR2dz5k&#10;1YNK9OZBq+pWaZ2Y2AHiWjuyY/h26804mept8x2qfHcxjf4zTmqYqJ4CeIOkDWlLOjmfzqYJwkD0&#10;kc20Qf1j5okKey1iBNo8CklUhblOkuHgI7tnnAsTcli+ZpXI1zGoj6NKgBFZov8Buwd4m+4BO0fZ&#10;60dTkXp6MB79LbBsPFgkz2DCYNwoA+4jAI1Z9Z6z/qFIuTSxSqFbd6gSyTVU+5UjDvJwectvFb73&#10;HfNhxRxOE/YIbojwgIfUgG8BPUVJDe7XR/dRH5scpZS0OJ0l9T+3zAlK9DeD7X+BDRfHOTGn09kE&#10;Gfdasn4tMdvmGrCJxriLLE9k1A/6QEoHzQsukmX0iiJmOPouKQ/uwFyHvDVwFXGxXCY1HGHLwp15&#10;sjyCxwLHfn7uXpizfdMHnJd7OEwym7/r/awbLQ0stwGkSoNxrGtfehz/1Nn9qor75TWftI4LdfEb&#10;AAD//wMAUEsDBBQABgAIAAAAIQBK/+9G3gAAAAcBAAAPAAAAZHJzL2Rvd25yZXYueG1sTI/NTsMw&#10;EITvSLyDtUjcqJ1GtDRkUyGkHsoJSiU4uvHmp8TryHbb8PaYE5xWoxnNfFuuJzuIM/nQO0bIZgoE&#10;ce1Mzy3C/n1z9wAiRM1GD44J4ZsCrKvrq1IXxl34jc672IpUwqHQCF2MYyFlqDuyOszcSJy8xnmr&#10;Y5K+lcbrSyq3g5wrtZBW95wWOj3Sc0f11+5kETb6tfHH7f5le1xl1C85/2zsB+LtzfT0CCLSFP/C&#10;8Iuf0KFKTAd3YhPEgJAeiQj5fbrJXallBuKAMF/kCmRVyv/81Q8AAAD//wMAUEsBAi0AFAAGAAgA&#10;AAAhALaDOJL+AAAA4QEAABMAAAAAAAAAAAAAAAAAAAAAAFtDb250ZW50X1R5cGVzXS54bWxQSwEC&#10;LQAUAAYACAAAACEAOP0h/9YAAACUAQAACwAAAAAAAAAAAAAAAAAvAQAAX3JlbHMvLnJlbHNQSwEC&#10;LQAUAAYACAAAACEAvm4g75ICAACYBQAADgAAAAAAAAAAAAAAAAAuAgAAZHJzL2Uyb0RvYy54bWxQ&#10;SwECLQAUAAYACAAAACEASv/vRt4AAAAHAQAADwAAAAAAAAAAAAAAAADsBAAAZHJzL2Rvd25yZXYu&#10;eG1sUEsFBgAAAAAEAAQA8wAAAPcFAAAAAA==&#10;" fillcolor="#f2f2f2 [3052]" stroked="f" strokeweight="2.25pt">
                <v:textbox>
                  <w:txbxContent>
                    <w:p w14:paraId="5211207A" w14:textId="188F9684" w:rsidR="00D264DD" w:rsidRPr="002A27E4" w:rsidRDefault="00D264DD" w:rsidP="00D264DD">
                      <w:pPr>
                        <w:pStyle w:val="Odstavecseseznamem"/>
                        <w:numPr>
                          <w:ilvl w:val="0"/>
                          <w:numId w:val="37"/>
                        </w:numPr>
                        <w:spacing w:after="120"/>
                        <w:ind w:left="426" w:hanging="284"/>
                        <w:contextualSpacing w:val="0"/>
                        <w:jc w:val="left"/>
                        <w:rPr>
                          <w:b/>
                          <w:bCs/>
                          <w:color w:val="AF1953"/>
                        </w:rPr>
                      </w:pPr>
                      <w:r w:rsidRPr="002A27E4">
                        <w:rPr>
                          <w:b/>
                          <w:bCs/>
                          <w:color w:val="AF1953"/>
                        </w:rPr>
                        <w:t>Projekty nevedly ke zvýšení kvality vzdělávání a zlepšení výsledků žáků.</w:t>
                      </w:r>
                    </w:p>
                    <w:p w14:paraId="080D75BE" w14:textId="77777777" w:rsidR="00D264DD" w:rsidRDefault="00D264DD" w:rsidP="00D264DD">
                      <w:pPr>
                        <w:pStyle w:val="Odstavecseseznamem"/>
                        <w:numPr>
                          <w:ilvl w:val="0"/>
                          <w:numId w:val="37"/>
                        </w:numPr>
                        <w:spacing w:after="120"/>
                        <w:ind w:left="426" w:hanging="284"/>
                        <w:contextualSpacing w:val="0"/>
                        <w:jc w:val="left"/>
                        <w:rPr>
                          <w:b/>
                          <w:bCs/>
                          <w:color w:val="AF1953"/>
                        </w:rPr>
                      </w:pPr>
                      <w:r w:rsidRPr="002A27E4">
                        <w:rPr>
                          <w:b/>
                          <w:bCs/>
                          <w:color w:val="AF1953"/>
                        </w:rPr>
                        <w:t xml:space="preserve">MŠMT při pořízení </w:t>
                      </w:r>
                      <w:r w:rsidRPr="002A27E4">
                        <w:rPr>
                          <w:b/>
                          <w:bCs/>
                          <w:i/>
                          <w:iCs/>
                          <w:color w:val="AF1953"/>
                        </w:rPr>
                        <w:t>Informačního systému vzdělávání</w:t>
                      </w:r>
                      <w:r w:rsidRPr="002A27E4">
                        <w:rPr>
                          <w:b/>
                          <w:bCs/>
                          <w:color w:val="AF1953"/>
                        </w:rPr>
                        <w:t xml:space="preserve"> </w:t>
                      </w:r>
                      <w:r w:rsidRPr="00D1504A">
                        <w:rPr>
                          <w:b/>
                          <w:bCs/>
                          <w:color w:val="AF1953"/>
                        </w:rPr>
                        <w:t>vynaložilo peněžní prostředky nehospodárně a postupovalo v rozporu s právními předpisy</w:t>
                      </w:r>
                      <w:r>
                        <w:rPr>
                          <w:b/>
                          <w:bCs/>
                          <w:color w:val="AF1953"/>
                        </w:rPr>
                        <w:t>.</w:t>
                      </w:r>
                    </w:p>
                    <w:p w14:paraId="305D187D" w14:textId="4456A3C4" w:rsidR="000A3C72" w:rsidRPr="000A3C72" w:rsidRDefault="000A3C72" w:rsidP="000A3C72">
                      <w:pPr>
                        <w:pStyle w:val="Odstavecseseznamem"/>
                        <w:numPr>
                          <w:ilvl w:val="0"/>
                          <w:numId w:val="37"/>
                        </w:numPr>
                        <w:spacing w:after="120"/>
                        <w:ind w:left="426" w:hanging="284"/>
                        <w:contextualSpacing w:val="0"/>
                        <w:jc w:val="left"/>
                        <w:rPr>
                          <w:b/>
                          <w:bCs/>
                          <w:color w:val="AF1953"/>
                        </w:rPr>
                      </w:pPr>
                      <w:r w:rsidRPr="000A3C72">
                        <w:rPr>
                          <w:b/>
                          <w:bCs/>
                          <w:color w:val="AF1953"/>
                        </w:rPr>
                        <w:t xml:space="preserve">MŠMT </w:t>
                      </w:r>
                      <w:r w:rsidR="003C623B">
                        <w:rPr>
                          <w:b/>
                          <w:bCs/>
                          <w:color w:val="AF1953"/>
                        </w:rPr>
                        <w:t>v rozporu s právním předpisem</w:t>
                      </w:r>
                      <w:r w:rsidR="001157D9">
                        <w:rPr>
                          <w:b/>
                          <w:bCs/>
                          <w:color w:val="AF1953"/>
                        </w:rPr>
                        <w:t xml:space="preserve"> </w:t>
                      </w:r>
                      <w:r w:rsidRPr="000A3C72">
                        <w:rPr>
                          <w:b/>
                          <w:bCs/>
                          <w:color w:val="AF1953"/>
                        </w:rPr>
                        <w:t>nevyhodnocovalo dlouhodobé záměry vzdělávání</w:t>
                      </w:r>
                      <w:r w:rsidR="001157D9">
                        <w:rPr>
                          <w:b/>
                          <w:bCs/>
                          <w:color w:val="AF1953"/>
                        </w:rPr>
                        <w:t>.</w:t>
                      </w:r>
                    </w:p>
                    <w:p w14:paraId="076AB898" w14:textId="77777777" w:rsidR="00D264DD" w:rsidRPr="002A27E4" w:rsidRDefault="00D264DD" w:rsidP="00D264DD">
                      <w:pPr>
                        <w:jc w:val="center"/>
                        <w:rPr>
                          <w:b/>
                          <w:bCs/>
                          <w:sz w:val="22"/>
                          <w:szCs w:val="22"/>
                        </w:rPr>
                      </w:pPr>
                    </w:p>
                    <w:p w14:paraId="24384609" w14:textId="77777777" w:rsidR="00D264DD" w:rsidRPr="002A27E4" w:rsidRDefault="00D264DD" w:rsidP="00D264DD">
                      <w:pPr>
                        <w:jc w:val="center"/>
                        <w:rPr>
                          <w:b/>
                          <w:bCs/>
                          <w:sz w:val="22"/>
                          <w:szCs w:val="22"/>
                        </w:rPr>
                      </w:pPr>
                    </w:p>
                  </w:txbxContent>
                </v:textbox>
                <w10:wrap anchorx="margin"/>
              </v:rect>
            </w:pict>
          </mc:Fallback>
        </mc:AlternateContent>
      </w:r>
    </w:p>
    <w:p w14:paraId="07F8F442" w14:textId="77777777" w:rsidR="00D264DD" w:rsidRPr="0038684E" w:rsidRDefault="00D264DD" w:rsidP="00D264DD">
      <w:pPr>
        <w:rPr>
          <w:rFonts w:asciiTheme="minorHAnsi" w:hAnsiTheme="minorHAnsi" w:cstheme="minorHAnsi"/>
        </w:rPr>
      </w:pPr>
    </w:p>
    <w:p w14:paraId="74BF4710" w14:textId="77777777" w:rsidR="00D264DD" w:rsidRPr="0038684E" w:rsidRDefault="00D264DD" w:rsidP="00D264DD">
      <w:pPr>
        <w:rPr>
          <w:rFonts w:asciiTheme="minorHAnsi" w:hAnsiTheme="minorHAnsi" w:cstheme="minorHAnsi"/>
        </w:rPr>
      </w:pPr>
    </w:p>
    <w:p w14:paraId="69162EC4" w14:textId="77777777" w:rsidR="00D264DD" w:rsidRPr="0038684E" w:rsidRDefault="00D264DD" w:rsidP="00D264DD">
      <w:pPr>
        <w:rPr>
          <w:rFonts w:asciiTheme="minorHAnsi" w:hAnsiTheme="minorHAnsi" w:cstheme="minorHAnsi"/>
        </w:rPr>
      </w:pPr>
    </w:p>
    <w:p w14:paraId="130CFC15" w14:textId="77777777" w:rsidR="00D264DD" w:rsidRPr="0038684E" w:rsidRDefault="00D264DD" w:rsidP="00D264DD">
      <w:pPr>
        <w:rPr>
          <w:rFonts w:asciiTheme="minorHAnsi" w:hAnsiTheme="minorHAnsi" w:cstheme="minorHAnsi"/>
        </w:rPr>
      </w:pPr>
    </w:p>
    <w:p w14:paraId="742F742A" w14:textId="77777777" w:rsidR="00D264DD" w:rsidRPr="0038684E" w:rsidRDefault="00D264DD" w:rsidP="00D264DD">
      <w:pPr>
        <w:rPr>
          <w:rFonts w:asciiTheme="minorHAnsi" w:hAnsiTheme="minorHAnsi" w:cstheme="minorHAnsi"/>
        </w:rPr>
      </w:pPr>
    </w:p>
    <w:p w14:paraId="5B88547C" w14:textId="77777777" w:rsidR="00D264DD" w:rsidRPr="0038684E" w:rsidRDefault="00D264DD" w:rsidP="00D264DD">
      <w:pPr>
        <w:rPr>
          <w:rFonts w:asciiTheme="minorHAnsi" w:hAnsiTheme="minorHAnsi" w:cstheme="minorHAnsi"/>
        </w:rPr>
      </w:pPr>
    </w:p>
    <w:p w14:paraId="181E022D" w14:textId="77777777" w:rsidR="00D264DD" w:rsidRDefault="00D264DD" w:rsidP="00D264DD">
      <w:pPr>
        <w:rPr>
          <w:rFonts w:asciiTheme="minorHAnsi" w:hAnsiTheme="minorHAnsi" w:cstheme="minorHAnsi"/>
        </w:rPr>
      </w:pPr>
    </w:p>
    <w:p w14:paraId="524625C1" w14:textId="77777777" w:rsidR="00D264DD" w:rsidRDefault="00D264DD" w:rsidP="00D264DD">
      <w:pPr>
        <w:rPr>
          <w:rFonts w:asciiTheme="minorHAnsi" w:hAnsiTheme="minorHAnsi" w:cstheme="minorHAnsi"/>
        </w:rPr>
      </w:pPr>
    </w:p>
    <w:p w14:paraId="10BE6219" w14:textId="77777777" w:rsidR="006E7519" w:rsidRDefault="006E7519" w:rsidP="00D264DD">
      <w:pPr>
        <w:rPr>
          <w:rFonts w:asciiTheme="minorHAnsi" w:hAnsiTheme="minorHAnsi" w:cstheme="minorHAnsi"/>
        </w:rPr>
      </w:pPr>
    </w:p>
    <w:p w14:paraId="59845808" w14:textId="77777777" w:rsidR="00410F2F" w:rsidRDefault="00410F2F" w:rsidP="00D264DD">
      <w:pPr>
        <w:rPr>
          <w:rFonts w:asciiTheme="minorHAnsi" w:hAnsiTheme="minorHAnsi" w:cstheme="minorHAnsi"/>
        </w:rPr>
      </w:pPr>
    </w:p>
    <w:p w14:paraId="754037F4" w14:textId="77777777" w:rsidR="0007080F" w:rsidRDefault="0007080F" w:rsidP="00D264DD">
      <w:pPr>
        <w:rPr>
          <w:rFonts w:asciiTheme="minorHAnsi" w:hAnsiTheme="minorHAnsi" w:cstheme="minorHAnsi"/>
        </w:rPr>
      </w:pPr>
    </w:p>
    <w:p w14:paraId="58892FBB" w14:textId="77777777" w:rsidR="0007080F" w:rsidRDefault="0007080F" w:rsidP="00D264DD">
      <w:pPr>
        <w:rPr>
          <w:rFonts w:asciiTheme="minorHAnsi" w:hAnsiTheme="minorHAnsi" w:cstheme="minorHAnsi"/>
        </w:rPr>
      </w:pPr>
    </w:p>
    <w:p w14:paraId="69F8DFE5" w14:textId="77777777" w:rsidR="0007080F" w:rsidRDefault="0007080F" w:rsidP="00D264DD">
      <w:pPr>
        <w:rPr>
          <w:rFonts w:asciiTheme="minorHAnsi" w:hAnsiTheme="minorHAnsi" w:cstheme="minorHAnsi"/>
        </w:rPr>
      </w:pPr>
    </w:p>
    <w:p w14:paraId="589AD13A" w14:textId="0B8EE2D2" w:rsidR="00410F2F" w:rsidRDefault="00D264DD" w:rsidP="00410F2F">
      <w:pPr>
        <w:tabs>
          <w:tab w:val="left" w:pos="2688"/>
        </w:tabs>
        <w:ind w:left="284" w:hanging="284"/>
        <w:rPr>
          <w:rFonts w:asciiTheme="minorHAnsi" w:hAnsiTheme="minorHAnsi" w:cstheme="minorHAnsi"/>
          <w:b/>
          <w:sz w:val="28"/>
        </w:rPr>
      </w:pPr>
      <w:r w:rsidRPr="0038684E">
        <w:rPr>
          <w:rFonts w:asciiTheme="minorHAnsi" w:hAnsiTheme="minorHAnsi" w:cstheme="minorHAnsi"/>
          <w:noProof/>
        </w:rPr>
        <mc:AlternateContent>
          <mc:Choice Requires="wps">
            <w:drawing>
              <wp:anchor distT="0" distB="0" distL="114300" distR="114300" simplePos="0" relativeHeight="251701248" behindDoc="0" locked="0" layoutInCell="1" allowOverlap="1" wp14:anchorId="0CD13098" wp14:editId="5041DCFB">
                <wp:simplePos x="0" y="0"/>
                <wp:positionH relativeFrom="margin">
                  <wp:posOffset>-635</wp:posOffset>
                </wp:positionH>
                <wp:positionV relativeFrom="paragraph">
                  <wp:posOffset>49530</wp:posOffset>
                </wp:positionV>
                <wp:extent cx="1493520" cy="0"/>
                <wp:effectExtent l="0" t="0" r="0" b="0"/>
                <wp:wrapNone/>
                <wp:docPr id="11" name="Přímá spojnice 1"/>
                <wp:cNvGraphicFramePr/>
                <a:graphic xmlns:a="http://schemas.openxmlformats.org/drawingml/2006/main">
                  <a:graphicData uri="http://schemas.microsoft.com/office/word/2010/wordprocessingShape">
                    <wps:wsp>
                      <wps:cNvCnPr/>
                      <wps:spPr>
                        <a:xfrm>
                          <a:off x="0" y="0"/>
                          <a:ext cx="1493520"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D99CD95" id="Přímá spojnice 1" o:spid="_x0000_s1026" style="position:absolute;z-index:2517012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from="-.05pt,3.9pt" to="117.55pt,3.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HSB8sQEAANQDAAAOAAAAZHJzL2Uyb0RvYy54bWysU9tu2zAMfR+wfxD0vsjJLtiMOH1o0b4U&#10;W7HLB6gyFQuQREFSY+fvRymJXawDhg17oUWK55A8ordXk7PsADEZ9B1frxrOwCvsjd93/Mf32zcf&#10;OUtZ+l5a9NDxIyR+tXv9ajuGFjY4oO0hMiLxqR1Dx4ecQytEUgM4mVYYwNOlxuhkJjfuRR/lSOzO&#10;ik3TfBAjxj5EVJASRW9Ol3xX+bUGlb9onSAz23HqLVcbq30sVuy2st1HGQajzm3If+jCSeOp6Ex1&#10;I7NkT9G8oHJGRUyo80qhE6i1UVBnoGnWzS/TfBtkgDoLiZPCLFP6f7Tq8+HaP0SSYQypTeEhlikm&#10;HV35Un9sqmIdZ7FgykxRcP3u09v3G9JUXe7EAgwx5TtAx8qh49b4Mods5eE+ZSpGqZeUEra+2ITW&#10;9LfG2uqUDYBrG9lB0tvlaV3einDPssgrSLG0Xk/5aOHE+hU0M31ptlavW7VwSqXA5wuv9ZRdYJo6&#10;mIHNn4Hn/AKFunF/A54RtTL6PIOd8Rh/V32RQp/yLwqc5i4SPGJ/rI9apaHVqcqd17zs5nO/wpef&#10;cfcTAAD//wMAUEsDBBQABgAIAAAAIQB799EQ2QAAAAUBAAAPAAAAZHJzL2Rvd25yZXYueG1sTI7B&#10;TsMwEETvSPyDtUjcWqcFSpXGqRCCC+KS0AO9ufE2jojXaew04e9ZuJTj04xmXradXCvO2IfGk4LF&#10;PAGBVHnTUK1g9/E6W4MIUZPRrSdU8I0Btvn1VaZT40cq8FzGWvAIhVQrsDF2qZShsuh0mPsOibOj&#10;752OjH0tTa9HHnetXCbJSjrdED9Y3eGzxeqrHJyCt9N72N2vipfi87Qux/1xsLVHpW5vpqcNiIhT&#10;vJThV5/VIWengx/IBNEqmC24qOCR/Tld3j0wH/5Y5pn8b5//AAAA//8DAFBLAQItABQABgAIAAAA&#10;IQC2gziS/gAAAOEBAAATAAAAAAAAAAAAAAAAAAAAAABbQ29udGVudF9UeXBlc10ueG1sUEsBAi0A&#10;FAAGAAgAAAAhADj9If/WAAAAlAEAAAsAAAAAAAAAAAAAAAAALwEAAF9yZWxzLy5yZWxzUEsBAi0A&#10;FAAGAAgAAAAhAGMdIHyxAQAA1AMAAA4AAAAAAAAAAAAAAAAALgIAAGRycy9lMm9Eb2MueG1sUEsB&#10;Ai0AFAAGAAgAAAAhAHv30RDZAAAABQEAAA8AAAAAAAAAAAAAAAAACwQAAGRycy9kb3ducmV2Lnht&#10;bFBLBQYAAAAABAAEAPMAAAARBQAAAAA=&#10;" strokecolor="black [3213]">
                <w10:wrap anchorx="margin"/>
              </v:line>
            </w:pict>
          </mc:Fallback>
        </mc:AlternateContent>
      </w:r>
      <w:r w:rsidRPr="0038684E">
        <w:rPr>
          <w:rFonts w:asciiTheme="minorHAnsi" w:hAnsiTheme="minorHAnsi" w:cstheme="minorHAnsi"/>
          <w:sz w:val="20"/>
          <w:szCs w:val="20"/>
        </w:rPr>
        <w:t>*</w:t>
      </w:r>
      <w:r w:rsidRPr="0038684E">
        <w:rPr>
          <w:rFonts w:asciiTheme="minorHAnsi" w:hAnsiTheme="minorHAnsi" w:cstheme="minorHAnsi"/>
          <w:sz w:val="20"/>
          <w:szCs w:val="20"/>
          <w:vertAlign w:val="superscript"/>
        </w:rPr>
        <w:tab/>
      </w:r>
      <w:r w:rsidRPr="0038684E">
        <w:rPr>
          <w:rFonts w:asciiTheme="minorHAnsi" w:hAnsiTheme="minorHAnsi" w:cstheme="minorHAnsi"/>
          <w:sz w:val="20"/>
          <w:szCs w:val="20"/>
        </w:rPr>
        <w:t>Údaj o počtu mateřských, základních a středních škol dle dat MŠMT k 30. 9. 2024.</w:t>
      </w:r>
      <w:r w:rsidR="00410F2F">
        <w:rPr>
          <w:rFonts w:asciiTheme="minorHAnsi" w:hAnsiTheme="minorHAnsi" w:cstheme="minorHAnsi"/>
          <w:b/>
          <w:sz w:val="28"/>
        </w:rPr>
        <w:br w:type="page"/>
      </w:r>
    </w:p>
    <w:p w14:paraId="6AD7F7F9" w14:textId="5CA2476C" w:rsidR="00E61477" w:rsidRPr="0038684E" w:rsidRDefault="00D416B9" w:rsidP="00E53DF6">
      <w:pPr>
        <w:spacing w:before="0" w:after="240"/>
        <w:jc w:val="center"/>
        <w:rPr>
          <w:rFonts w:asciiTheme="minorHAnsi" w:hAnsiTheme="minorHAnsi" w:cstheme="minorHAnsi"/>
          <w:b/>
          <w:sz w:val="28"/>
        </w:rPr>
      </w:pPr>
      <w:r w:rsidRPr="0038684E">
        <w:rPr>
          <w:rFonts w:asciiTheme="minorHAnsi" w:hAnsiTheme="minorHAnsi" w:cstheme="minorHAnsi"/>
          <w:b/>
          <w:sz w:val="28"/>
        </w:rPr>
        <w:lastRenderedPageBreak/>
        <w:t>I. </w:t>
      </w:r>
      <w:r w:rsidR="00C866CB" w:rsidRPr="0038684E">
        <w:rPr>
          <w:rFonts w:asciiTheme="minorHAnsi" w:hAnsiTheme="minorHAnsi" w:cstheme="minorHAnsi"/>
          <w:b/>
          <w:sz w:val="28"/>
        </w:rPr>
        <w:t>Shrnutí a vyhodnocení</w:t>
      </w:r>
    </w:p>
    <w:p w14:paraId="0236437B" w14:textId="42066BE2" w:rsidR="00D13850" w:rsidRPr="0038684E" w:rsidRDefault="00D416B9" w:rsidP="0038684E">
      <w:pPr>
        <w:spacing w:after="120"/>
        <w:rPr>
          <w:rFonts w:asciiTheme="minorHAnsi" w:hAnsiTheme="minorHAnsi" w:cstheme="minorHAnsi"/>
        </w:rPr>
      </w:pPr>
      <w:r w:rsidRPr="0038684E">
        <w:rPr>
          <w:rFonts w:asciiTheme="minorHAnsi" w:hAnsiTheme="minorHAnsi" w:cstheme="minorHAnsi"/>
        </w:rPr>
        <w:t xml:space="preserve">NKÚ provedl kontrolu peněžních prostředků </w:t>
      </w:r>
      <w:r w:rsidR="00D13850" w:rsidRPr="0038684E">
        <w:rPr>
          <w:rFonts w:asciiTheme="minorHAnsi" w:hAnsiTheme="minorHAnsi" w:cstheme="minorHAnsi"/>
        </w:rPr>
        <w:t xml:space="preserve">státu a Evropské unie </w:t>
      </w:r>
      <w:r w:rsidR="00D9337C" w:rsidRPr="0038684E">
        <w:rPr>
          <w:rFonts w:asciiTheme="minorHAnsi" w:hAnsiTheme="minorHAnsi" w:cstheme="minorHAnsi"/>
        </w:rPr>
        <w:t xml:space="preserve">(dále také „EU“) </w:t>
      </w:r>
      <w:r w:rsidR="00D13850" w:rsidRPr="0038684E">
        <w:rPr>
          <w:rFonts w:asciiTheme="minorHAnsi" w:hAnsiTheme="minorHAnsi" w:cstheme="minorHAnsi"/>
        </w:rPr>
        <w:t>určených na projekty podpory hodnocení a řízení vzdělávací soustavy regionálního školství. Cílem kontroly bylo prověřit, zda peněžní prostředky určené na projekty podpory hodnocení a řízení vzdělávací soustavy regionálního školství byly vynakládány účelně, hospodárně a v souladu s</w:t>
      </w:r>
      <w:r w:rsidR="00264E21" w:rsidRPr="0038684E">
        <w:rPr>
          <w:rFonts w:asciiTheme="minorHAnsi" w:hAnsiTheme="minorHAnsi" w:cstheme="minorHAnsi"/>
        </w:rPr>
        <w:t> </w:t>
      </w:r>
      <w:r w:rsidR="00D13850" w:rsidRPr="0038684E">
        <w:rPr>
          <w:rFonts w:asciiTheme="minorHAnsi" w:hAnsiTheme="minorHAnsi" w:cstheme="minorHAnsi"/>
        </w:rPr>
        <w:t xml:space="preserve">právními předpisy. </w:t>
      </w:r>
      <w:r w:rsidR="00DE38C7" w:rsidRPr="0038684E">
        <w:rPr>
          <w:rFonts w:asciiTheme="minorHAnsi" w:hAnsiTheme="minorHAnsi" w:cstheme="minorHAnsi"/>
        </w:rPr>
        <w:t xml:space="preserve">Na podporu hodnocení a řízení vzdělávací soustavy </w:t>
      </w:r>
      <w:r w:rsidR="00151294" w:rsidRPr="0038684E">
        <w:rPr>
          <w:rFonts w:asciiTheme="minorHAnsi" w:hAnsiTheme="minorHAnsi" w:cstheme="minorHAnsi"/>
        </w:rPr>
        <w:t xml:space="preserve">vyčlenilo </w:t>
      </w:r>
      <w:r w:rsidR="00DE38C7" w:rsidRPr="0038684E">
        <w:rPr>
          <w:rFonts w:asciiTheme="minorHAnsi" w:hAnsiTheme="minorHAnsi" w:cstheme="minorHAnsi"/>
        </w:rPr>
        <w:t xml:space="preserve">MŠMT v kontrolovaném období 2019—2024 </w:t>
      </w:r>
      <w:r w:rsidR="00937871" w:rsidRPr="0038684E">
        <w:rPr>
          <w:rFonts w:asciiTheme="minorHAnsi" w:hAnsiTheme="minorHAnsi" w:cstheme="minorHAnsi"/>
        </w:rPr>
        <w:t>na úrovni systému</w:t>
      </w:r>
      <w:r w:rsidR="00DE38C7" w:rsidRPr="0038684E">
        <w:rPr>
          <w:rFonts w:asciiTheme="minorHAnsi" w:hAnsiTheme="minorHAnsi" w:cstheme="minorHAnsi"/>
        </w:rPr>
        <w:t xml:space="preserve"> </w:t>
      </w:r>
      <w:r w:rsidR="00B41E08" w:rsidRPr="0038684E">
        <w:rPr>
          <w:rFonts w:asciiTheme="minorHAnsi" w:hAnsiTheme="minorHAnsi" w:cstheme="minorHAnsi"/>
        </w:rPr>
        <w:t>3 519,5</w:t>
      </w:r>
      <w:r w:rsidR="00151294">
        <w:rPr>
          <w:rFonts w:asciiTheme="minorHAnsi" w:hAnsiTheme="minorHAnsi" w:cstheme="minorHAnsi"/>
        </w:rPr>
        <w:t> </w:t>
      </w:r>
      <w:r w:rsidR="00DE38C7" w:rsidRPr="0038684E">
        <w:rPr>
          <w:rFonts w:asciiTheme="minorHAnsi" w:hAnsiTheme="minorHAnsi" w:cstheme="minorHAnsi"/>
        </w:rPr>
        <w:t>mil.</w:t>
      </w:r>
      <w:r w:rsidR="00151294">
        <w:rPr>
          <w:rFonts w:asciiTheme="minorHAnsi" w:hAnsiTheme="minorHAnsi" w:cstheme="minorHAnsi"/>
        </w:rPr>
        <w:t> </w:t>
      </w:r>
      <w:r w:rsidR="00DE38C7" w:rsidRPr="0038684E">
        <w:rPr>
          <w:rFonts w:asciiTheme="minorHAnsi" w:hAnsiTheme="minorHAnsi" w:cstheme="minorHAnsi"/>
        </w:rPr>
        <w:t>Kč, a</w:t>
      </w:r>
      <w:r w:rsidR="00264E21" w:rsidRPr="0038684E">
        <w:rPr>
          <w:rFonts w:asciiTheme="minorHAnsi" w:hAnsiTheme="minorHAnsi" w:cstheme="minorHAnsi"/>
        </w:rPr>
        <w:t> </w:t>
      </w:r>
      <w:r w:rsidR="00DE38C7" w:rsidRPr="0038684E">
        <w:rPr>
          <w:rFonts w:asciiTheme="minorHAnsi" w:hAnsiTheme="minorHAnsi" w:cstheme="minorHAnsi"/>
        </w:rPr>
        <w:t>to</w:t>
      </w:r>
      <w:r w:rsidR="00151294">
        <w:rPr>
          <w:rFonts w:asciiTheme="minorHAnsi" w:hAnsiTheme="minorHAnsi" w:cstheme="minorHAnsi"/>
        </w:rPr>
        <w:t xml:space="preserve"> </w:t>
      </w:r>
      <w:r w:rsidR="00DE38C7" w:rsidRPr="0038684E">
        <w:rPr>
          <w:rFonts w:asciiTheme="minorHAnsi" w:hAnsiTheme="minorHAnsi" w:cstheme="minorHAnsi"/>
        </w:rPr>
        <w:t>ze</w:t>
      </w:r>
      <w:r w:rsidR="00151294">
        <w:rPr>
          <w:rFonts w:asciiTheme="minorHAnsi" w:hAnsiTheme="minorHAnsi" w:cstheme="minorHAnsi"/>
        </w:rPr>
        <w:t xml:space="preserve"> </w:t>
      </w:r>
      <w:r w:rsidR="00DE38C7" w:rsidRPr="0038684E">
        <w:rPr>
          <w:rFonts w:asciiTheme="minorHAnsi" w:hAnsiTheme="minorHAnsi" w:cstheme="minorHAnsi"/>
        </w:rPr>
        <w:t>státního rozpočtu a evropských strukturálních a investičních fondů</w:t>
      </w:r>
      <w:r w:rsidR="00760EAB">
        <w:rPr>
          <w:rFonts w:asciiTheme="minorHAnsi" w:hAnsiTheme="minorHAnsi" w:cstheme="minorHAnsi"/>
        </w:rPr>
        <w:t xml:space="preserve"> </w:t>
      </w:r>
      <w:r w:rsidR="00760EAB" w:rsidRPr="0038684E">
        <w:rPr>
          <w:rFonts w:asciiTheme="minorHAnsi" w:hAnsiTheme="minorHAnsi" w:cstheme="minorHAnsi"/>
        </w:rPr>
        <w:t>(dále také „ESIF“).</w:t>
      </w:r>
    </w:p>
    <w:p w14:paraId="31704B01" w14:textId="0B659D03" w:rsidR="00F67310" w:rsidRPr="0007080F" w:rsidRDefault="009E3280" w:rsidP="0038684E">
      <w:pPr>
        <w:spacing w:after="120"/>
        <w:rPr>
          <w:rFonts w:eastAsia="Calibri"/>
          <w:b/>
          <w:bCs/>
        </w:rPr>
      </w:pPr>
      <w:r w:rsidRPr="009E3280">
        <w:rPr>
          <w:rFonts w:eastAsia="Calibri"/>
          <w:b/>
          <w:bCs/>
        </w:rPr>
        <w:t>NKÚ zjistil, že projekty v oblasti řízení vzdělávací soustavy, na které bylo vynaloženo 506,8</w:t>
      </w:r>
      <w:r w:rsidR="004B49B6">
        <w:rPr>
          <w:rFonts w:eastAsia="Calibri"/>
          <w:b/>
          <w:bCs/>
        </w:rPr>
        <w:t> </w:t>
      </w:r>
      <w:r w:rsidRPr="009E3280">
        <w:rPr>
          <w:rFonts w:eastAsia="Calibri"/>
          <w:b/>
          <w:bCs/>
        </w:rPr>
        <w:t>mil.</w:t>
      </w:r>
      <w:r w:rsidR="00151294">
        <w:rPr>
          <w:rFonts w:eastAsia="Calibri"/>
          <w:b/>
          <w:bCs/>
        </w:rPr>
        <w:t> </w:t>
      </w:r>
      <w:r w:rsidRPr="009E3280">
        <w:rPr>
          <w:rFonts w:eastAsia="Calibri"/>
          <w:b/>
          <w:bCs/>
        </w:rPr>
        <w:t xml:space="preserve">Kč, nenaplnily </w:t>
      </w:r>
      <w:r w:rsidRPr="0007080F">
        <w:rPr>
          <w:rFonts w:eastAsia="Calibri"/>
          <w:b/>
          <w:bCs/>
        </w:rPr>
        <w:t xml:space="preserve">cíle směřující ke </w:t>
      </w:r>
      <w:r w:rsidR="00D810BB" w:rsidRPr="0007080F">
        <w:rPr>
          <w:rFonts w:eastAsia="Calibri"/>
          <w:b/>
          <w:bCs/>
        </w:rPr>
        <w:t xml:space="preserve">zvýšení kvality vzdělávání, </w:t>
      </w:r>
      <w:r w:rsidRPr="0007080F">
        <w:rPr>
          <w:rFonts w:eastAsia="Calibri"/>
          <w:b/>
          <w:bCs/>
        </w:rPr>
        <w:t>zlepšení výsledků žáků v</w:t>
      </w:r>
      <w:r w:rsidR="00151294">
        <w:rPr>
          <w:rFonts w:eastAsia="Calibri"/>
          <w:b/>
          <w:bCs/>
        </w:rPr>
        <w:t> </w:t>
      </w:r>
      <w:r w:rsidRPr="0007080F">
        <w:rPr>
          <w:rFonts w:eastAsia="Calibri"/>
          <w:b/>
          <w:bCs/>
        </w:rPr>
        <w:t>klíčových kompetencích</w:t>
      </w:r>
      <w:r w:rsidR="00D810BB" w:rsidRPr="0007080F">
        <w:rPr>
          <w:rFonts w:eastAsia="Calibri"/>
          <w:b/>
          <w:bCs/>
        </w:rPr>
        <w:t xml:space="preserve"> ani </w:t>
      </w:r>
      <w:r w:rsidR="00F67310" w:rsidRPr="0007080F">
        <w:rPr>
          <w:rFonts w:eastAsia="Calibri"/>
          <w:b/>
          <w:bCs/>
        </w:rPr>
        <w:t xml:space="preserve">k </w:t>
      </w:r>
      <w:r w:rsidR="00F67310" w:rsidRPr="0007080F">
        <w:rPr>
          <w:rFonts w:asciiTheme="minorHAnsi" w:hAnsiTheme="minorHAnsi" w:cstheme="minorHAnsi"/>
          <w:b/>
          <w:bCs/>
        </w:rPr>
        <w:t>rozvoji systému strategického řízení</w:t>
      </w:r>
      <w:r w:rsidR="00D810BB" w:rsidRPr="0007080F">
        <w:rPr>
          <w:rFonts w:eastAsia="Calibri"/>
          <w:b/>
          <w:bCs/>
        </w:rPr>
        <w:t>.</w:t>
      </w:r>
      <w:r w:rsidR="004C088D" w:rsidRPr="0007080F">
        <w:rPr>
          <w:rFonts w:eastAsia="Calibri"/>
          <w:b/>
          <w:bCs/>
        </w:rPr>
        <w:t xml:space="preserve"> </w:t>
      </w:r>
      <w:r w:rsidR="0001412C" w:rsidRPr="0007080F">
        <w:rPr>
          <w:rFonts w:eastAsia="Calibri"/>
          <w:b/>
          <w:bCs/>
        </w:rPr>
        <w:t>MŠMT opakovaně poskytuje peněžní prostředky na projekty metodické podpory</w:t>
      </w:r>
      <w:r w:rsidR="00DD7B5F" w:rsidRPr="0007080F">
        <w:rPr>
          <w:rFonts w:eastAsia="Calibri"/>
          <w:b/>
          <w:bCs/>
        </w:rPr>
        <w:t xml:space="preserve">, </w:t>
      </w:r>
      <w:r w:rsidR="003C623B" w:rsidRPr="0007080F">
        <w:rPr>
          <w:rFonts w:eastAsia="Calibri"/>
          <w:b/>
          <w:bCs/>
        </w:rPr>
        <w:t>které však vykazují nízkou míru využití ze strany cílových skupin.</w:t>
      </w:r>
      <w:r w:rsidR="00DD7B5F" w:rsidRPr="0007080F">
        <w:rPr>
          <w:rFonts w:eastAsia="Calibri"/>
          <w:b/>
          <w:bCs/>
        </w:rPr>
        <w:t xml:space="preserve"> </w:t>
      </w:r>
      <w:r w:rsidR="003C623B" w:rsidRPr="0007080F">
        <w:rPr>
          <w:rFonts w:eastAsia="Calibri"/>
          <w:b/>
          <w:bCs/>
        </w:rPr>
        <w:t>O</w:t>
      </w:r>
      <w:r w:rsidR="001208E6" w:rsidRPr="0007080F">
        <w:rPr>
          <w:rFonts w:eastAsia="Calibri"/>
          <w:b/>
          <w:bCs/>
        </w:rPr>
        <w:t>čekávané přínosy</w:t>
      </w:r>
      <w:r w:rsidR="00DD7B5F" w:rsidRPr="0007080F">
        <w:rPr>
          <w:rFonts w:eastAsia="Calibri"/>
          <w:b/>
          <w:bCs/>
        </w:rPr>
        <w:t xml:space="preserve"> této podpory</w:t>
      </w:r>
      <w:r w:rsidR="003C623B" w:rsidRPr="0007080F">
        <w:rPr>
          <w:rFonts w:eastAsia="Calibri"/>
          <w:b/>
          <w:bCs/>
        </w:rPr>
        <w:t xml:space="preserve"> ve vztahu</w:t>
      </w:r>
      <w:r w:rsidR="00DD7B5F" w:rsidRPr="0007080F">
        <w:rPr>
          <w:rFonts w:eastAsia="Calibri"/>
          <w:b/>
          <w:bCs/>
        </w:rPr>
        <w:t xml:space="preserve"> </w:t>
      </w:r>
      <w:r w:rsidR="003C623B" w:rsidRPr="0007080F">
        <w:rPr>
          <w:rFonts w:eastAsia="Calibri"/>
          <w:b/>
          <w:bCs/>
        </w:rPr>
        <w:t>ke</w:t>
      </w:r>
      <w:r w:rsidR="007A50B9" w:rsidRPr="0007080F">
        <w:rPr>
          <w:rFonts w:eastAsia="Calibri"/>
          <w:b/>
          <w:bCs/>
        </w:rPr>
        <w:t xml:space="preserve"> kvalit</w:t>
      </w:r>
      <w:r w:rsidR="003C623B" w:rsidRPr="0007080F">
        <w:rPr>
          <w:rFonts w:eastAsia="Calibri"/>
          <w:b/>
          <w:bCs/>
        </w:rPr>
        <w:t>ě</w:t>
      </w:r>
      <w:r w:rsidR="007A50B9" w:rsidRPr="0007080F">
        <w:rPr>
          <w:rFonts w:eastAsia="Calibri"/>
          <w:b/>
          <w:bCs/>
        </w:rPr>
        <w:t xml:space="preserve"> vzdělávání v</w:t>
      </w:r>
      <w:r w:rsidR="00DD7B5F" w:rsidRPr="0007080F">
        <w:rPr>
          <w:rFonts w:eastAsia="Calibri"/>
          <w:b/>
          <w:bCs/>
        </w:rPr>
        <w:t xml:space="preserve"> regionální</w:t>
      </w:r>
      <w:r w:rsidR="007A50B9" w:rsidRPr="0007080F">
        <w:rPr>
          <w:rFonts w:eastAsia="Calibri"/>
          <w:b/>
          <w:bCs/>
        </w:rPr>
        <w:t>m</w:t>
      </w:r>
      <w:r w:rsidR="00DD7B5F" w:rsidRPr="0007080F">
        <w:rPr>
          <w:rFonts w:eastAsia="Calibri"/>
          <w:b/>
          <w:bCs/>
        </w:rPr>
        <w:t xml:space="preserve"> školství </w:t>
      </w:r>
      <w:r w:rsidR="003C623B" w:rsidRPr="0007080F">
        <w:rPr>
          <w:rFonts w:eastAsia="Calibri"/>
          <w:b/>
          <w:bCs/>
        </w:rPr>
        <w:t>se tak nenaplnily</w:t>
      </w:r>
      <w:r w:rsidR="00DD7B5F" w:rsidRPr="0007080F">
        <w:rPr>
          <w:rFonts w:eastAsia="Calibri"/>
          <w:b/>
          <w:bCs/>
        </w:rPr>
        <w:t>.</w:t>
      </w:r>
      <w:r w:rsidR="0001412C" w:rsidRPr="0007080F">
        <w:rPr>
          <w:rFonts w:eastAsia="Calibri"/>
          <w:b/>
          <w:bCs/>
        </w:rPr>
        <w:t xml:space="preserve"> </w:t>
      </w:r>
      <w:r w:rsidRPr="0007080F">
        <w:rPr>
          <w:rFonts w:eastAsia="Calibri"/>
          <w:b/>
          <w:bCs/>
        </w:rPr>
        <w:t>Vzhledem k této skutečnosti vyhodnotil</w:t>
      </w:r>
      <w:r w:rsidR="00151294" w:rsidRPr="00151294">
        <w:rPr>
          <w:rFonts w:eastAsia="Calibri"/>
          <w:b/>
          <w:bCs/>
        </w:rPr>
        <w:t xml:space="preserve"> </w:t>
      </w:r>
      <w:r w:rsidR="00151294" w:rsidRPr="0007080F">
        <w:rPr>
          <w:rFonts w:eastAsia="Calibri"/>
          <w:b/>
          <w:bCs/>
        </w:rPr>
        <w:t>NKÚ</w:t>
      </w:r>
      <w:r w:rsidRPr="0007080F">
        <w:rPr>
          <w:rFonts w:eastAsia="Calibri"/>
          <w:b/>
          <w:bCs/>
        </w:rPr>
        <w:t xml:space="preserve"> vynaložení peněžních prostředků jako neúčelné. </w:t>
      </w:r>
    </w:p>
    <w:p w14:paraId="5C49411D" w14:textId="62B90FEA" w:rsidR="00DD7B5F" w:rsidRPr="0007080F" w:rsidRDefault="00DD7B5F" w:rsidP="00DD7B5F">
      <w:pPr>
        <w:spacing w:after="120"/>
        <w:rPr>
          <w:rFonts w:eastAsia="Calibri"/>
        </w:rPr>
      </w:pPr>
      <w:r w:rsidRPr="0007080F">
        <w:rPr>
          <w:rFonts w:asciiTheme="minorHAnsi" w:hAnsiTheme="minorHAnsi" w:cstheme="minorHAnsi"/>
          <w:b/>
          <w:bCs/>
        </w:rPr>
        <w:t xml:space="preserve">NKÚ dále zjistil porušení právních předpisů při dodání </w:t>
      </w:r>
      <w:r w:rsidRPr="0007080F">
        <w:rPr>
          <w:rFonts w:asciiTheme="minorHAnsi" w:hAnsiTheme="minorHAnsi" w:cstheme="minorHAnsi"/>
          <w:b/>
          <w:bCs/>
          <w:i/>
          <w:iCs/>
        </w:rPr>
        <w:t>Informačního systému vzdělávání</w:t>
      </w:r>
      <w:r w:rsidRPr="0007080F">
        <w:rPr>
          <w:rFonts w:asciiTheme="minorHAnsi" w:hAnsiTheme="minorHAnsi" w:cstheme="minorHAnsi"/>
          <w:b/>
          <w:bCs/>
        </w:rPr>
        <w:t xml:space="preserve">. </w:t>
      </w:r>
      <w:r w:rsidRPr="0007080F">
        <w:rPr>
          <w:rFonts w:eastAsia="Calibri"/>
          <w:b/>
        </w:rPr>
        <w:t xml:space="preserve">Část peněžních prostředků ve výši 1,3 mil. Kč na pořízení tohoto informačního systému, které MŠMT vynaložilo do dne ukončení kontroly, vyhodnotil NKÚ jako nehospodárné. </w:t>
      </w:r>
      <w:r w:rsidR="003C623B" w:rsidRPr="0007080F">
        <w:rPr>
          <w:rFonts w:eastAsia="Calibri"/>
          <w:b/>
        </w:rPr>
        <w:t>MŠMT</w:t>
      </w:r>
      <w:r w:rsidR="003C623B" w:rsidRPr="0007080F">
        <w:rPr>
          <w:rFonts w:eastAsia="Calibri"/>
          <w:b/>
          <w:color w:val="auto"/>
        </w:rPr>
        <w:t xml:space="preserve"> </w:t>
      </w:r>
      <w:r w:rsidR="004C088D" w:rsidRPr="0007080F">
        <w:rPr>
          <w:rFonts w:eastAsia="Calibri"/>
          <w:b/>
        </w:rPr>
        <w:t>d</w:t>
      </w:r>
      <w:r w:rsidRPr="0007080F">
        <w:rPr>
          <w:rFonts w:eastAsia="Calibri"/>
          <w:b/>
        </w:rPr>
        <w:t>ále</w:t>
      </w:r>
      <w:r w:rsidR="003C623B" w:rsidRPr="0007080F">
        <w:rPr>
          <w:rFonts w:eastAsia="Calibri"/>
          <w:b/>
        </w:rPr>
        <w:t xml:space="preserve"> v rozporu s právním předpisem</w:t>
      </w:r>
      <w:r w:rsidRPr="0007080F">
        <w:rPr>
          <w:rFonts w:eastAsia="Calibri"/>
          <w:b/>
        </w:rPr>
        <w:t xml:space="preserve"> </w:t>
      </w:r>
      <w:r w:rsidRPr="0007080F">
        <w:rPr>
          <w:b/>
          <w:bCs/>
          <w:color w:val="auto"/>
        </w:rPr>
        <w:t>nevyhodnocovalo cíle a opatření dlouhodobých záměrů vzdělávání</w:t>
      </w:r>
      <w:r w:rsidR="003C623B" w:rsidRPr="0007080F">
        <w:rPr>
          <w:b/>
          <w:bCs/>
          <w:color w:val="auto"/>
        </w:rPr>
        <w:t>.</w:t>
      </w:r>
    </w:p>
    <w:p w14:paraId="0B4541FB" w14:textId="18D87776" w:rsidR="009E3280" w:rsidRPr="0007080F" w:rsidRDefault="009E3280" w:rsidP="0038684E">
      <w:pPr>
        <w:spacing w:after="120"/>
        <w:rPr>
          <w:rFonts w:eastAsia="Calibri"/>
          <w:b/>
          <w:bCs/>
        </w:rPr>
      </w:pPr>
      <w:r w:rsidRPr="0007080F">
        <w:rPr>
          <w:rFonts w:eastAsia="Calibri"/>
          <w:b/>
          <w:bCs/>
        </w:rPr>
        <w:t>Peněžní prostředky vynaložené na projekt hodnocení vzdělávací soustavy ve výši</w:t>
      </w:r>
      <w:r w:rsidR="004B49B6">
        <w:rPr>
          <w:rFonts w:eastAsia="Calibri"/>
          <w:b/>
          <w:bCs/>
        </w:rPr>
        <w:t xml:space="preserve"> </w:t>
      </w:r>
      <w:r w:rsidRPr="0007080F">
        <w:rPr>
          <w:rFonts w:eastAsia="Calibri"/>
          <w:b/>
          <w:bCs/>
        </w:rPr>
        <w:t>226,7</w:t>
      </w:r>
      <w:r w:rsidR="004B49B6">
        <w:rPr>
          <w:rFonts w:eastAsia="Calibri"/>
          <w:b/>
          <w:bCs/>
        </w:rPr>
        <w:t> </w:t>
      </w:r>
      <w:r w:rsidRPr="0007080F">
        <w:rPr>
          <w:rFonts w:eastAsia="Calibri"/>
          <w:b/>
          <w:bCs/>
        </w:rPr>
        <w:t>mil.</w:t>
      </w:r>
      <w:r w:rsidR="004B49B6">
        <w:rPr>
          <w:rFonts w:eastAsia="Calibri"/>
          <w:b/>
          <w:bCs/>
        </w:rPr>
        <w:t> </w:t>
      </w:r>
      <w:r w:rsidRPr="0007080F">
        <w:rPr>
          <w:rFonts w:eastAsia="Calibri"/>
          <w:b/>
          <w:bCs/>
        </w:rPr>
        <w:t>Kč vyhodnotil NKÚ jako účelné.</w:t>
      </w:r>
      <w:r w:rsidR="00DD7B5F" w:rsidRPr="0007080F">
        <w:rPr>
          <w:rFonts w:eastAsia="Calibri"/>
          <w:b/>
          <w:bCs/>
        </w:rPr>
        <w:t xml:space="preserve"> Při </w:t>
      </w:r>
      <w:r w:rsidR="003C623B" w:rsidRPr="0007080F">
        <w:rPr>
          <w:rFonts w:eastAsia="Calibri"/>
          <w:b/>
          <w:bCs/>
        </w:rPr>
        <w:t xml:space="preserve">kontrole problematiky </w:t>
      </w:r>
      <w:r w:rsidR="00DD7B5F" w:rsidRPr="0007080F">
        <w:rPr>
          <w:rFonts w:eastAsia="Calibri"/>
          <w:b/>
          <w:bCs/>
        </w:rPr>
        <w:t xml:space="preserve">začleňování ukrajinských žáků do českých škol </w:t>
      </w:r>
      <w:r w:rsidR="003C623B" w:rsidRPr="0007080F">
        <w:rPr>
          <w:rFonts w:eastAsia="Calibri"/>
          <w:b/>
          <w:bCs/>
        </w:rPr>
        <w:t xml:space="preserve">NKÚ u kontrolovaných osob </w:t>
      </w:r>
      <w:r w:rsidR="00D810BB" w:rsidRPr="0007080F">
        <w:rPr>
          <w:rFonts w:eastAsia="Calibri"/>
          <w:b/>
          <w:bCs/>
        </w:rPr>
        <w:t>nezjistil porušení právních předpisů.</w:t>
      </w:r>
      <w:r w:rsidR="003C623B" w:rsidRPr="0007080F">
        <w:rPr>
          <w:rFonts w:eastAsia="Calibri"/>
          <w:b/>
          <w:bCs/>
        </w:rPr>
        <w:t xml:space="preserve"> </w:t>
      </w:r>
    </w:p>
    <w:p w14:paraId="42657C28" w14:textId="77777777" w:rsidR="00E23475" w:rsidRPr="0038684E" w:rsidRDefault="00E23475" w:rsidP="00550FDF">
      <w:pPr>
        <w:keepNext/>
        <w:spacing w:before="240" w:after="240"/>
        <w:rPr>
          <w:rFonts w:asciiTheme="minorHAnsi" w:hAnsiTheme="minorHAnsi" w:cstheme="minorHAnsi"/>
        </w:rPr>
      </w:pPr>
      <w:r w:rsidRPr="0038684E">
        <w:rPr>
          <w:rFonts w:asciiTheme="minorHAnsi" w:hAnsiTheme="minorHAnsi" w:cstheme="minorHAnsi"/>
          <w:sz w:val="23"/>
          <w:szCs w:val="23"/>
        </w:rPr>
        <w:t>Celkové vyhodnocení se opírá o následující hlavní zjištění z kontroly:</w:t>
      </w:r>
    </w:p>
    <w:p w14:paraId="002F2C5C" w14:textId="53CC478D" w:rsidR="003B00FE" w:rsidRPr="00550FDF" w:rsidRDefault="00550FDF" w:rsidP="00550FDF">
      <w:pPr>
        <w:keepNext/>
        <w:spacing w:before="240" w:after="120"/>
        <w:rPr>
          <w:rFonts w:asciiTheme="minorHAnsi" w:hAnsiTheme="minorHAnsi" w:cstheme="minorHAnsi"/>
          <w:b/>
          <w:bCs/>
        </w:rPr>
      </w:pPr>
      <w:r>
        <w:rPr>
          <w:rFonts w:asciiTheme="minorHAnsi" w:hAnsiTheme="minorHAnsi" w:cstheme="minorHAnsi"/>
          <w:b/>
          <w:bCs/>
        </w:rPr>
        <w:t xml:space="preserve">1. </w:t>
      </w:r>
      <w:r w:rsidR="003B00FE" w:rsidRPr="00550FDF">
        <w:rPr>
          <w:rFonts w:asciiTheme="minorHAnsi" w:hAnsiTheme="minorHAnsi" w:cstheme="minorHAnsi"/>
          <w:b/>
          <w:bCs/>
        </w:rPr>
        <w:t xml:space="preserve">MŠMT nenaplnilo cíle výzvy určené pro systémové projekty </w:t>
      </w:r>
    </w:p>
    <w:p w14:paraId="39526773" w14:textId="36A364AC" w:rsidR="003B00FE" w:rsidRPr="0038684E" w:rsidRDefault="00230C0B" w:rsidP="0038684E">
      <w:pPr>
        <w:spacing w:before="0" w:after="120"/>
        <w:rPr>
          <w:rFonts w:asciiTheme="minorHAnsi" w:hAnsiTheme="minorHAnsi" w:cstheme="minorHAnsi"/>
        </w:rPr>
      </w:pPr>
      <w:r w:rsidRPr="00C376A8">
        <w:rPr>
          <w:rFonts w:asciiTheme="minorHAnsi" w:hAnsiTheme="minorHAnsi" w:cstheme="minorHAnsi"/>
        </w:rPr>
        <w:t xml:space="preserve">Oblast </w:t>
      </w:r>
      <w:r w:rsidR="003B00FE" w:rsidRPr="00C376A8">
        <w:rPr>
          <w:rFonts w:asciiTheme="minorHAnsi" w:hAnsiTheme="minorHAnsi" w:cstheme="minorHAnsi"/>
        </w:rPr>
        <w:t>řízení vzdělávací soustavy byl</w:t>
      </w:r>
      <w:r w:rsidRPr="00C376A8">
        <w:rPr>
          <w:rFonts w:asciiTheme="minorHAnsi" w:hAnsiTheme="minorHAnsi" w:cstheme="minorHAnsi"/>
        </w:rPr>
        <w:t>a</w:t>
      </w:r>
      <w:r w:rsidR="003B00FE" w:rsidRPr="00C376A8">
        <w:rPr>
          <w:rFonts w:asciiTheme="minorHAnsi" w:hAnsiTheme="minorHAnsi" w:cstheme="minorHAnsi"/>
        </w:rPr>
        <w:t xml:space="preserve"> podpořen</w:t>
      </w:r>
      <w:r w:rsidRPr="00C376A8">
        <w:rPr>
          <w:rFonts w:asciiTheme="minorHAnsi" w:hAnsiTheme="minorHAnsi" w:cstheme="minorHAnsi"/>
        </w:rPr>
        <w:t>a</w:t>
      </w:r>
      <w:r w:rsidR="003B00FE" w:rsidRPr="00C376A8">
        <w:rPr>
          <w:rFonts w:asciiTheme="minorHAnsi" w:hAnsiTheme="minorHAnsi" w:cstheme="minorHAnsi"/>
        </w:rPr>
        <w:t xml:space="preserve"> z</w:t>
      </w:r>
      <w:r w:rsidRPr="00C376A8">
        <w:rPr>
          <w:rFonts w:asciiTheme="minorHAnsi" w:hAnsiTheme="minorHAnsi" w:cstheme="minorHAnsi"/>
        </w:rPr>
        <w:t> </w:t>
      </w:r>
      <w:r w:rsidR="003B00FE" w:rsidRPr="00C376A8">
        <w:rPr>
          <w:rFonts w:asciiTheme="minorHAnsi" w:hAnsiTheme="minorHAnsi" w:cstheme="minorHAnsi"/>
        </w:rPr>
        <w:t>výzvy</w:t>
      </w:r>
      <w:r w:rsidRPr="00C376A8">
        <w:rPr>
          <w:rFonts w:asciiTheme="minorHAnsi" w:hAnsiTheme="minorHAnsi" w:cstheme="minorHAnsi"/>
        </w:rPr>
        <w:t xml:space="preserve"> </w:t>
      </w:r>
      <w:r w:rsidR="00753CA7">
        <w:rPr>
          <w:rFonts w:asciiTheme="minorHAnsi" w:hAnsiTheme="minorHAnsi" w:cstheme="minorHAnsi"/>
        </w:rPr>
        <w:t>p</w:t>
      </w:r>
      <w:r w:rsidRPr="00CB3B41">
        <w:rPr>
          <w:rFonts w:asciiTheme="minorHAnsi" w:hAnsiTheme="minorHAnsi" w:cstheme="minorHAnsi"/>
        </w:rPr>
        <w:t>ro individuální projekty systémové</w:t>
      </w:r>
      <w:r w:rsidR="003B00FE" w:rsidRPr="00CB3B41">
        <w:rPr>
          <w:rFonts w:asciiTheme="minorHAnsi" w:hAnsiTheme="minorHAnsi" w:cstheme="minorHAnsi"/>
        </w:rPr>
        <w:t xml:space="preserve"> </w:t>
      </w:r>
      <w:r w:rsidR="00595036">
        <w:rPr>
          <w:rFonts w:asciiTheme="minorHAnsi" w:eastAsia="Calibri" w:hAnsiTheme="minorHAnsi" w:cstheme="minorHAnsi"/>
        </w:rPr>
        <w:t>o</w:t>
      </w:r>
      <w:r w:rsidRPr="00CB3B41">
        <w:rPr>
          <w:rFonts w:asciiTheme="minorHAnsi" w:eastAsia="Calibri" w:hAnsiTheme="minorHAnsi" w:cstheme="minorHAnsi"/>
        </w:rPr>
        <w:t xml:space="preserve">peračního programu </w:t>
      </w:r>
      <w:r w:rsidRPr="00C376A8">
        <w:rPr>
          <w:rFonts w:asciiTheme="minorHAnsi" w:eastAsia="Calibri" w:hAnsiTheme="minorHAnsi" w:cstheme="minorHAnsi"/>
          <w:i/>
          <w:iCs/>
        </w:rPr>
        <w:t>Výzkum, vývoj a vzdělávání</w:t>
      </w:r>
      <w:r w:rsidRPr="00C376A8">
        <w:rPr>
          <w:rFonts w:asciiTheme="minorHAnsi" w:eastAsia="Calibri" w:hAnsiTheme="minorHAnsi" w:cstheme="minorHAnsi"/>
        </w:rPr>
        <w:t xml:space="preserve"> (dále také „OP VVV“)</w:t>
      </w:r>
      <w:r w:rsidR="003B00FE" w:rsidRPr="00C376A8">
        <w:rPr>
          <w:rFonts w:asciiTheme="minorHAnsi" w:hAnsiTheme="minorHAnsi" w:cstheme="minorHAnsi"/>
        </w:rPr>
        <w:t>, jejímž cílem bylo mj.</w:t>
      </w:r>
      <w:r w:rsidR="00264E21" w:rsidRPr="00C376A8">
        <w:rPr>
          <w:rFonts w:asciiTheme="minorHAnsi" w:hAnsiTheme="minorHAnsi" w:cstheme="minorHAnsi"/>
        </w:rPr>
        <w:t> </w:t>
      </w:r>
      <w:r w:rsidR="003B00FE" w:rsidRPr="00C376A8">
        <w:rPr>
          <w:rFonts w:asciiTheme="minorHAnsi" w:hAnsiTheme="minorHAnsi" w:cstheme="minorHAnsi"/>
        </w:rPr>
        <w:t>zlepšit kvalitu vzdělávání, strategické řízení a výsledky žáků v klíčových kompetencích.</w:t>
      </w:r>
      <w:r w:rsidR="00650DA9" w:rsidRPr="00C376A8">
        <w:rPr>
          <w:rStyle w:val="Znakapoznpodarou"/>
          <w:rFonts w:eastAsia="Calibri"/>
        </w:rPr>
        <w:footnoteReference w:id="1"/>
      </w:r>
      <w:r w:rsidR="003B00FE" w:rsidRPr="00C376A8">
        <w:rPr>
          <w:rFonts w:asciiTheme="minorHAnsi" w:hAnsiTheme="minorHAnsi" w:cstheme="minorHAnsi"/>
        </w:rPr>
        <w:t xml:space="preserve"> NKÚ však zjistil, že realizované systémové projekty</w:t>
      </w:r>
      <w:r w:rsidRPr="00C376A8">
        <w:rPr>
          <w:rFonts w:asciiTheme="minorHAnsi" w:hAnsiTheme="minorHAnsi" w:cstheme="minorHAnsi"/>
        </w:rPr>
        <w:t xml:space="preserve"> v oblasti řízení</w:t>
      </w:r>
      <w:r w:rsidR="003B00FE" w:rsidRPr="00C376A8">
        <w:rPr>
          <w:rFonts w:asciiTheme="minorHAnsi" w:hAnsiTheme="minorHAnsi" w:cstheme="minorHAnsi"/>
        </w:rPr>
        <w:t xml:space="preserve"> (</w:t>
      </w:r>
      <w:r w:rsidR="003B00FE" w:rsidRPr="00C376A8">
        <w:rPr>
          <w:rFonts w:asciiTheme="minorHAnsi" w:hAnsiTheme="minorHAnsi" w:cstheme="minorHAnsi"/>
          <w:i/>
          <w:iCs/>
        </w:rPr>
        <w:t>Podpora krajského akčního plánování</w:t>
      </w:r>
      <w:r w:rsidR="003B00FE" w:rsidRPr="00C376A8">
        <w:rPr>
          <w:rFonts w:asciiTheme="minorHAnsi" w:hAnsiTheme="minorHAnsi" w:cstheme="minorHAnsi"/>
        </w:rPr>
        <w:t xml:space="preserve"> a </w:t>
      </w:r>
      <w:r w:rsidR="003B00FE" w:rsidRPr="00C376A8">
        <w:rPr>
          <w:rFonts w:asciiTheme="minorHAnsi" w:hAnsiTheme="minorHAnsi" w:cstheme="minorHAnsi"/>
          <w:i/>
          <w:iCs/>
        </w:rPr>
        <w:t>Strategické řízení a plánování ve školách a v územích</w:t>
      </w:r>
      <w:r w:rsidR="003B00FE" w:rsidRPr="00C376A8">
        <w:rPr>
          <w:rFonts w:asciiTheme="minorHAnsi" w:hAnsiTheme="minorHAnsi" w:cstheme="minorHAnsi"/>
        </w:rPr>
        <w:t xml:space="preserve">) </w:t>
      </w:r>
      <w:r w:rsidR="00717810">
        <w:rPr>
          <w:rFonts w:asciiTheme="minorHAnsi" w:hAnsiTheme="minorHAnsi" w:cstheme="minorHAnsi"/>
        </w:rPr>
        <w:t>nevedly</w:t>
      </w:r>
      <w:r w:rsidR="009917D8" w:rsidRPr="00C376A8">
        <w:rPr>
          <w:rFonts w:asciiTheme="minorHAnsi" w:hAnsiTheme="minorHAnsi" w:cstheme="minorHAnsi"/>
        </w:rPr>
        <w:t xml:space="preserve"> k</w:t>
      </w:r>
      <w:r w:rsidR="003B00FE" w:rsidRPr="00C376A8">
        <w:rPr>
          <w:rFonts w:asciiTheme="minorHAnsi" w:hAnsiTheme="minorHAnsi" w:cstheme="minorHAnsi"/>
        </w:rPr>
        <w:t xml:space="preserve"> očekávané</w:t>
      </w:r>
      <w:r w:rsidR="009917D8" w:rsidRPr="00C376A8">
        <w:rPr>
          <w:rFonts w:asciiTheme="minorHAnsi" w:hAnsiTheme="minorHAnsi" w:cstheme="minorHAnsi"/>
        </w:rPr>
        <w:t>mu</w:t>
      </w:r>
      <w:r w:rsidR="003B00FE" w:rsidRPr="00C376A8">
        <w:rPr>
          <w:rFonts w:asciiTheme="minorHAnsi" w:hAnsiTheme="minorHAnsi" w:cstheme="minorHAnsi"/>
        </w:rPr>
        <w:t xml:space="preserve"> zlepšení </w:t>
      </w:r>
      <w:r w:rsidR="00C376A8" w:rsidRPr="00C376A8">
        <w:rPr>
          <w:rFonts w:asciiTheme="minorHAnsi" w:hAnsiTheme="minorHAnsi" w:cstheme="minorHAnsi"/>
        </w:rPr>
        <w:t xml:space="preserve">kvality vzdělávání a </w:t>
      </w:r>
      <w:r w:rsidR="009917D8" w:rsidRPr="00C376A8">
        <w:rPr>
          <w:rFonts w:asciiTheme="minorHAnsi" w:hAnsiTheme="minorHAnsi" w:cstheme="minorHAnsi"/>
        </w:rPr>
        <w:t xml:space="preserve">výsledků českých žáků </w:t>
      </w:r>
      <w:r w:rsidR="003B00FE" w:rsidRPr="00C376A8">
        <w:rPr>
          <w:rFonts w:asciiTheme="minorHAnsi" w:hAnsiTheme="minorHAnsi" w:cstheme="minorHAnsi"/>
        </w:rPr>
        <w:t>v klíčových kompetencích</w:t>
      </w:r>
      <w:r w:rsidR="00C376A8" w:rsidRPr="00C376A8">
        <w:rPr>
          <w:rFonts w:asciiTheme="minorHAnsi" w:hAnsiTheme="minorHAnsi" w:cstheme="minorHAnsi"/>
        </w:rPr>
        <w:t xml:space="preserve">. </w:t>
      </w:r>
      <w:r w:rsidR="003B00FE" w:rsidRPr="00C376A8">
        <w:rPr>
          <w:rFonts w:asciiTheme="minorHAnsi" w:hAnsiTheme="minorHAnsi" w:cstheme="minorHAnsi"/>
        </w:rPr>
        <w:t>Výsledky mezinárodních šetření (</w:t>
      </w:r>
      <w:r w:rsidR="00977CF2" w:rsidRPr="00C376A8">
        <w:rPr>
          <w:rFonts w:asciiTheme="minorHAnsi" w:hAnsiTheme="minorHAnsi" w:cstheme="minorHAnsi"/>
        </w:rPr>
        <w:t xml:space="preserve">např. </w:t>
      </w:r>
      <w:r w:rsidR="003B00FE" w:rsidRPr="00C376A8">
        <w:rPr>
          <w:rFonts w:asciiTheme="minorHAnsi" w:hAnsiTheme="minorHAnsi" w:cstheme="minorHAnsi"/>
        </w:rPr>
        <w:t>PISA</w:t>
      </w:r>
      <w:r w:rsidR="00977CF2" w:rsidRPr="00C376A8">
        <w:rPr>
          <w:rStyle w:val="Znakapoznpodarou"/>
          <w:rFonts w:asciiTheme="minorHAnsi" w:hAnsiTheme="minorHAnsi" w:cstheme="minorHAnsi"/>
        </w:rPr>
        <w:footnoteReference w:id="2"/>
      </w:r>
      <w:r w:rsidR="003B00FE" w:rsidRPr="00C376A8">
        <w:rPr>
          <w:rFonts w:asciiTheme="minorHAnsi" w:hAnsiTheme="minorHAnsi" w:cstheme="minorHAnsi"/>
        </w:rPr>
        <w:t>) i zprávy ČŠI ukazují na stagnaci nebo pokles v matematice, čtenářské a přírodovědné gramotnosti.</w:t>
      </w:r>
    </w:p>
    <w:p w14:paraId="6C46C54A" w14:textId="35A17EE0" w:rsidR="00C376A8" w:rsidRDefault="00C376A8" w:rsidP="0038684E">
      <w:pPr>
        <w:spacing w:before="0" w:after="120"/>
        <w:rPr>
          <w:rFonts w:asciiTheme="minorHAnsi" w:hAnsiTheme="minorHAnsi" w:cstheme="minorHAnsi"/>
        </w:rPr>
      </w:pPr>
      <w:r>
        <w:rPr>
          <w:rFonts w:asciiTheme="minorHAnsi" w:hAnsiTheme="minorHAnsi" w:cstheme="minorHAnsi"/>
        </w:rPr>
        <w:t>V rámci podpory strategického řízení</w:t>
      </w:r>
      <w:r w:rsidR="003B00FE" w:rsidRPr="0038684E">
        <w:rPr>
          <w:rFonts w:asciiTheme="minorHAnsi" w:hAnsiTheme="minorHAnsi" w:cstheme="minorHAnsi"/>
        </w:rPr>
        <w:t xml:space="preserve"> vznikly akční plá</w:t>
      </w:r>
      <w:r>
        <w:rPr>
          <w:rFonts w:asciiTheme="minorHAnsi" w:hAnsiTheme="minorHAnsi" w:cstheme="minorHAnsi"/>
        </w:rPr>
        <w:t>ny</w:t>
      </w:r>
      <w:r w:rsidR="003B00FE" w:rsidRPr="0038684E">
        <w:rPr>
          <w:rFonts w:asciiTheme="minorHAnsi" w:hAnsiTheme="minorHAnsi" w:cstheme="minorHAnsi"/>
        </w:rPr>
        <w:t xml:space="preserve"> (</w:t>
      </w:r>
      <w:r w:rsidR="007F0FC2" w:rsidRPr="0038684E">
        <w:rPr>
          <w:rFonts w:asciiTheme="minorHAnsi" w:hAnsiTheme="minorHAnsi" w:cstheme="minorHAnsi"/>
        </w:rPr>
        <w:t>krajské akční plány,</w:t>
      </w:r>
      <w:r w:rsidR="00230C0B" w:rsidRPr="0038684E">
        <w:rPr>
          <w:rFonts w:asciiTheme="minorHAnsi" w:hAnsiTheme="minorHAnsi" w:cstheme="minorHAnsi"/>
        </w:rPr>
        <w:t xml:space="preserve"> </w:t>
      </w:r>
      <w:r w:rsidR="00A26C51" w:rsidRPr="0038684E">
        <w:rPr>
          <w:rFonts w:asciiTheme="minorHAnsi" w:hAnsiTheme="minorHAnsi" w:cstheme="minorHAnsi"/>
        </w:rPr>
        <w:t>místní akční plány, školní akční plány</w:t>
      </w:r>
      <w:r w:rsidR="00230C0B" w:rsidRPr="0038684E">
        <w:rPr>
          <w:rFonts w:asciiTheme="minorHAnsi" w:hAnsiTheme="minorHAnsi" w:cstheme="minorHAnsi"/>
        </w:rPr>
        <w:t>)</w:t>
      </w:r>
      <w:r w:rsidR="00595036">
        <w:rPr>
          <w:rFonts w:asciiTheme="minorHAnsi" w:hAnsiTheme="minorHAnsi" w:cstheme="minorHAnsi"/>
        </w:rPr>
        <w:t>,</w:t>
      </w:r>
      <w:r w:rsidR="00E12738" w:rsidRPr="0038684E">
        <w:rPr>
          <w:rFonts w:asciiTheme="minorHAnsi" w:hAnsiTheme="minorHAnsi" w:cstheme="minorHAnsi"/>
        </w:rPr>
        <w:t xml:space="preserve"> </w:t>
      </w:r>
      <w:r w:rsidR="003B00FE" w:rsidRPr="0038684E">
        <w:rPr>
          <w:rFonts w:asciiTheme="minorHAnsi" w:hAnsiTheme="minorHAnsi" w:cstheme="minorHAnsi"/>
        </w:rPr>
        <w:t xml:space="preserve">jejich přínos pro školy byl </w:t>
      </w:r>
      <w:r>
        <w:rPr>
          <w:rFonts w:asciiTheme="minorHAnsi" w:hAnsiTheme="minorHAnsi" w:cstheme="minorHAnsi"/>
        </w:rPr>
        <w:t xml:space="preserve">však </w:t>
      </w:r>
      <w:r w:rsidR="003B00FE" w:rsidRPr="0038684E">
        <w:rPr>
          <w:rFonts w:asciiTheme="minorHAnsi" w:hAnsiTheme="minorHAnsi" w:cstheme="minorHAnsi"/>
        </w:rPr>
        <w:t xml:space="preserve">neprůkazný – </w:t>
      </w:r>
      <w:r w:rsidR="00B223D8" w:rsidRPr="0038684E">
        <w:rPr>
          <w:rFonts w:asciiTheme="minorHAnsi" w:hAnsiTheme="minorHAnsi" w:cstheme="minorHAnsi"/>
        </w:rPr>
        <w:t>významná část subjektů cílové skupiny je vnímala</w:t>
      </w:r>
      <w:r w:rsidR="003B00FE" w:rsidRPr="0038684E">
        <w:rPr>
          <w:rFonts w:asciiTheme="minorHAnsi" w:hAnsiTheme="minorHAnsi" w:cstheme="minorHAnsi"/>
        </w:rPr>
        <w:t xml:space="preserve"> jako formální dokumenty bez reálného dopadu. </w:t>
      </w:r>
    </w:p>
    <w:p w14:paraId="30032FB8" w14:textId="2D91DD44" w:rsidR="003B00FE" w:rsidRPr="0038684E" w:rsidRDefault="00F67310" w:rsidP="0038684E">
      <w:pPr>
        <w:spacing w:before="0" w:after="120"/>
        <w:rPr>
          <w:rFonts w:asciiTheme="minorHAnsi" w:hAnsiTheme="minorHAnsi" w:cstheme="minorHAnsi"/>
        </w:rPr>
      </w:pPr>
      <w:r w:rsidRPr="00F67310">
        <w:rPr>
          <w:rFonts w:eastAsia="Calibri"/>
          <w:bCs/>
        </w:rPr>
        <w:lastRenderedPageBreak/>
        <w:t>Vzhledem k omezenému dopa</w:t>
      </w:r>
      <w:r w:rsidRPr="0007080F">
        <w:rPr>
          <w:rFonts w:eastAsia="Calibri"/>
          <w:bCs/>
        </w:rPr>
        <w:t xml:space="preserve">du </w:t>
      </w:r>
      <w:r w:rsidR="00650DA9" w:rsidRPr="0007080F">
        <w:rPr>
          <w:rFonts w:eastAsia="Calibri"/>
          <w:bCs/>
        </w:rPr>
        <w:t xml:space="preserve">uvedených </w:t>
      </w:r>
      <w:r w:rsidRPr="0007080F">
        <w:rPr>
          <w:rFonts w:eastAsia="Calibri"/>
          <w:bCs/>
        </w:rPr>
        <w:t>projektů</w:t>
      </w:r>
      <w:r w:rsidRPr="00F67310">
        <w:rPr>
          <w:rFonts w:eastAsia="Calibri"/>
          <w:bCs/>
        </w:rPr>
        <w:t xml:space="preserve"> a nenaplnění specifických cílů výzvy vyhodnotil</w:t>
      </w:r>
      <w:r w:rsidR="00595036" w:rsidRPr="00595036">
        <w:rPr>
          <w:rFonts w:eastAsia="Calibri"/>
          <w:bCs/>
        </w:rPr>
        <w:t xml:space="preserve"> </w:t>
      </w:r>
      <w:r w:rsidR="00595036" w:rsidRPr="00F67310">
        <w:rPr>
          <w:rFonts w:eastAsia="Calibri"/>
          <w:bCs/>
        </w:rPr>
        <w:t>NKÚ</w:t>
      </w:r>
      <w:r w:rsidRPr="00F67310">
        <w:rPr>
          <w:rFonts w:eastAsia="Calibri"/>
          <w:bCs/>
        </w:rPr>
        <w:t>, že prostředky na jejich realizaci MŠMT vynaložilo neúčelně.</w:t>
      </w:r>
    </w:p>
    <w:p w14:paraId="27036AD6" w14:textId="26816BA1" w:rsidR="008021FB" w:rsidRPr="0038684E" w:rsidRDefault="00550FDF" w:rsidP="00550FDF">
      <w:pPr>
        <w:pStyle w:val="Bezmezer"/>
        <w:keepNext/>
        <w:spacing w:before="240" w:after="120"/>
        <w:rPr>
          <w:rFonts w:cstheme="minorHAnsi"/>
          <w:b/>
          <w:bCs/>
        </w:rPr>
      </w:pPr>
      <w:r>
        <w:rPr>
          <w:rFonts w:cstheme="minorHAnsi"/>
          <w:b/>
          <w:bCs/>
        </w:rPr>
        <w:t xml:space="preserve">2. </w:t>
      </w:r>
      <w:r w:rsidR="008021FB" w:rsidRPr="0038684E">
        <w:rPr>
          <w:rFonts w:cstheme="minorHAnsi"/>
          <w:b/>
          <w:bCs/>
        </w:rPr>
        <w:t xml:space="preserve">MŠMT </w:t>
      </w:r>
      <w:r w:rsidR="005213B4">
        <w:rPr>
          <w:rFonts w:cstheme="minorHAnsi"/>
          <w:b/>
          <w:bCs/>
        </w:rPr>
        <w:t>podpořilo dva projekty s omezeným dopadem</w:t>
      </w:r>
      <w:r w:rsidR="008021FB" w:rsidRPr="0038684E">
        <w:rPr>
          <w:rFonts w:cstheme="minorHAnsi"/>
          <w:b/>
          <w:bCs/>
        </w:rPr>
        <w:t xml:space="preserve"> </w:t>
      </w:r>
      <w:r w:rsidR="00595036">
        <w:rPr>
          <w:rFonts w:cstheme="minorHAnsi"/>
          <w:b/>
          <w:bCs/>
        </w:rPr>
        <w:t xml:space="preserve">na </w:t>
      </w:r>
      <w:r w:rsidR="008021FB" w:rsidRPr="0038684E">
        <w:rPr>
          <w:rFonts w:cstheme="minorHAnsi"/>
          <w:b/>
          <w:bCs/>
        </w:rPr>
        <w:t>regionální školství</w:t>
      </w:r>
    </w:p>
    <w:p w14:paraId="78A6D1D6" w14:textId="2215BBCF" w:rsidR="008021FB" w:rsidRPr="0038684E" w:rsidRDefault="006010BF" w:rsidP="00550FDF">
      <w:pPr>
        <w:spacing w:after="120"/>
        <w:rPr>
          <w:rFonts w:asciiTheme="minorHAnsi" w:eastAsiaTheme="minorEastAsia" w:hAnsiTheme="minorHAnsi" w:cstheme="minorHAnsi"/>
          <w:bCs/>
        </w:rPr>
      </w:pPr>
      <w:r w:rsidRPr="006010BF">
        <w:rPr>
          <w:rFonts w:eastAsia="Calibri"/>
          <w:bCs/>
        </w:rPr>
        <w:t>NKÚ kontrolou ověřil tři systémové</w:t>
      </w:r>
      <w:r w:rsidRPr="002C3983">
        <w:rPr>
          <w:rFonts w:eastAsia="Calibri"/>
          <w:bCs/>
          <w:i/>
          <w:iCs/>
        </w:rPr>
        <w:t xml:space="preserve"> </w:t>
      </w:r>
      <w:r w:rsidR="008021FB" w:rsidRPr="0038684E">
        <w:rPr>
          <w:rFonts w:asciiTheme="minorHAnsi" w:eastAsiaTheme="minorEastAsia" w:hAnsiTheme="minorHAnsi" w:cstheme="minorHAnsi"/>
          <w:bCs/>
        </w:rPr>
        <w:t>projekty</w:t>
      </w:r>
      <w:r w:rsidR="00FF137B" w:rsidRPr="0038684E">
        <w:rPr>
          <w:rFonts w:asciiTheme="minorHAnsi" w:eastAsiaTheme="minorEastAsia" w:hAnsiTheme="minorHAnsi" w:cstheme="minorHAnsi"/>
          <w:bCs/>
        </w:rPr>
        <w:t xml:space="preserve"> podpořené z výzvy z OP VVV.</w:t>
      </w:r>
    </w:p>
    <w:p w14:paraId="1638DBC8" w14:textId="05FF2D72" w:rsidR="00FF137B" w:rsidRPr="0038684E" w:rsidRDefault="00FF137B" w:rsidP="0038684E">
      <w:pPr>
        <w:keepNext/>
        <w:spacing w:after="120"/>
        <w:rPr>
          <w:rFonts w:asciiTheme="minorHAnsi" w:eastAsiaTheme="minorEastAsia" w:hAnsiTheme="minorHAnsi" w:cstheme="minorHAnsi"/>
          <w:bCs/>
        </w:rPr>
      </w:pPr>
      <w:r w:rsidRPr="0038684E">
        <w:rPr>
          <w:rFonts w:asciiTheme="minorHAnsi" w:eastAsiaTheme="minorEastAsia" w:hAnsiTheme="minorHAnsi" w:cstheme="minorHAnsi"/>
          <w:bCs/>
        </w:rPr>
        <w:t>Projekt</w:t>
      </w:r>
      <w:r w:rsidR="004D5850" w:rsidRPr="0038684E">
        <w:rPr>
          <w:rFonts w:asciiTheme="minorHAnsi" w:eastAsiaTheme="minorEastAsia" w:hAnsiTheme="minorHAnsi" w:cstheme="minorHAnsi"/>
          <w:bCs/>
        </w:rPr>
        <w:t xml:space="preserve"> </w:t>
      </w:r>
      <w:r w:rsidR="004D5850" w:rsidRPr="0038684E">
        <w:rPr>
          <w:rFonts w:asciiTheme="minorHAnsi" w:eastAsiaTheme="minorEastAsia" w:hAnsiTheme="minorHAnsi" w:cstheme="minorHAnsi"/>
          <w:bCs/>
          <w:i/>
          <w:iCs/>
        </w:rPr>
        <w:t>Podpora krajského akčního plánování</w:t>
      </w:r>
      <w:r w:rsidRPr="0038684E">
        <w:rPr>
          <w:rFonts w:asciiTheme="minorHAnsi" w:eastAsiaTheme="minorEastAsia" w:hAnsiTheme="minorHAnsi" w:cstheme="minorHAnsi"/>
          <w:bCs/>
          <w:i/>
          <w:iCs/>
        </w:rPr>
        <w:t xml:space="preserve"> </w:t>
      </w:r>
      <w:r w:rsidR="005F4B9A" w:rsidRPr="0038684E">
        <w:rPr>
          <w:rFonts w:asciiTheme="minorHAnsi" w:eastAsiaTheme="minorEastAsia" w:hAnsiTheme="minorHAnsi" w:cstheme="minorHAnsi"/>
          <w:bCs/>
        </w:rPr>
        <w:t>(dále také „</w:t>
      </w:r>
      <w:r w:rsidRPr="0038684E">
        <w:rPr>
          <w:rFonts w:asciiTheme="minorHAnsi" w:eastAsiaTheme="minorEastAsia" w:hAnsiTheme="minorHAnsi" w:cstheme="minorHAnsi"/>
          <w:bCs/>
        </w:rPr>
        <w:t>P-KAP</w:t>
      </w:r>
      <w:r w:rsidR="005F4B9A" w:rsidRPr="0038684E">
        <w:rPr>
          <w:rFonts w:asciiTheme="minorHAnsi" w:eastAsiaTheme="minorEastAsia" w:hAnsiTheme="minorHAnsi" w:cstheme="minorHAnsi"/>
          <w:bCs/>
        </w:rPr>
        <w:t>“</w:t>
      </w:r>
      <w:r w:rsidR="004D5850" w:rsidRPr="0038684E">
        <w:rPr>
          <w:rFonts w:asciiTheme="minorHAnsi" w:eastAsiaTheme="minorEastAsia" w:hAnsiTheme="minorHAnsi" w:cstheme="minorHAnsi"/>
          <w:bCs/>
        </w:rPr>
        <w:t>)</w:t>
      </w:r>
    </w:p>
    <w:p w14:paraId="1E54519D" w14:textId="410C1842" w:rsidR="00FF137B" w:rsidRPr="0038684E" w:rsidRDefault="00FF137B" w:rsidP="00753CA7">
      <w:pPr>
        <w:spacing w:after="120"/>
        <w:rPr>
          <w:rFonts w:asciiTheme="minorHAnsi" w:eastAsiaTheme="minorEastAsia" w:hAnsiTheme="minorHAnsi" w:cstheme="minorHAnsi"/>
          <w:bCs/>
        </w:rPr>
      </w:pPr>
      <w:r w:rsidRPr="0038684E">
        <w:rPr>
          <w:rFonts w:asciiTheme="minorHAnsi" w:eastAsiaTheme="minorEastAsia" w:hAnsiTheme="minorHAnsi" w:cstheme="minorHAnsi"/>
          <w:bCs/>
        </w:rPr>
        <w:t xml:space="preserve">Projekt měl poskytovat metodickou podporu krajům při akčním plánování, ale kvůli zpoždění a nízkému využití ze strany cílové skupiny nenaplnil jeden z dílčích cílů. Výstupy byly zpětně upraveny tak, aby projekt formálně splnil požadavky, přestože reálný dopad byl minimální. </w:t>
      </w:r>
      <w:r w:rsidR="006010BF" w:rsidRPr="006010BF">
        <w:rPr>
          <w:rFonts w:eastAsia="Calibri"/>
        </w:rPr>
        <w:t>NKÚ vyhodnotil peněžn</w:t>
      </w:r>
      <w:r w:rsidR="006010BF" w:rsidRPr="0007080F">
        <w:rPr>
          <w:rFonts w:eastAsia="Calibri"/>
        </w:rPr>
        <w:t xml:space="preserve">í prostředky ve výši </w:t>
      </w:r>
      <w:r w:rsidR="006010BF" w:rsidRPr="0007080F">
        <w:rPr>
          <w:rFonts w:asciiTheme="minorHAnsi" w:eastAsiaTheme="minorEastAsia" w:hAnsiTheme="minorHAnsi" w:cstheme="minorHAnsi"/>
        </w:rPr>
        <w:t>250,2 mil. Kč</w:t>
      </w:r>
      <w:r w:rsidR="006010BF" w:rsidRPr="0007080F">
        <w:rPr>
          <w:rFonts w:eastAsia="Calibri"/>
        </w:rPr>
        <w:t xml:space="preserve"> vynaložené</w:t>
      </w:r>
      <w:r w:rsidR="006010BF" w:rsidRPr="006010BF">
        <w:rPr>
          <w:rFonts w:eastAsia="Calibri"/>
        </w:rPr>
        <w:t xml:space="preserve"> na projekt jako neúčelné, protože nepřinesly očekávané přínosy.</w:t>
      </w:r>
    </w:p>
    <w:p w14:paraId="23CBB23A" w14:textId="4AACD1C2" w:rsidR="00FF137B" w:rsidRPr="0038684E" w:rsidRDefault="00FF137B" w:rsidP="0038684E">
      <w:pPr>
        <w:keepNext/>
        <w:spacing w:after="120"/>
        <w:rPr>
          <w:rFonts w:asciiTheme="minorHAnsi" w:eastAsiaTheme="minorEastAsia" w:hAnsiTheme="minorHAnsi" w:cstheme="minorHAnsi"/>
          <w:bCs/>
        </w:rPr>
      </w:pPr>
      <w:r w:rsidRPr="0038684E">
        <w:rPr>
          <w:rFonts w:asciiTheme="minorHAnsi" w:eastAsiaTheme="minorEastAsia" w:hAnsiTheme="minorHAnsi" w:cstheme="minorHAnsi"/>
          <w:bCs/>
        </w:rPr>
        <w:t xml:space="preserve">Projekt </w:t>
      </w:r>
      <w:r w:rsidR="004D685A" w:rsidRPr="0038684E">
        <w:rPr>
          <w:rFonts w:asciiTheme="minorHAnsi" w:hAnsiTheme="minorHAnsi" w:cstheme="minorHAnsi"/>
          <w:bCs/>
          <w:i/>
          <w:iCs/>
        </w:rPr>
        <w:t xml:space="preserve">Strategické řízení a plánování ve školách a v územích </w:t>
      </w:r>
      <w:r w:rsidR="004D685A" w:rsidRPr="0038684E">
        <w:rPr>
          <w:rFonts w:asciiTheme="minorHAnsi" w:hAnsiTheme="minorHAnsi" w:cstheme="minorHAnsi"/>
          <w:bCs/>
        </w:rPr>
        <w:t>(</w:t>
      </w:r>
      <w:r w:rsidR="005F4B9A" w:rsidRPr="0038684E">
        <w:rPr>
          <w:rFonts w:asciiTheme="minorHAnsi" w:hAnsiTheme="minorHAnsi" w:cstheme="minorHAnsi"/>
          <w:bCs/>
        </w:rPr>
        <w:t>dále také „</w:t>
      </w:r>
      <w:r w:rsidRPr="0038684E">
        <w:rPr>
          <w:rFonts w:asciiTheme="minorHAnsi" w:eastAsiaTheme="minorEastAsia" w:hAnsiTheme="minorHAnsi" w:cstheme="minorHAnsi"/>
          <w:bCs/>
        </w:rPr>
        <w:t>SR</w:t>
      </w:r>
      <w:r w:rsidR="00C218A6" w:rsidRPr="0038684E">
        <w:rPr>
          <w:rFonts w:asciiTheme="minorHAnsi" w:eastAsiaTheme="minorEastAsia" w:hAnsiTheme="minorHAnsi" w:cstheme="minorHAnsi"/>
          <w:bCs/>
        </w:rPr>
        <w:t>P</w:t>
      </w:r>
      <w:r w:rsidR="005F4B9A" w:rsidRPr="0038684E">
        <w:rPr>
          <w:rFonts w:asciiTheme="minorHAnsi" w:eastAsiaTheme="minorEastAsia" w:hAnsiTheme="minorHAnsi" w:cstheme="minorHAnsi"/>
          <w:bCs/>
        </w:rPr>
        <w:t>“</w:t>
      </w:r>
      <w:r w:rsidR="004D685A" w:rsidRPr="0038684E">
        <w:rPr>
          <w:rFonts w:asciiTheme="minorHAnsi" w:eastAsiaTheme="minorEastAsia" w:hAnsiTheme="minorHAnsi" w:cstheme="minorHAnsi"/>
          <w:bCs/>
        </w:rPr>
        <w:t>)</w:t>
      </w:r>
    </w:p>
    <w:p w14:paraId="58812BC4" w14:textId="7B2B3639" w:rsidR="00FF137B" w:rsidRPr="0038684E" w:rsidRDefault="00FF137B" w:rsidP="00550FDF">
      <w:pPr>
        <w:spacing w:after="120"/>
        <w:rPr>
          <w:rFonts w:asciiTheme="minorHAnsi" w:eastAsiaTheme="minorEastAsia" w:hAnsiTheme="minorHAnsi" w:cstheme="minorHAnsi"/>
          <w:bCs/>
        </w:rPr>
      </w:pPr>
      <w:r w:rsidRPr="0038684E">
        <w:rPr>
          <w:rFonts w:asciiTheme="minorHAnsi" w:eastAsiaTheme="minorEastAsia" w:hAnsiTheme="minorHAnsi" w:cstheme="minorHAnsi"/>
          <w:bCs/>
        </w:rPr>
        <w:t xml:space="preserve">Kvůli časovému nesouladu s navazujícími projekty a nízkému zapojení škol nebyly splněny dva dílčí cíle. Poskytnutá podpora měla omezený dosah a systémové dopady byly minimální. </w:t>
      </w:r>
      <w:r w:rsidR="006010BF" w:rsidRPr="006010BF">
        <w:rPr>
          <w:rFonts w:eastAsia="Calibri"/>
        </w:rPr>
        <w:t xml:space="preserve">NKÚ vyhodnotil peněžní </w:t>
      </w:r>
      <w:r w:rsidR="006010BF" w:rsidRPr="0007080F">
        <w:rPr>
          <w:rFonts w:eastAsia="Calibri"/>
        </w:rPr>
        <w:t xml:space="preserve">prostředky ve výši </w:t>
      </w:r>
      <w:r w:rsidR="006010BF" w:rsidRPr="0007080F">
        <w:rPr>
          <w:rFonts w:asciiTheme="minorHAnsi" w:eastAsiaTheme="minorEastAsia" w:hAnsiTheme="minorHAnsi" w:cstheme="minorHAnsi"/>
        </w:rPr>
        <w:t>208,6 mil. Kč</w:t>
      </w:r>
      <w:r w:rsidR="006010BF" w:rsidRPr="0007080F">
        <w:rPr>
          <w:rFonts w:eastAsia="Calibri"/>
        </w:rPr>
        <w:t xml:space="preserve"> vynaložené</w:t>
      </w:r>
      <w:r w:rsidR="006010BF" w:rsidRPr="006010BF">
        <w:rPr>
          <w:rFonts w:eastAsia="Calibri"/>
        </w:rPr>
        <w:t xml:space="preserve"> na projekt jako neúčelné, neboť nepřinesly odpovídající přínos.</w:t>
      </w:r>
    </w:p>
    <w:p w14:paraId="6E78F017" w14:textId="379707D2" w:rsidR="00FF137B" w:rsidRPr="0038684E" w:rsidRDefault="00FF137B" w:rsidP="0038684E">
      <w:pPr>
        <w:keepNext/>
        <w:spacing w:after="120"/>
        <w:rPr>
          <w:rFonts w:asciiTheme="minorHAnsi" w:eastAsiaTheme="minorEastAsia" w:hAnsiTheme="minorHAnsi" w:cstheme="minorHAnsi"/>
          <w:bCs/>
        </w:rPr>
      </w:pPr>
      <w:r w:rsidRPr="0038684E">
        <w:rPr>
          <w:rFonts w:asciiTheme="minorHAnsi" w:eastAsiaTheme="minorEastAsia" w:hAnsiTheme="minorHAnsi" w:cstheme="minorHAnsi"/>
          <w:bCs/>
        </w:rPr>
        <w:t xml:space="preserve">Projekt </w:t>
      </w:r>
      <w:r w:rsidR="004D5850" w:rsidRPr="0038684E">
        <w:rPr>
          <w:rFonts w:asciiTheme="minorHAnsi" w:eastAsiaTheme="minorEastAsia" w:hAnsiTheme="minorHAnsi" w:cstheme="minorHAnsi"/>
          <w:bCs/>
          <w:i/>
          <w:iCs/>
        </w:rPr>
        <w:t xml:space="preserve">Komplexní systém hodnocení </w:t>
      </w:r>
      <w:r w:rsidR="004D5850" w:rsidRPr="0038684E">
        <w:rPr>
          <w:rFonts w:asciiTheme="minorHAnsi" w:eastAsiaTheme="minorEastAsia" w:hAnsiTheme="minorHAnsi" w:cstheme="minorHAnsi"/>
          <w:bCs/>
        </w:rPr>
        <w:t>(</w:t>
      </w:r>
      <w:r w:rsidR="005F4B9A" w:rsidRPr="0038684E">
        <w:rPr>
          <w:rFonts w:asciiTheme="minorHAnsi" w:eastAsiaTheme="minorEastAsia" w:hAnsiTheme="minorHAnsi" w:cstheme="minorHAnsi"/>
          <w:bCs/>
        </w:rPr>
        <w:t>dále také „</w:t>
      </w:r>
      <w:r w:rsidRPr="0038684E">
        <w:rPr>
          <w:rFonts w:asciiTheme="minorHAnsi" w:eastAsiaTheme="minorEastAsia" w:hAnsiTheme="minorHAnsi" w:cstheme="minorHAnsi"/>
          <w:bCs/>
        </w:rPr>
        <w:t>KSH</w:t>
      </w:r>
      <w:r w:rsidR="005F4B9A" w:rsidRPr="0038684E">
        <w:rPr>
          <w:rFonts w:asciiTheme="minorHAnsi" w:eastAsiaTheme="minorEastAsia" w:hAnsiTheme="minorHAnsi" w:cstheme="minorHAnsi"/>
          <w:bCs/>
        </w:rPr>
        <w:t>“</w:t>
      </w:r>
      <w:r w:rsidR="004D5850" w:rsidRPr="0038684E">
        <w:rPr>
          <w:rFonts w:asciiTheme="minorHAnsi" w:eastAsiaTheme="minorEastAsia" w:hAnsiTheme="minorHAnsi" w:cstheme="minorHAnsi"/>
          <w:bCs/>
        </w:rPr>
        <w:t>)</w:t>
      </w:r>
    </w:p>
    <w:p w14:paraId="745E25D1" w14:textId="5B2B7B66" w:rsidR="008021FB" w:rsidRPr="0038684E" w:rsidRDefault="00FF137B" w:rsidP="00550FDF">
      <w:pPr>
        <w:spacing w:after="120"/>
        <w:rPr>
          <w:rFonts w:asciiTheme="minorHAnsi" w:eastAsiaTheme="minorEastAsia" w:hAnsiTheme="minorHAnsi" w:cstheme="minorHAnsi"/>
          <w:bCs/>
        </w:rPr>
      </w:pPr>
      <w:r w:rsidRPr="0038684E">
        <w:rPr>
          <w:rFonts w:asciiTheme="minorHAnsi" w:eastAsiaTheme="minorEastAsia" w:hAnsiTheme="minorHAnsi" w:cstheme="minorHAnsi"/>
          <w:bCs/>
        </w:rPr>
        <w:t xml:space="preserve">Projekt se zaměřil na hodnocení kvality škol a naplnil všechny stanovené cíle i výstupy. Výsledky byly využity </w:t>
      </w:r>
      <w:r w:rsidR="004B59D6" w:rsidRPr="0038684E">
        <w:rPr>
          <w:rFonts w:asciiTheme="minorHAnsi" w:eastAsiaTheme="minorEastAsia" w:hAnsiTheme="minorHAnsi" w:cstheme="minorHAnsi"/>
          <w:bCs/>
        </w:rPr>
        <w:t>ČŠI</w:t>
      </w:r>
      <w:r w:rsidRPr="0038684E">
        <w:rPr>
          <w:rFonts w:asciiTheme="minorHAnsi" w:eastAsiaTheme="minorEastAsia" w:hAnsiTheme="minorHAnsi" w:cstheme="minorHAnsi"/>
          <w:bCs/>
        </w:rPr>
        <w:t xml:space="preserve"> i MŠMT a přispěly k systémovým změnám v oblasti hodnocení.</w:t>
      </w:r>
      <w:r w:rsidR="00C218A6" w:rsidRPr="0038684E">
        <w:rPr>
          <w:rFonts w:asciiTheme="minorHAnsi" w:eastAsiaTheme="minorEastAsia" w:hAnsiTheme="minorHAnsi" w:cstheme="minorHAnsi"/>
          <w:bCs/>
        </w:rPr>
        <w:t xml:space="preserve"> </w:t>
      </w:r>
      <w:r w:rsidR="00C218A6" w:rsidRPr="0038684E">
        <w:rPr>
          <w:rFonts w:asciiTheme="minorHAnsi" w:hAnsiTheme="minorHAnsi" w:cstheme="minorHAnsi"/>
          <w:bCs/>
        </w:rPr>
        <w:t xml:space="preserve">ČŠI zajistila </w:t>
      </w:r>
      <w:r w:rsidR="00C218A6" w:rsidRPr="0007080F">
        <w:rPr>
          <w:rFonts w:asciiTheme="minorHAnsi" w:hAnsiTheme="minorHAnsi" w:cstheme="minorHAnsi"/>
          <w:bCs/>
        </w:rPr>
        <w:t xml:space="preserve">udržitelnost výstupů projektu. </w:t>
      </w:r>
      <w:r w:rsidR="006010BF" w:rsidRPr="0007080F">
        <w:rPr>
          <w:rFonts w:asciiTheme="minorHAnsi" w:eastAsiaTheme="minorEastAsia" w:hAnsiTheme="minorHAnsi" w:cstheme="minorHAnsi"/>
          <w:bCs/>
        </w:rPr>
        <w:t xml:space="preserve">NKÚ vyhodnotil peněžní prostředky ve výši </w:t>
      </w:r>
      <w:r w:rsidR="006010BF" w:rsidRPr="0007080F">
        <w:rPr>
          <w:rFonts w:eastAsiaTheme="minorEastAsia" w:cstheme="minorHAnsi"/>
        </w:rPr>
        <w:t>226,7</w:t>
      </w:r>
      <w:r w:rsidR="004B49B6">
        <w:rPr>
          <w:rFonts w:eastAsiaTheme="minorEastAsia" w:cstheme="minorHAnsi"/>
        </w:rPr>
        <w:t> </w:t>
      </w:r>
      <w:r w:rsidR="006010BF" w:rsidRPr="0007080F">
        <w:rPr>
          <w:rFonts w:eastAsiaTheme="minorEastAsia" w:cstheme="minorHAnsi"/>
        </w:rPr>
        <w:t>mil.</w:t>
      </w:r>
      <w:r w:rsidR="004B49B6">
        <w:rPr>
          <w:rFonts w:eastAsiaTheme="minorEastAsia" w:cstheme="minorHAnsi"/>
        </w:rPr>
        <w:t> </w:t>
      </w:r>
      <w:r w:rsidR="006010BF" w:rsidRPr="0007080F">
        <w:rPr>
          <w:rFonts w:eastAsiaTheme="minorEastAsia" w:cstheme="minorHAnsi"/>
        </w:rPr>
        <w:t>Kč</w:t>
      </w:r>
      <w:r w:rsidR="006010BF" w:rsidRPr="0007080F">
        <w:rPr>
          <w:rFonts w:asciiTheme="minorHAnsi" w:eastAsiaTheme="minorEastAsia" w:hAnsiTheme="minorHAnsi" w:cstheme="minorHAnsi"/>
          <w:bCs/>
        </w:rPr>
        <w:t xml:space="preserve"> vynaložené na projekt jako účelné, protože přinesly konkrétní a využitelné výstupy pro celý vzdělávací systém</w:t>
      </w:r>
      <w:r w:rsidR="006010BF" w:rsidRPr="006010BF">
        <w:rPr>
          <w:rFonts w:asciiTheme="minorHAnsi" w:eastAsiaTheme="minorEastAsia" w:hAnsiTheme="minorHAnsi" w:cstheme="minorHAnsi"/>
          <w:bCs/>
        </w:rPr>
        <w:t>.</w:t>
      </w:r>
    </w:p>
    <w:p w14:paraId="314822DF" w14:textId="2E676ACC" w:rsidR="00FF137B" w:rsidRPr="00550FDF" w:rsidRDefault="00550FDF" w:rsidP="00550FDF">
      <w:pPr>
        <w:spacing w:before="240" w:after="120"/>
        <w:ind w:left="284" w:hanging="284"/>
        <w:jc w:val="left"/>
        <w:rPr>
          <w:rFonts w:asciiTheme="minorHAnsi" w:hAnsiTheme="minorHAnsi" w:cstheme="minorHAnsi"/>
          <w:b/>
        </w:rPr>
      </w:pPr>
      <w:r>
        <w:rPr>
          <w:rFonts w:asciiTheme="minorHAnsi" w:hAnsiTheme="minorHAnsi" w:cstheme="minorHAnsi"/>
          <w:b/>
        </w:rPr>
        <w:t xml:space="preserve">3. </w:t>
      </w:r>
      <w:r>
        <w:rPr>
          <w:rFonts w:asciiTheme="minorHAnsi" w:hAnsiTheme="minorHAnsi" w:cstheme="minorHAnsi"/>
          <w:b/>
        </w:rPr>
        <w:tab/>
      </w:r>
      <w:r w:rsidR="00FF137B" w:rsidRPr="00550FDF">
        <w:rPr>
          <w:rFonts w:asciiTheme="minorHAnsi" w:hAnsiTheme="minorHAnsi" w:cstheme="minorHAnsi"/>
          <w:b/>
        </w:rPr>
        <w:t xml:space="preserve">MŠMT </w:t>
      </w:r>
      <w:r w:rsidR="00BF4F31" w:rsidRPr="00550FDF">
        <w:rPr>
          <w:rFonts w:asciiTheme="minorHAnsi" w:hAnsiTheme="minorHAnsi" w:cstheme="minorHAnsi"/>
          <w:b/>
        </w:rPr>
        <w:t xml:space="preserve">opakovaně </w:t>
      </w:r>
      <w:r w:rsidR="00FF137B" w:rsidRPr="00550FDF">
        <w:rPr>
          <w:rFonts w:asciiTheme="minorHAnsi" w:hAnsiTheme="minorHAnsi" w:cstheme="minorHAnsi"/>
          <w:b/>
        </w:rPr>
        <w:t>poskyt</w:t>
      </w:r>
      <w:r w:rsidR="00BF4F31" w:rsidRPr="00550FDF">
        <w:rPr>
          <w:rFonts w:asciiTheme="minorHAnsi" w:hAnsiTheme="minorHAnsi" w:cstheme="minorHAnsi"/>
          <w:b/>
        </w:rPr>
        <w:t>uje</w:t>
      </w:r>
      <w:r w:rsidR="00FF137B" w:rsidRPr="00550FDF">
        <w:rPr>
          <w:rFonts w:asciiTheme="minorHAnsi" w:hAnsiTheme="minorHAnsi" w:cstheme="minorHAnsi"/>
          <w:b/>
        </w:rPr>
        <w:t xml:space="preserve"> peněžní prostředky na projekty metodické podpory</w:t>
      </w:r>
      <w:r w:rsidR="00BF4F31" w:rsidRPr="00550FDF">
        <w:rPr>
          <w:rFonts w:asciiTheme="minorHAnsi" w:hAnsiTheme="minorHAnsi" w:cstheme="minorHAnsi"/>
          <w:b/>
        </w:rPr>
        <w:t xml:space="preserve"> s nízkou mírou využití ze strany cílových skupin</w:t>
      </w:r>
    </w:p>
    <w:p w14:paraId="24D8C6F5" w14:textId="59F265E3" w:rsidR="00FF137B" w:rsidRPr="0038684E" w:rsidRDefault="006010BF" w:rsidP="00550FDF">
      <w:pPr>
        <w:spacing w:after="120"/>
        <w:rPr>
          <w:rFonts w:asciiTheme="minorHAnsi" w:eastAsiaTheme="minorEastAsia" w:hAnsiTheme="minorHAnsi" w:cstheme="minorHAnsi"/>
          <w:bCs/>
        </w:rPr>
      </w:pPr>
      <w:r w:rsidRPr="006010BF">
        <w:rPr>
          <w:rFonts w:eastAsia="Calibri"/>
          <w:bCs/>
        </w:rPr>
        <w:t>NKÚ kontrolou prověřil dva navazující</w:t>
      </w:r>
      <w:r w:rsidRPr="002C3983">
        <w:rPr>
          <w:rFonts w:eastAsia="Calibri"/>
          <w:bCs/>
          <w:i/>
          <w:iCs/>
        </w:rPr>
        <w:t xml:space="preserve"> </w:t>
      </w:r>
      <w:r w:rsidR="00FF137B" w:rsidRPr="0038684E">
        <w:rPr>
          <w:rFonts w:asciiTheme="minorHAnsi" w:eastAsiaTheme="minorEastAsia" w:hAnsiTheme="minorHAnsi" w:cstheme="minorHAnsi"/>
          <w:bCs/>
        </w:rPr>
        <w:t>projekty zaměřené na metodickou podporu škol ve</w:t>
      </w:r>
      <w:r w:rsidR="00753CA7">
        <w:rPr>
          <w:rFonts w:asciiTheme="minorHAnsi" w:eastAsiaTheme="minorEastAsia" w:hAnsiTheme="minorHAnsi" w:cstheme="minorHAnsi"/>
          <w:bCs/>
        </w:rPr>
        <w:t xml:space="preserve"> </w:t>
      </w:r>
      <w:r w:rsidR="00FF137B" w:rsidRPr="0038684E">
        <w:rPr>
          <w:rFonts w:asciiTheme="minorHAnsi" w:eastAsiaTheme="minorEastAsia" w:hAnsiTheme="minorHAnsi" w:cstheme="minorHAnsi"/>
          <w:bCs/>
        </w:rPr>
        <w:t>strategickém řízení podpořené z jedné výzvy z OP VVV a z jedné výzvy z</w:t>
      </w:r>
      <w:r w:rsidR="00CE24B6" w:rsidRPr="0038684E">
        <w:rPr>
          <w:rFonts w:asciiTheme="minorHAnsi" w:eastAsiaTheme="minorEastAsia" w:hAnsiTheme="minorHAnsi" w:cstheme="minorHAnsi"/>
          <w:bCs/>
        </w:rPr>
        <w:t> </w:t>
      </w:r>
      <w:r w:rsidR="00753CA7">
        <w:rPr>
          <w:rFonts w:asciiTheme="minorHAnsi" w:eastAsiaTheme="minorEastAsia" w:hAnsiTheme="minorHAnsi" w:cstheme="minorHAnsi"/>
          <w:bCs/>
        </w:rPr>
        <w:t>o</w:t>
      </w:r>
      <w:r w:rsidR="00CE24B6" w:rsidRPr="0038684E">
        <w:rPr>
          <w:rFonts w:asciiTheme="minorHAnsi" w:eastAsiaTheme="minorEastAsia" w:hAnsiTheme="minorHAnsi" w:cstheme="minorHAnsi"/>
          <w:bCs/>
        </w:rPr>
        <w:t xml:space="preserve">peračního programu </w:t>
      </w:r>
      <w:r w:rsidR="00CE24B6" w:rsidRPr="00CB3B41">
        <w:rPr>
          <w:rFonts w:asciiTheme="minorHAnsi" w:eastAsiaTheme="minorEastAsia" w:hAnsiTheme="minorHAnsi" w:cstheme="minorHAnsi"/>
          <w:bCs/>
          <w:i/>
          <w:iCs/>
        </w:rPr>
        <w:t>Jan Amos Komenský</w:t>
      </w:r>
      <w:r w:rsidR="00CE24B6" w:rsidRPr="0038684E">
        <w:rPr>
          <w:rFonts w:asciiTheme="minorHAnsi" w:eastAsiaTheme="minorEastAsia" w:hAnsiTheme="minorHAnsi" w:cstheme="minorHAnsi"/>
          <w:bCs/>
        </w:rPr>
        <w:t xml:space="preserve"> (dále také „</w:t>
      </w:r>
      <w:r w:rsidR="00FF137B" w:rsidRPr="0038684E">
        <w:rPr>
          <w:rFonts w:asciiTheme="minorHAnsi" w:eastAsiaTheme="minorEastAsia" w:hAnsiTheme="minorHAnsi" w:cstheme="minorHAnsi"/>
          <w:bCs/>
        </w:rPr>
        <w:t>OP JAK</w:t>
      </w:r>
      <w:r w:rsidR="00CE24B6" w:rsidRPr="0038684E">
        <w:rPr>
          <w:rFonts w:asciiTheme="minorHAnsi" w:eastAsiaTheme="minorEastAsia" w:hAnsiTheme="minorHAnsi" w:cstheme="minorHAnsi"/>
          <w:bCs/>
        </w:rPr>
        <w:t>“)</w:t>
      </w:r>
      <w:r w:rsidR="00FF137B" w:rsidRPr="0038684E">
        <w:rPr>
          <w:rFonts w:asciiTheme="minorHAnsi" w:eastAsiaTheme="minorEastAsia" w:hAnsiTheme="minorHAnsi" w:cstheme="minorHAnsi"/>
          <w:bCs/>
        </w:rPr>
        <w:t>.</w:t>
      </w:r>
    </w:p>
    <w:p w14:paraId="467197F2" w14:textId="4BA5C67E" w:rsidR="00FF137B" w:rsidRPr="0038684E" w:rsidRDefault="00FF137B" w:rsidP="0038684E">
      <w:pPr>
        <w:keepNext/>
        <w:spacing w:after="120"/>
        <w:rPr>
          <w:rFonts w:asciiTheme="minorHAnsi" w:eastAsiaTheme="minorEastAsia" w:hAnsiTheme="minorHAnsi" w:cstheme="minorHAnsi"/>
          <w:bCs/>
        </w:rPr>
      </w:pPr>
      <w:r w:rsidRPr="0038684E">
        <w:rPr>
          <w:rFonts w:asciiTheme="minorHAnsi" w:eastAsiaTheme="minorEastAsia" w:hAnsiTheme="minorHAnsi" w:cstheme="minorHAnsi"/>
          <w:bCs/>
        </w:rPr>
        <w:t xml:space="preserve">Projekt </w:t>
      </w:r>
      <w:r w:rsidR="004D5850" w:rsidRPr="0038684E">
        <w:rPr>
          <w:rFonts w:asciiTheme="minorHAnsi" w:eastAsiaTheme="minorEastAsia" w:hAnsiTheme="minorHAnsi" w:cstheme="minorHAnsi"/>
          <w:bCs/>
          <w:i/>
          <w:iCs/>
        </w:rPr>
        <w:t>Metodická podpora akčního plánování</w:t>
      </w:r>
      <w:r w:rsidR="004D5850" w:rsidRPr="0038684E">
        <w:rPr>
          <w:rFonts w:asciiTheme="minorHAnsi" w:eastAsiaTheme="minorEastAsia" w:hAnsiTheme="minorHAnsi" w:cstheme="minorHAnsi"/>
          <w:bCs/>
        </w:rPr>
        <w:t xml:space="preserve"> (dále také „P-AP“)</w:t>
      </w:r>
    </w:p>
    <w:p w14:paraId="0EDF0784" w14:textId="5347E176" w:rsidR="00FF137B" w:rsidRPr="0038684E" w:rsidRDefault="00FF137B" w:rsidP="00550FDF">
      <w:pPr>
        <w:spacing w:after="120"/>
        <w:rPr>
          <w:rFonts w:asciiTheme="minorHAnsi" w:eastAsiaTheme="minorEastAsia" w:hAnsiTheme="minorHAnsi" w:cstheme="minorHAnsi"/>
          <w:bCs/>
        </w:rPr>
      </w:pPr>
      <w:r w:rsidRPr="0038684E">
        <w:rPr>
          <w:rFonts w:asciiTheme="minorHAnsi" w:eastAsiaTheme="minorEastAsia" w:hAnsiTheme="minorHAnsi" w:cstheme="minorHAnsi"/>
          <w:bCs/>
        </w:rPr>
        <w:t xml:space="preserve">Projekt měl navázat na předchozí projekty P-KAP a SRP a sjednotit akční plánování s cíli vzdělávací politiky. Přestože </w:t>
      </w:r>
      <w:r w:rsidR="00F22420">
        <w:rPr>
          <w:rFonts w:asciiTheme="minorHAnsi" w:eastAsiaTheme="minorEastAsia" w:hAnsiTheme="minorHAnsi" w:cstheme="minorHAnsi"/>
          <w:bCs/>
        </w:rPr>
        <w:t xml:space="preserve">projekt </w:t>
      </w:r>
      <w:r w:rsidRPr="0038684E">
        <w:rPr>
          <w:rFonts w:asciiTheme="minorHAnsi" w:eastAsiaTheme="minorEastAsia" w:hAnsiTheme="minorHAnsi" w:cstheme="minorHAnsi"/>
          <w:bCs/>
        </w:rPr>
        <w:t>formálně splnil výstupy, chyběla nezávislá evaluace a</w:t>
      </w:r>
      <w:r w:rsidR="007E1242">
        <w:rPr>
          <w:rFonts w:asciiTheme="minorHAnsi" w:eastAsiaTheme="minorEastAsia" w:hAnsiTheme="minorHAnsi" w:cstheme="minorHAnsi"/>
          <w:bCs/>
        </w:rPr>
        <w:t> </w:t>
      </w:r>
      <w:r w:rsidRPr="0038684E">
        <w:rPr>
          <w:rFonts w:asciiTheme="minorHAnsi" w:eastAsiaTheme="minorEastAsia" w:hAnsiTheme="minorHAnsi" w:cstheme="minorHAnsi"/>
          <w:bCs/>
        </w:rPr>
        <w:t>hlavní výstup – Průvodce strategickým plánováním – měl velmi nízkou míru využití. NKÚ</w:t>
      </w:r>
      <w:r w:rsidR="00F22420">
        <w:rPr>
          <w:rFonts w:asciiTheme="minorHAnsi" w:eastAsiaTheme="minorEastAsia" w:hAnsiTheme="minorHAnsi" w:cstheme="minorHAnsi"/>
          <w:bCs/>
        </w:rPr>
        <w:t xml:space="preserve"> vyhodnotil peněžní </w:t>
      </w:r>
      <w:r w:rsidR="00F22420" w:rsidRPr="0007080F">
        <w:rPr>
          <w:rFonts w:asciiTheme="minorHAnsi" w:eastAsiaTheme="minorEastAsia" w:hAnsiTheme="minorHAnsi" w:cstheme="minorHAnsi"/>
          <w:bCs/>
        </w:rPr>
        <w:t xml:space="preserve">prostředky ve výši </w:t>
      </w:r>
      <w:r w:rsidR="00F22420" w:rsidRPr="0007080F">
        <w:rPr>
          <w:rFonts w:asciiTheme="minorHAnsi" w:eastAsiaTheme="minorEastAsia" w:hAnsiTheme="minorHAnsi" w:cstheme="minorHAnsi"/>
        </w:rPr>
        <w:t>48 mil. Kč vynaložené</w:t>
      </w:r>
      <w:r w:rsidR="00F22420">
        <w:rPr>
          <w:rFonts w:asciiTheme="minorHAnsi" w:eastAsiaTheme="minorEastAsia" w:hAnsiTheme="minorHAnsi" w:cstheme="minorHAnsi"/>
        </w:rPr>
        <w:t xml:space="preserve"> na</w:t>
      </w:r>
      <w:r w:rsidRPr="0038684E">
        <w:rPr>
          <w:rFonts w:asciiTheme="minorHAnsi" w:eastAsiaTheme="minorEastAsia" w:hAnsiTheme="minorHAnsi" w:cstheme="minorHAnsi"/>
          <w:bCs/>
        </w:rPr>
        <w:t xml:space="preserve"> projekt jako neúčeln</w:t>
      </w:r>
      <w:r w:rsidR="00F22420">
        <w:rPr>
          <w:rFonts w:asciiTheme="minorHAnsi" w:eastAsiaTheme="minorEastAsia" w:hAnsiTheme="minorHAnsi" w:cstheme="minorHAnsi"/>
          <w:bCs/>
        </w:rPr>
        <w:t>é</w:t>
      </w:r>
      <w:r w:rsidRPr="0038684E">
        <w:rPr>
          <w:rFonts w:asciiTheme="minorHAnsi" w:eastAsiaTheme="minorEastAsia" w:hAnsiTheme="minorHAnsi" w:cstheme="minorHAnsi"/>
          <w:bCs/>
        </w:rPr>
        <w:t>, protože nepřispěl ke zlepšení kvality vzdělávání a jeho dopad byl omezený.</w:t>
      </w:r>
    </w:p>
    <w:p w14:paraId="1D301C4F" w14:textId="77777777" w:rsidR="00FF137B" w:rsidRPr="0038684E" w:rsidRDefault="00FF137B" w:rsidP="0038684E">
      <w:pPr>
        <w:keepNext/>
        <w:spacing w:after="120"/>
        <w:rPr>
          <w:rFonts w:asciiTheme="minorHAnsi" w:eastAsiaTheme="minorEastAsia" w:hAnsiTheme="minorHAnsi" w:cstheme="minorHAnsi"/>
          <w:bCs/>
          <w:i/>
          <w:iCs/>
        </w:rPr>
      </w:pPr>
      <w:r w:rsidRPr="0038684E">
        <w:rPr>
          <w:rFonts w:asciiTheme="minorHAnsi" w:eastAsiaTheme="minorEastAsia" w:hAnsiTheme="minorHAnsi" w:cstheme="minorHAnsi"/>
          <w:bCs/>
        </w:rPr>
        <w:t xml:space="preserve">Projekt </w:t>
      </w:r>
      <w:r w:rsidRPr="0038684E">
        <w:rPr>
          <w:rFonts w:asciiTheme="minorHAnsi" w:eastAsiaTheme="minorEastAsia" w:hAnsiTheme="minorHAnsi" w:cstheme="minorHAnsi"/>
          <w:bCs/>
          <w:i/>
          <w:iCs/>
        </w:rPr>
        <w:t>Střední článek podpory</w:t>
      </w:r>
    </w:p>
    <w:p w14:paraId="180415C7" w14:textId="4B96D4BE" w:rsidR="00A14B74" w:rsidRPr="0038684E" w:rsidRDefault="00FF137B" w:rsidP="00550FDF">
      <w:pPr>
        <w:spacing w:after="120"/>
        <w:rPr>
          <w:rFonts w:asciiTheme="minorHAnsi" w:eastAsiaTheme="minorEastAsia" w:hAnsiTheme="minorHAnsi" w:cstheme="minorHAnsi"/>
          <w:bCs/>
        </w:rPr>
      </w:pPr>
      <w:r w:rsidRPr="0038684E">
        <w:rPr>
          <w:rFonts w:asciiTheme="minorHAnsi" w:eastAsiaTheme="minorEastAsia" w:hAnsiTheme="minorHAnsi" w:cstheme="minorHAnsi"/>
          <w:bCs/>
        </w:rPr>
        <w:t>Projekt má vytvořit systém metodické podpory pro vedení škol a jejich zřizovatele</w:t>
      </w:r>
      <w:r w:rsidR="005C2702">
        <w:rPr>
          <w:rFonts w:asciiTheme="minorHAnsi" w:eastAsiaTheme="minorEastAsia" w:hAnsiTheme="minorHAnsi" w:cstheme="minorHAnsi"/>
          <w:bCs/>
        </w:rPr>
        <w:t>.</w:t>
      </w:r>
      <w:r w:rsidRPr="0038684E">
        <w:rPr>
          <w:rFonts w:asciiTheme="minorHAnsi" w:eastAsiaTheme="minorEastAsia" w:hAnsiTheme="minorHAnsi" w:cstheme="minorHAnsi"/>
          <w:bCs/>
        </w:rPr>
        <w:t xml:space="preserve"> </w:t>
      </w:r>
      <w:r w:rsidR="005C2702">
        <w:rPr>
          <w:rFonts w:asciiTheme="minorHAnsi" w:eastAsiaTheme="minorEastAsia" w:hAnsiTheme="minorHAnsi" w:cstheme="minorHAnsi"/>
          <w:bCs/>
        </w:rPr>
        <w:t>J</w:t>
      </w:r>
      <w:r w:rsidRPr="0038684E">
        <w:rPr>
          <w:rFonts w:asciiTheme="minorHAnsi" w:eastAsiaTheme="minorEastAsia" w:hAnsiTheme="minorHAnsi" w:cstheme="minorHAnsi"/>
          <w:bCs/>
        </w:rPr>
        <w:t>eho</w:t>
      </w:r>
      <w:r w:rsidR="00753CA7">
        <w:rPr>
          <w:rFonts w:asciiTheme="minorHAnsi" w:eastAsiaTheme="minorEastAsia" w:hAnsiTheme="minorHAnsi" w:cstheme="minorHAnsi"/>
          <w:bCs/>
        </w:rPr>
        <w:t xml:space="preserve"> </w:t>
      </w:r>
      <w:r w:rsidRPr="0038684E">
        <w:rPr>
          <w:rFonts w:asciiTheme="minorHAnsi" w:eastAsiaTheme="minorEastAsia" w:hAnsiTheme="minorHAnsi" w:cstheme="minorHAnsi"/>
          <w:bCs/>
        </w:rPr>
        <w:t xml:space="preserve">realizace nebyla ke dni ukončení kontroly dokončena. NKÚ </w:t>
      </w:r>
      <w:r w:rsidR="00717810">
        <w:rPr>
          <w:rFonts w:asciiTheme="minorHAnsi" w:eastAsiaTheme="minorEastAsia" w:hAnsiTheme="minorHAnsi" w:cstheme="minorHAnsi"/>
          <w:bCs/>
        </w:rPr>
        <w:t>zjistil</w:t>
      </w:r>
      <w:r w:rsidRPr="0038684E">
        <w:rPr>
          <w:rFonts w:asciiTheme="minorHAnsi" w:eastAsiaTheme="minorEastAsia" w:hAnsiTheme="minorHAnsi" w:cstheme="minorHAnsi"/>
          <w:bCs/>
        </w:rPr>
        <w:t xml:space="preserve"> rizika spojená s</w:t>
      </w:r>
      <w:r w:rsidR="00264E21" w:rsidRPr="0038684E">
        <w:rPr>
          <w:rFonts w:asciiTheme="minorHAnsi" w:eastAsiaTheme="minorEastAsia" w:hAnsiTheme="minorHAnsi" w:cstheme="minorHAnsi"/>
          <w:bCs/>
        </w:rPr>
        <w:t> </w:t>
      </w:r>
      <w:r w:rsidRPr="0038684E">
        <w:rPr>
          <w:rFonts w:asciiTheme="minorHAnsi" w:eastAsiaTheme="minorEastAsia" w:hAnsiTheme="minorHAnsi" w:cstheme="minorHAnsi"/>
          <w:bCs/>
        </w:rPr>
        <w:t>možným překryvem s</w:t>
      </w:r>
      <w:r w:rsidR="000A3C72">
        <w:rPr>
          <w:rFonts w:asciiTheme="minorHAnsi" w:eastAsiaTheme="minorEastAsia" w:hAnsiTheme="minorHAnsi" w:cstheme="minorHAnsi"/>
          <w:bCs/>
        </w:rPr>
        <w:t> </w:t>
      </w:r>
      <w:r w:rsidRPr="0038684E">
        <w:rPr>
          <w:rFonts w:asciiTheme="minorHAnsi" w:eastAsiaTheme="minorEastAsia" w:hAnsiTheme="minorHAnsi" w:cstheme="minorHAnsi"/>
          <w:bCs/>
        </w:rPr>
        <w:t>činnost</w:t>
      </w:r>
      <w:r w:rsidRPr="0007080F">
        <w:rPr>
          <w:rFonts w:asciiTheme="minorHAnsi" w:eastAsiaTheme="minorEastAsia" w:hAnsiTheme="minorHAnsi" w:cstheme="minorHAnsi"/>
          <w:bCs/>
        </w:rPr>
        <w:t>mi</w:t>
      </w:r>
      <w:r w:rsidR="000A3C72" w:rsidRPr="0007080F">
        <w:rPr>
          <w:rFonts w:asciiTheme="minorHAnsi" w:eastAsiaTheme="minorEastAsia" w:hAnsiTheme="minorHAnsi" w:cstheme="minorHAnsi"/>
          <w:bCs/>
        </w:rPr>
        <w:t xml:space="preserve"> </w:t>
      </w:r>
      <w:r w:rsidRPr="0007080F">
        <w:rPr>
          <w:rFonts w:asciiTheme="minorHAnsi" w:eastAsiaTheme="minorEastAsia" w:hAnsiTheme="minorHAnsi" w:cstheme="minorHAnsi"/>
          <w:bCs/>
        </w:rPr>
        <w:t xml:space="preserve">NPI, nerovnoměrným poskytováním metodické podpory škol a nejistou udržitelností podpory po skončení projektu. </w:t>
      </w:r>
      <w:r w:rsidR="00717810" w:rsidRPr="0007080F">
        <w:rPr>
          <w:rFonts w:asciiTheme="minorHAnsi" w:eastAsiaTheme="minorEastAsia" w:hAnsiTheme="minorHAnsi" w:cstheme="minorHAnsi"/>
          <w:bCs/>
        </w:rPr>
        <w:t>K</w:t>
      </w:r>
      <w:r w:rsidR="009B58F8" w:rsidRPr="0007080F">
        <w:rPr>
          <w:rFonts w:asciiTheme="minorHAnsi" w:eastAsiaTheme="minorEastAsia" w:hAnsiTheme="minorHAnsi" w:cstheme="minorHAnsi"/>
          <w:bCs/>
        </w:rPr>
        <w:t>e dni ukončení kontroly</w:t>
      </w:r>
      <w:r w:rsidR="00717810" w:rsidRPr="0007080F">
        <w:rPr>
          <w:rFonts w:asciiTheme="minorHAnsi" w:eastAsiaTheme="minorEastAsia" w:hAnsiTheme="minorHAnsi" w:cstheme="minorHAnsi"/>
          <w:bCs/>
        </w:rPr>
        <w:t xml:space="preserve"> NKÚ bylo na projekt</w:t>
      </w:r>
      <w:r w:rsidR="009B58F8" w:rsidRPr="0007080F">
        <w:rPr>
          <w:rFonts w:asciiTheme="minorHAnsi" w:eastAsiaTheme="minorEastAsia" w:hAnsiTheme="minorHAnsi" w:cstheme="minorHAnsi"/>
          <w:bCs/>
        </w:rPr>
        <w:t xml:space="preserve"> vyčerp</w:t>
      </w:r>
      <w:r w:rsidR="00717810" w:rsidRPr="0007080F">
        <w:rPr>
          <w:rFonts w:asciiTheme="minorHAnsi" w:eastAsiaTheme="minorEastAsia" w:hAnsiTheme="minorHAnsi" w:cstheme="minorHAnsi"/>
          <w:bCs/>
        </w:rPr>
        <w:t>áno</w:t>
      </w:r>
      <w:r w:rsidR="009B58F8" w:rsidRPr="0007080F">
        <w:rPr>
          <w:rFonts w:asciiTheme="minorHAnsi" w:eastAsiaTheme="minorEastAsia" w:hAnsiTheme="minorHAnsi" w:cstheme="minorHAnsi"/>
          <w:bCs/>
        </w:rPr>
        <w:t xml:space="preserve"> přes 89</w:t>
      </w:r>
      <w:r w:rsidR="00753CA7">
        <w:rPr>
          <w:rFonts w:asciiTheme="minorHAnsi" w:eastAsiaTheme="minorEastAsia" w:hAnsiTheme="minorHAnsi" w:cstheme="minorHAnsi"/>
          <w:bCs/>
        </w:rPr>
        <w:t> </w:t>
      </w:r>
      <w:r w:rsidR="009B58F8" w:rsidRPr="0007080F">
        <w:rPr>
          <w:rFonts w:asciiTheme="minorHAnsi" w:eastAsiaTheme="minorEastAsia" w:hAnsiTheme="minorHAnsi" w:cstheme="minorHAnsi"/>
          <w:bCs/>
        </w:rPr>
        <w:t>mil.</w:t>
      </w:r>
      <w:r w:rsidR="00753CA7">
        <w:rPr>
          <w:rFonts w:asciiTheme="minorHAnsi" w:eastAsiaTheme="minorEastAsia" w:hAnsiTheme="minorHAnsi" w:cstheme="minorHAnsi"/>
          <w:bCs/>
        </w:rPr>
        <w:t> </w:t>
      </w:r>
      <w:r w:rsidR="009B58F8" w:rsidRPr="0007080F">
        <w:rPr>
          <w:rFonts w:asciiTheme="minorHAnsi" w:eastAsiaTheme="minorEastAsia" w:hAnsiTheme="minorHAnsi" w:cstheme="minorHAnsi"/>
          <w:bCs/>
        </w:rPr>
        <w:t>Kč.</w:t>
      </w:r>
    </w:p>
    <w:p w14:paraId="2D401510" w14:textId="77777777" w:rsidR="007C0B6E" w:rsidRDefault="007C0B6E">
      <w:pPr>
        <w:spacing w:before="0"/>
        <w:jc w:val="left"/>
        <w:rPr>
          <w:rFonts w:asciiTheme="minorHAnsi" w:hAnsiTheme="minorHAnsi" w:cstheme="minorHAnsi"/>
          <w:b/>
          <w:bCs/>
        </w:rPr>
      </w:pPr>
      <w:r>
        <w:rPr>
          <w:rFonts w:asciiTheme="minorHAnsi" w:hAnsiTheme="minorHAnsi" w:cstheme="minorHAnsi"/>
          <w:b/>
          <w:bCs/>
        </w:rPr>
        <w:br w:type="page"/>
      </w:r>
    </w:p>
    <w:p w14:paraId="740A6238" w14:textId="7DCF9448" w:rsidR="00A14B74" w:rsidRPr="00550FDF" w:rsidRDefault="00550FDF" w:rsidP="00550FDF">
      <w:pPr>
        <w:spacing w:before="240" w:after="120"/>
        <w:ind w:left="284" w:hanging="284"/>
        <w:jc w:val="left"/>
        <w:rPr>
          <w:rFonts w:asciiTheme="minorHAnsi" w:hAnsiTheme="minorHAnsi" w:cstheme="minorHAnsi"/>
          <w:b/>
          <w:bCs/>
        </w:rPr>
      </w:pPr>
      <w:r>
        <w:rPr>
          <w:rFonts w:asciiTheme="minorHAnsi" w:hAnsiTheme="minorHAnsi" w:cstheme="minorHAnsi"/>
          <w:b/>
          <w:bCs/>
        </w:rPr>
        <w:lastRenderedPageBreak/>
        <w:t xml:space="preserve">4. </w:t>
      </w:r>
      <w:r>
        <w:rPr>
          <w:rFonts w:asciiTheme="minorHAnsi" w:hAnsiTheme="minorHAnsi" w:cstheme="minorHAnsi"/>
          <w:b/>
          <w:bCs/>
        </w:rPr>
        <w:tab/>
      </w:r>
      <w:r w:rsidR="00A14B74" w:rsidRPr="00550FDF">
        <w:rPr>
          <w:rFonts w:asciiTheme="minorHAnsi" w:hAnsiTheme="minorHAnsi" w:cstheme="minorHAnsi"/>
          <w:b/>
          <w:bCs/>
        </w:rPr>
        <w:t xml:space="preserve">MŠMT při realizaci veřejné zakázky na </w:t>
      </w:r>
      <w:r w:rsidR="00A14B74" w:rsidRPr="00550FDF">
        <w:rPr>
          <w:rFonts w:asciiTheme="minorHAnsi" w:hAnsiTheme="minorHAnsi" w:cstheme="minorHAnsi"/>
          <w:b/>
          <w:bCs/>
          <w:i/>
          <w:iCs/>
        </w:rPr>
        <w:t>Informační systém vzdělávání</w:t>
      </w:r>
      <w:r w:rsidR="00A14B74" w:rsidRPr="00550FDF">
        <w:rPr>
          <w:rFonts w:asciiTheme="minorHAnsi" w:hAnsiTheme="minorHAnsi" w:cstheme="minorHAnsi"/>
          <w:b/>
          <w:bCs/>
        </w:rPr>
        <w:t xml:space="preserve"> nepostupovalo v souladu s právními předpisy</w:t>
      </w:r>
    </w:p>
    <w:p w14:paraId="1544D9E7" w14:textId="6F6ECEDF" w:rsidR="00E23475" w:rsidRPr="0007080F" w:rsidRDefault="00E23475" w:rsidP="0038684E">
      <w:pPr>
        <w:spacing w:after="120"/>
        <w:rPr>
          <w:rFonts w:asciiTheme="minorHAnsi" w:hAnsiTheme="minorHAnsi" w:cstheme="minorHAnsi"/>
        </w:rPr>
      </w:pPr>
      <w:r w:rsidRPr="0038684E">
        <w:rPr>
          <w:rFonts w:asciiTheme="minorHAnsi" w:hAnsiTheme="minorHAnsi" w:cstheme="minorHAnsi"/>
        </w:rPr>
        <w:t xml:space="preserve">MŠMT při realizaci </w:t>
      </w:r>
      <w:r w:rsidR="005F4B9A" w:rsidRPr="0038684E">
        <w:rPr>
          <w:rFonts w:asciiTheme="minorHAnsi" w:hAnsiTheme="minorHAnsi" w:cstheme="minorHAnsi"/>
        </w:rPr>
        <w:t>veřejné zakázky (dále také „</w:t>
      </w:r>
      <w:r w:rsidRPr="0038684E">
        <w:rPr>
          <w:rFonts w:asciiTheme="minorHAnsi" w:hAnsiTheme="minorHAnsi" w:cstheme="minorHAnsi"/>
        </w:rPr>
        <w:t>VZ</w:t>
      </w:r>
      <w:r w:rsidR="005F4B9A" w:rsidRPr="0038684E">
        <w:rPr>
          <w:rFonts w:asciiTheme="minorHAnsi" w:hAnsiTheme="minorHAnsi" w:cstheme="minorHAnsi"/>
        </w:rPr>
        <w:t>“)</w:t>
      </w:r>
      <w:r w:rsidRPr="0038684E">
        <w:rPr>
          <w:rFonts w:asciiTheme="minorHAnsi" w:hAnsiTheme="minorHAnsi" w:cstheme="minorHAnsi"/>
        </w:rPr>
        <w:t xml:space="preserve"> na </w:t>
      </w:r>
      <w:r w:rsidR="00A30CC7" w:rsidRPr="0038684E">
        <w:rPr>
          <w:rFonts w:asciiTheme="minorHAnsi" w:hAnsiTheme="minorHAnsi" w:cstheme="minorHAnsi"/>
          <w:i/>
          <w:iCs/>
        </w:rPr>
        <w:t>Informační systém vzdělávání</w:t>
      </w:r>
      <w:r w:rsidR="00A30CC7" w:rsidRPr="0038684E">
        <w:rPr>
          <w:rFonts w:asciiTheme="minorHAnsi" w:hAnsiTheme="minorHAnsi" w:cstheme="minorHAnsi"/>
        </w:rPr>
        <w:t xml:space="preserve"> (dále také „</w:t>
      </w:r>
      <w:r w:rsidRPr="0038684E">
        <w:rPr>
          <w:rFonts w:asciiTheme="minorHAnsi" w:hAnsiTheme="minorHAnsi" w:cstheme="minorHAnsi"/>
        </w:rPr>
        <w:t>ISV</w:t>
      </w:r>
      <w:r w:rsidR="00A30CC7" w:rsidRPr="0038684E">
        <w:rPr>
          <w:rFonts w:asciiTheme="minorHAnsi" w:hAnsiTheme="minorHAnsi" w:cstheme="minorHAnsi"/>
        </w:rPr>
        <w:t>“)</w:t>
      </w:r>
      <w:r w:rsidRPr="0038684E">
        <w:rPr>
          <w:rFonts w:asciiTheme="minorHAnsi" w:hAnsiTheme="minorHAnsi" w:cstheme="minorHAnsi"/>
        </w:rPr>
        <w:t xml:space="preserve"> </w:t>
      </w:r>
      <w:r w:rsidRPr="0007080F">
        <w:rPr>
          <w:rFonts w:asciiTheme="minorHAnsi" w:hAnsiTheme="minorHAnsi" w:cstheme="minorHAnsi"/>
        </w:rPr>
        <w:t xml:space="preserve">v celkové hodnotě </w:t>
      </w:r>
      <w:r w:rsidR="00B915D5" w:rsidRPr="0007080F">
        <w:rPr>
          <w:rFonts w:asciiTheme="minorHAnsi" w:hAnsiTheme="minorHAnsi" w:cstheme="minorHAnsi"/>
          <w:color w:val="auto"/>
        </w:rPr>
        <w:t>2</w:t>
      </w:r>
      <w:r w:rsidR="00101A4E" w:rsidRPr="0007080F">
        <w:rPr>
          <w:rFonts w:asciiTheme="minorHAnsi" w:hAnsiTheme="minorHAnsi" w:cstheme="minorHAnsi"/>
          <w:color w:val="auto"/>
        </w:rPr>
        <w:t>7</w:t>
      </w:r>
      <w:r w:rsidR="00236D91" w:rsidRPr="0007080F">
        <w:rPr>
          <w:rFonts w:asciiTheme="minorHAnsi" w:hAnsiTheme="minorHAnsi" w:cstheme="minorHAnsi"/>
          <w:color w:val="auto"/>
        </w:rPr>
        <w:t>,</w:t>
      </w:r>
      <w:r w:rsidR="00101A4E" w:rsidRPr="0007080F">
        <w:rPr>
          <w:rFonts w:asciiTheme="minorHAnsi" w:hAnsiTheme="minorHAnsi" w:cstheme="minorHAnsi"/>
          <w:color w:val="auto"/>
        </w:rPr>
        <w:t>4</w:t>
      </w:r>
      <w:r w:rsidR="00236D91" w:rsidRPr="0007080F">
        <w:rPr>
          <w:rFonts w:asciiTheme="minorHAnsi" w:hAnsiTheme="minorHAnsi" w:cstheme="minorHAnsi"/>
          <w:color w:val="auto"/>
        </w:rPr>
        <w:t xml:space="preserve"> mil.</w:t>
      </w:r>
      <w:r w:rsidR="00B915D5" w:rsidRPr="0007080F">
        <w:rPr>
          <w:rFonts w:asciiTheme="minorHAnsi" w:hAnsiTheme="minorHAnsi" w:cstheme="minorHAnsi"/>
          <w:color w:val="auto"/>
        </w:rPr>
        <w:t xml:space="preserve"> Kč </w:t>
      </w:r>
      <w:r w:rsidR="00A81279" w:rsidRPr="0007080F">
        <w:rPr>
          <w:rFonts w:asciiTheme="minorHAnsi" w:hAnsiTheme="minorHAnsi" w:cstheme="minorHAnsi"/>
        </w:rPr>
        <w:t>porušilo zákon o zadávání veřejných zakázek</w:t>
      </w:r>
      <w:r w:rsidR="00101A4E" w:rsidRPr="0007080F">
        <w:rPr>
          <w:rFonts w:asciiTheme="minorHAnsi" w:hAnsiTheme="minorHAnsi" w:cstheme="minorHAnsi"/>
        </w:rPr>
        <w:t>.</w:t>
      </w:r>
      <w:r w:rsidR="008C15F7" w:rsidRPr="0007080F">
        <w:rPr>
          <w:rStyle w:val="Znakapoznpodarou"/>
          <w:rFonts w:asciiTheme="minorHAnsi" w:hAnsiTheme="minorHAnsi" w:cstheme="minorHAnsi"/>
        </w:rPr>
        <w:footnoteReference w:id="3"/>
      </w:r>
      <w:r w:rsidR="00A81279" w:rsidRPr="0007080F">
        <w:rPr>
          <w:rFonts w:asciiTheme="minorHAnsi" w:hAnsiTheme="minorHAnsi" w:cstheme="minorHAnsi"/>
        </w:rPr>
        <w:t xml:space="preserve"> </w:t>
      </w:r>
      <w:r w:rsidR="00101A4E" w:rsidRPr="0007080F">
        <w:rPr>
          <w:rFonts w:asciiTheme="minorHAnsi" w:hAnsiTheme="minorHAnsi" w:cstheme="minorHAnsi"/>
        </w:rPr>
        <w:t>Ministerstvo</w:t>
      </w:r>
      <w:r w:rsidR="00A81279" w:rsidRPr="0007080F">
        <w:rPr>
          <w:rFonts w:asciiTheme="minorHAnsi" w:hAnsiTheme="minorHAnsi" w:cstheme="minorHAnsi"/>
        </w:rPr>
        <w:t xml:space="preserve"> </w:t>
      </w:r>
      <w:r w:rsidR="00101A4E" w:rsidRPr="0007080F">
        <w:rPr>
          <w:rFonts w:asciiTheme="minorHAnsi" w:hAnsiTheme="minorHAnsi" w:cstheme="minorHAnsi"/>
        </w:rPr>
        <w:t xml:space="preserve">totiž </w:t>
      </w:r>
      <w:r w:rsidR="00A81279" w:rsidRPr="0007080F">
        <w:rPr>
          <w:rFonts w:asciiTheme="minorHAnsi" w:hAnsiTheme="minorHAnsi" w:cstheme="minorHAnsi"/>
        </w:rPr>
        <w:t>uzavřelo dodatek ke smlouvě o dodávce, který umožnil podstatné změny VZ</w:t>
      </w:r>
      <w:r w:rsidR="00F04460" w:rsidRPr="0007080F">
        <w:rPr>
          <w:rFonts w:asciiTheme="minorHAnsi" w:hAnsiTheme="minorHAnsi" w:cstheme="minorHAnsi"/>
        </w:rPr>
        <w:t>,</w:t>
      </w:r>
      <w:r w:rsidR="00101A4E" w:rsidRPr="0007080F">
        <w:rPr>
          <w:rFonts w:asciiTheme="minorHAnsi" w:hAnsiTheme="minorHAnsi" w:cstheme="minorHAnsi"/>
        </w:rPr>
        <w:t xml:space="preserve"> </w:t>
      </w:r>
      <w:r w:rsidR="00717810" w:rsidRPr="0007080F">
        <w:rPr>
          <w:rFonts w:asciiTheme="minorHAnsi" w:hAnsiTheme="minorHAnsi" w:cstheme="minorHAnsi"/>
        </w:rPr>
        <w:t>mj.</w:t>
      </w:r>
      <w:r w:rsidR="00F07078" w:rsidRPr="0007080F">
        <w:rPr>
          <w:rFonts w:asciiTheme="minorHAnsi" w:hAnsiTheme="minorHAnsi" w:cstheme="minorHAnsi"/>
        </w:rPr>
        <w:t xml:space="preserve"> </w:t>
      </w:r>
      <w:r w:rsidR="00101A4E" w:rsidRPr="0007080F">
        <w:rPr>
          <w:rFonts w:asciiTheme="minorHAnsi" w:hAnsiTheme="minorHAnsi" w:cstheme="minorHAnsi"/>
        </w:rPr>
        <w:t xml:space="preserve">změnu </w:t>
      </w:r>
      <w:r w:rsidR="00A81279" w:rsidRPr="0007080F">
        <w:rPr>
          <w:rFonts w:asciiTheme="minorHAnsi" w:hAnsiTheme="minorHAnsi" w:cstheme="minorHAnsi"/>
        </w:rPr>
        <w:t>způsob</w:t>
      </w:r>
      <w:r w:rsidR="00101A4E" w:rsidRPr="0007080F">
        <w:rPr>
          <w:rFonts w:asciiTheme="minorHAnsi" w:hAnsiTheme="minorHAnsi" w:cstheme="minorHAnsi"/>
        </w:rPr>
        <w:t>u</w:t>
      </w:r>
      <w:r w:rsidR="00A81279" w:rsidRPr="0007080F">
        <w:rPr>
          <w:rFonts w:asciiTheme="minorHAnsi" w:hAnsiTheme="minorHAnsi" w:cstheme="minorHAnsi"/>
        </w:rPr>
        <w:t xml:space="preserve"> úhrady smluvní pokuty. </w:t>
      </w:r>
    </w:p>
    <w:p w14:paraId="4E87FF69" w14:textId="6A9B5C73" w:rsidR="00A81279" w:rsidRPr="0038684E" w:rsidRDefault="00A81279" w:rsidP="0038684E">
      <w:pPr>
        <w:spacing w:after="120"/>
        <w:rPr>
          <w:rFonts w:asciiTheme="minorHAnsi" w:hAnsiTheme="minorHAnsi" w:cstheme="minorHAnsi"/>
        </w:rPr>
      </w:pPr>
      <w:r w:rsidRPr="0007080F">
        <w:rPr>
          <w:rFonts w:asciiTheme="minorHAnsi" w:hAnsiTheme="minorHAnsi" w:cstheme="minorHAnsi"/>
        </w:rPr>
        <w:t xml:space="preserve">MŠMT na základě dodatku ke smlouvě o dodávce uhradilo </w:t>
      </w:r>
      <w:r w:rsidR="00F07078" w:rsidRPr="0007080F">
        <w:rPr>
          <w:rFonts w:asciiTheme="minorHAnsi" w:hAnsiTheme="minorHAnsi" w:cstheme="minorHAnsi"/>
        </w:rPr>
        <w:t xml:space="preserve">do doby ukončení kontroly </w:t>
      </w:r>
      <w:r w:rsidRPr="0007080F">
        <w:rPr>
          <w:rFonts w:asciiTheme="minorHAnsi" w:hAnsiTheme="minorHAnsi" w:cstheme="minorHAnsi"/>
        </w:rPr>
        <w:t>dodavateli 1,3</w:t>
      </w:r>
      <w:r w:rsidR="00753CA7">
        <w:rPr>
          <w:rFonts w:asciiTheme="minorHAnsi" w:hAnsiTheme="minorHAnsi" w:cstheme="minorHAnsi"/>
        </w:rPr>
        <w:t> </w:t>
      </w:r>
      <w:r w:rsidRPr="0007080F">
        <w:rPr>
          <w:rFonts w:asciiTheme="minorHAnsi" w:hAnsiTheme="minorHAnsi" w:cstheme="minorHAnsi"/>
        </w:rPr>
        <w:t>mil.</w:t>
      </w:r>
      <w:r w:rsidR="00753CA7">
        <w:rPr>
          <w:rFonts w:asciiTheme="minorHAnsi" w:hAnsiTheme="minorHAnsi" w:cstheme="minorHAnsi"/>
        </w:rPr>
        <w:t> </w:t>
      </w:r>
      <w:r w:rsidRPr="0007080F">
        <w:rPr>
          <w:rFonts w:asciiTheme="minorHAnsi" w:hAnsiTheme="minorHAnsi" w:cstheme="minorHAnsi"/>
        </w:rPr>
        <w:t>Kč za</w:t>
      </w:r>
      <w:r w:rsidR="00753CA7">
        <w:rPr>
          <w:rFonts w:asciiTheme="minorHAnsi" w:hAnsiTheme="minorHAnsi" w:cstheme="minorHAnsi"/>
        </w:rPr>
        <w:t xml:space="preserve"> </w:t>
      </w:r>
      <w:r w:rsidRPr="0007080F">
        <w:rPr>
          <w:rFonts w:asciiTheme="minorHAnsi" w:hAnsiTheme="minorHAnsi" w:cstheme="minorHAnsi"/>
        </w:rPr>
        <w:t>detailní návrh implementace</w:t>
      </w:r>
      <w:r w:rsidR="00B915D5" w:rsidRPr="0007080F">
        <w:rPr>
          <w:rFonts w:asciiTheme="minorHAnsi" w:hAnsiTheme="minorHAnsi" w:cstheme="minorHAnsi"/>
          <w:color w:val="auto"/>
        </w:rPr>
        <w:t xml:space="preserve"> – rozšiřující funkcionality ISV,</w:t>
      </w:r>
      <w:r w:rsidRPr="0007080F">
        <w:rPr>
          <w:rFonts w:asciiTheme="minorHAnsi" w:hAnsiTheme="minorHAnsi" w:cstheme="minorHAnsi"/>
        </w:rPr>
        <w:t xml:space="preserve"> aniž by t</w:t>
      </w:r>
      <w:r w:rsidR="00EA019D" w:rsidRPr="0007080F">
        <w:rPr>
          <w:rFonts w:asciiTheme="minorHAnsi" w:hAnsiTheme="minorHAnsi" w:cstheme="minorHAnsi"/>
        </w:rPr>
        <w:t>ento návrh</w:t>
      </w:r>
      <w:r w:rsidRPr="0007080F">
        <w:rPr>
          <w:rFonts w:asciiTheme="minorHAnsi" w:hAnsiTheme="minorHAnsi" w:cstheme="minorHAnsi"/>
        </w:rPr>
        <w:t xml:space="preserve"> implementac</w:t>
      </w:r>
      <w:r w:rsidR="00EA019D" w:rsidRPr="0007080F">
        <w:rPr>
          <w:rFonts w:asciiTheme="minorHAnsi" w:hAnsiTheme="minorHAnsi" w:cstheme="minorHAnsi"/>
        </w:rPr>
        <w:t>e</w:t>
      </w:r>
      <w:r w:rsidRPr="0007080F">
        <w:rPr>
          <w:rFonts w:asciiTheme="minorHAnsi" w:hAnsiTheme="minorHAnsi" w:cstheme="minorHAnsi"/>
        </w:rPr>
        <w:t xml:space="preserve"> dále</w:t>
      </w:r>
      <w:r w:rsidRPr="0038684E">
        <w:rPr>
          <w:rFonts w:asciiTheme="minorHAnsi" w:hAnsiTheme="minorHAnsi" w:cstheme="minorHAnsi"/>
        </w:rPr>
        <w:t xml:space="preserve"> využilo. Vynaložen</w:t>
      </w:r>
      <w:r w:rsidR="00B915D5" w:rsidRPr="0038684E">
        <w:rPr>
          <w:rFonts w:asciiTheme="minorHAnsi" w:hAnsiTheme="minorHAnsi" w:cstheme="minorHAnsi"/>
        </w:rPr>
        <w:t>í</w:t>
      </w:r>
      <w:r w:rsidRPr="0038684E">
        <w:rPr>
          <w:rFonts w:asciiTheme="minorHAnsi" w:hAnsiTheme="minorHAnsi" w:cstheme="minorHAnsi"/>
        </w:rPr>
        <w:t xml:space="preserve"> těchto peněžních prostředků vyhodnotil </w:t>
      </w:r>
      <w:r w:rsidR="00753CA7" w:rsidRPr="0038684E">
        <w:rPr>
          <w:rFonts w:asciiTheme="minorHAnsi" w:hAnsiTheme="minorHAnsi" w:cstheme="minorHAnsi"/>
        </w:rPr>
        <w:t xml:space="preserve">NKÚ </w:t>
      </w:r>
      <w:r w:rsidRPr="0038684E">
        <w:rPr>
          <w:rFonts w:asciiTheme="minorHAnsi" w:hAnsiTheme="minorHAnsi" w:cstheme="minorHAnsi"/>
        </w:rPr>
        <w:t>jako nehospodárné.</w:t>
      </w:r>
    </w:p>
    <w:p w14:paraId="45038844" w14:textId="52D657C7" w:rsidR="00A14B74" w:rsidRPr="00550FDF" w:rsidRDefault="00550FDF" w:rsidP="00550FDF">
      <w:pPr>
        <w:keepNext/>
        <w:spacing w:before="240" w:after="120"/>
        <w:rPr>
          <w:rFonts w:asciiTheme="minorHAnsi" w:hAnsiTheme="minorHAnsi" w:cstheme="minorHAnsi"/>
          <w:b/>
          <w:bCs/>
          <w:color w:val="auto"/>
        </w:rPr>
      </w:pPr>
      <w:r>
        <w:rPr>
          <w:rFonts w:asciiTheme="minorHAnsi" w:hAnsiTheme="minorHAnsi" w:cstheme="minorHAnsi"/>
          <w:b/>
          <w:bCs/>
          <w:color w:val="auto"/>
        </w:rPr>
        <w:t xml:space="preserve">5. </w:t>
      </w:r>
      <w:r w:rsidR="00A14B74" w:rsidRPr="00550FDF">
        <w:rPr>
          <w:rFonts w:asciiTheme="minorHAnsi" w:hAnsiTheme="minorHAnsi" w:cstheme="minorHAnsi"/>
          <w:b/>
          <w:bCs/>
          <w:color w:val="auto"/>
        </w:rPr>
        <w:t>MŠMT poskytlo školám podporu při začleňování ukrajinských žáků</w:t>
      </w:r>
    </w:p>
    <w:p w14:paraId="6B0D951A" w14:textId="6A9E42D8" w:rsidR="00717810" w:rsidRDefault="00717810" w:rsidP="0038684E">
      <w:pPr>
        <w:spacing w:after="120"/>
        <w:rPr>
          <w:rFonts w:eastAsia="Calibri"/>
        </w:rPr>
      </w:pPr>
      <w:r>
        <w:rPr>
          <w:rFonts w:eastAsia="Calibri"/>
        </w:rPr>
        <w:t xml:space="preserve">Za účelem úpravy </w:t>
      </w:r>
      <w:r w:rsidRPr="00E03672">
        <w:rPr>
          <w:rFonts w:eastAsia="Calibri"/>
        </w:rPr>
        <w:t>podmín</w:t>
      </w:r>
      <w:r>
        <w:rPr>
          <w:rFonts w:eastAsia="Calibri"/>
        </w:rPr>
        <w:t>ek</w:t>
      </w:r>
      <w:r w:rsidRPr="00E03672">
        <w:rPr>
          <w:rFonts w:eastAsia="Calibri"/>
        </w:rPr>
        <w:t xml:space="preserve"> vzdělávání osob s dočasnou ochranou, včetně možnosti odkladu školní docházky a zjednodušeného přijímání do škol</w:t>
      </w:r>
      <w:r w:rsidR="00753CA7">
        <w:rPr>
          <w:rFonts w:eastAsia="Calibri"/>
        </w:rPr>
        <w:t>,</w:t>
      </w:r>
      <w:r>
        <w:rPr>
          <w:rFonts w:eastAsia="Calibri"/>
        </w:rPr>
        <w:t xml:space="preserve"> byl schválen zákon </w:t>
      </w:r>
      <w:r w:rsidRPr="00E03672">
        <w:rPr>
          <w:rFonts w:eastAsia="Calibri"/>
        </w:rPr>
        <w:t>č. 67/2022 Sb.</w:t>
      </w:r>
      <w:r w:rsidRPr="00E03672">
        <w:rPr>
          <w:rStyle w:val="Znakapoznpodarou"/>
          <w:rFonts w:asciiTheme="minorHAnsi" w:hAnsiTheme="minorHAnsi" w:cstheme="minorHAnsi"/>
          <w:color w:val="auto"/>
        </w:rPr>
        <w:footnoteReference w:id="4"/>
      </w:r>
      <w:r w:rsidRPr="00E03672">
        <w:rPr>
          <w:rFonts w:eastAsia="Calibri"/>
        </w:rPr>
        <w:t xml:space="preserve">, jehož návrh vypracovalo MŠMT. </w:t>
      </w:r>
    </w:p>
    <w:p w14:paraId="16417B0C" w14:textId="2C52F988" w:rsidR="008166EA" w:rsidRDefault="00717810" w:rsidP="0038684E">
      <w:pPr>
        <w:spacing w:after="120"/>
        <w:rPr>
          <w:rFonts w:asciiTheme="minorHAnsi" w:hAnsiTheme="minorHAnsi" w:cstheme="minorHAnsi"/>
          <w:color w:val="auto"/>
        </w:rPr>
      </w:pPr>
      <w:r>
        <w:rPr>
          <w:rFonts w:eastAsia="Calibri"/>
        </w:rPr>
        <w:t xml:space="preserve">Na podporu začleňování ukrajinských žáků </w:t>
      </w:r>
      <w:r>
        <w:rPr>
          <w:rFonts w:asciiTheme="minorHAnsi" w:hAnsiTheme="minorHAnsi" w:cstheme="minorHAnsi"/>
          <w:color w:val="auto"/>
        </w:rPr>
        <w:t>v</w:t>
      </w:r>
      <w:r w:rsidR="00264E21" w:rsidRPr="0038684E">
        <w:rPr>
          <w:rFonts w:asciiTheme="minorHAnsi" w:hAnsiTheme="minorHAnsi" w:cstheme="minorHAnsi"/>
          <w:color w:val="auto"/>
        </w:rPr>
        <w:t> </w:t>
      </w:r>
      <w:r w:rsidR="00A14B74" w:rsidRPr="0038684E">
        <w:rPr>
          <w:rFonts w:asciiTheme="minorHAnsi" w:hAnsiTheme="minorHAnsi" w:cstheme="minorHAnsi"/>
          <w:color w:val="auto"/>
        </w:rPr>
        <w:t>roce 2022 a 2023 ministerstvo poskytlo celkem přes 460 mil</w:t>
      </w:r>
      <w:r w:rsidR="00236D91" w:rsidRPr="0038684E">
        <w:rPr>
          <w:rFonts w:asciiTheme="minorHAnsi" w:hAnsiTheme="minorHAnsi" w:cstheme="minorHAnsi"/>
          <w:color w:val="auto"/>
        </w:rPr>
        <w:t>.</w:t>
      </w:r>
      <w:r w:rsidR="00A14B74" w:rsidRPr="0038684E">
        <w:rPr>
          <w:rFonts w:asciiTheme="minorHAnsi" w:hAnsiTheme="minorHAnsi" w:cstheme="minorHAnsi"/>
          <w:color w:val="auto"/>
        </w:rPr>
        <w:t xml:space="preserve"> Kč </w:t>
      </w:r>
      <w:r w:rsidR="005923D6" w:rsidRPr="0038684E">
        <w:rPr>
          <w:rFonts w:asciiTheme="minorHAnsi" w:hAnsiTheme="minorHAnsi" w:cstheme="minorHAnsi"/>
          <w:color w:val="auto"/>
        </w:rPr>
        <w:t>v rámci několika dotačních výzev.</w:t>
      </w:r>
      <w:r>
        <w:rPr>
          <w:rFonts w:asciiTheme="minorHAnsi" w:hAnsiTheme="minorHAnsi" w:cstheme="minorHAnsi"/>
          <w:color w:val="auto"/>
        </w:rPr>
        <w:t xml:space="preserve"> </w:t>
      </w:r>
      <w:r w:rsidR="00A14B74" w:rsidRPr="00C9049C">
        <w:rPr>
          <w:rFonts w:asciiTheme="minorHAnsi" w:hAnsiTheme="minorHAnsi" w:cstheme="minorHAnsi"/>
          <w:color w:val="auto"/>
        </w:rPr>
        <w:t>NKÚ</w:t>
      </w:r>
      <w:r w:rsidR="00ED0CDE" w:rsidRPr="00C9049C">
        <w:rPr>
          <w:rFonts w:asciiTheme="minorHAnsi" w:hAnsiTheme="minorHAnsi" w:cstheme="minorHAnsi"/>
          <w:color w:val="auto"/>
        </w:rPr>
        <w:t xml:space="preserve"> nezjistil u</w:t>
      </w:r>
      <w:r w:rsidR="004B49B6">
        <w:rPr>
          <w:rFonts w:asciiTheme="minorHAnsi" w:hAnsiTheme="minorHAnsi" w:cstheme="minorHAnsi"/>
          <w:color w:val="auto"/>
        </w:rPr>
        <w:t> </w:t>
      </w:r>
      <w:r w:rsidR="00ED0CDE" w:rsidRPr="00C9049C">
        <w:rPr>
          <w:rFonts w:asciiTheme="minorHAnsi" w:hAnsiTheme="minorHAnsi" w:cstheme="minorHAnsi"/>
          <w:color w:val="auto"/>
        </w:rPr>
        <w:t xml:space="preserve">MŠMT v procesu </w:t>
      </w:r>
      <w:r w:rsidR="00A14B74" w:rsidRPr="00C9049C">
        <w:rPr>
          <w:rFonts w:asciiTheme="minorHAnsi" w:hAnsiTheme="minorHAnsi" w:cstheme="minorHAnsi"/>
          <w:color w:val="auto"/>
        </w:rPr>
        <w:t>poskytování dotací</w:t>
      </w:r>
      <w:r w:rsidR="00ED0CDE" w:rsidRPr="00C9049C">
        <w:rPr>
          <w:rFonts w:asciiTheme="minorHAnsi" w:hAnsiTheme="minorHAnsi" w:cstheme="minorHAnsi"/>
          <w:color w:val="auto"/>
        </w:rPr>
        <w:t xml:space="preserve"> porušení právních předpisů.</w:t>
      </w:r>
    </w:p>
    <w:p w14:paraId="39C63C9C" w14:textId="5F673834" w:rsidR="00D2170A" w:rsidRPr="00550FDF" w:rsidRDefault="00550FDF" w:rsidP="00550FDF">
      <w:pPr>
        <w:keepNext/>
        <w:spacing w:before="240" w:after="120"/>
        <w:rPr>
          <w:rFonts w:asciiTheme="minorHAnsi" w:hAnsiTheme="minorHAnsi" w:cstheme="minorHAnsi"/>
          <w:b/>
          <w:bCs/>
        </w:rPr>
      </w:pPr>
      <w:r>
        <w:rPr>
          <w:rFonts w:asciiTheme="minorHAnsi" w:hAnsiTheme="minorHAnsi" w:cstheme="minorHAnsi"/>
          <w:b/>
          <w:bCs/>
        </w:rPr>
        <w:t xml:space="preserve">6. </w:t>
      </w:r>
      <w:r w:rsidR="00D2170A" w:rsidRPr="00550FDF">
        <w:rPr>
          <w:rFonts w:asciiTheme="minorHAnsi" w:hAnsiTheme="minorHAnsi" w:cstheme="minorHAnsi"/>
          <w:b/>
          <w:bCs/>
        </w:rPr>
        <w:t>MŠMT nevyhodnotilo dlouhodobé záměry vzdělávání dle vyhlášky</w:t>
      </w:r>
      <w:r w:rsidR="00AA3E45" w:rsidRPr="00550FDF">
        <w:rPr>
          <w:rFonts w:asciiTheme="minorHAnsi" w:hAnsiTheme="minorHAnsi" w:cstheme="minorHAnsi"/>
          <w:b/>
          <w:bCs/>
        </w:rPr>
        <w:t xml:space="preserve"> č. 15/2005 Sb.</w:t>
      </w:r>
    </w:p>
    <w:p w14:paraId="0510035E" w14:textId="56F76D7C" w:rsidR="00D2170A" w:rsidRPr="0038684E" w:rsidRDefault="00D2170A" w:rsidP="00D2170A">
      <w:pPr>
        <w:spacing w:before="0" w:after="120"/>
        <w:rPr>
          <w:rFonts w:asciiTheme="minorHAnsi" w:hAnsiTheme="minorHAnsi" w:cstheme="minorHAnsi"/>
        </w:rPr>
      </w:pPr>
      <w:r w:rsidRPr="0038684E">
        <w:rPr>
          <w:rFonts w:asciiTheme="minorHAnsi" w:hAnsiTheme="minorHAnsi" w:cstheme="minorHAnsi"/>
        </w:rPr>
        <w:t xml:space="preserve">MŠMT mělo dle </w:t>
      </w:r>
      <w:r w:rsidR="00AA3E45">
        <w:rPr>
          <w:rFonts w:asciiTheme="minorHAnsi" w:hAnsiTheme="minorHAnsi" w:cstheme="minorHAnsi"/>
        </w:rPr>
        <w:t>zákona č. 561/2004 Sb.</w:t>
      </w:r>
      <w:r w:rsidRPr="0038684E">
        <w:rPr>
          <w:rStyle w:val="Znakapoznpodarou"/>
          <w:rFonts w:asciiTheme="minorHAnsi" w:hAnsiTheme="minorHAnsi" w:cstheme="minorHAnsi"/>
        </w:rPr>
        <w:footnoteReference w:id="5"/>
      </w:r>
      <w:r w:rsidRPr="0038684E">
        <w:rPr>
          <w:rFonts w:asciiTheme="minorHAnsi" w:hAnsiTheme="minorHAnsi" w:cstheme="minorHAnsi"/>
        </w:rPr>
        <w:t xml:space="preserve"> a vyhlášky č. 15/2005 Sb.</w:t>
      </w:r>
      <w:r w:rsidRPr="0038684E">
        <w:rPr>
          <w:rStyle w:val="Znakapoznpodarou"/>
          <w:rFonts w:asciiTheme="minorHAnsi" w:hAnsiTheme="minorHAnsi" w:cstheme="minorHAnsi"/>
        </w:rPr>
        <w:footnoteReference w:id="6"/>
      </w:r>
      <w:r w:rsidRPr="0038684E">
        <w:rPr>
          <w:rFonts w:asciiTheme="minorHAnsi" w:hAnsiTheme="minorHAnsi" w:cstheme="minorHAnsi"/>
        </w:rPr>
        <w:t xml:space="preserve"> povinnost zpracovávat dlouhodobé záměry vzdělávání a v nich vyhodnocovat plnění předchozích cílů a opatření. V kontrolovaném období byl vypracován </w:t>
      </w:r>
      <w:r w:rsidRPr="00CB3B41">
        <w:rPr>
          <w:rFonts w:asciiTheme="minorHAnsi" w:hAnsiTheme="minorHAnsi" w:cstheme="minorHAnsi"/>
          <w:i/>
          <w:iCs/>
        </w:rPr>
        <w:t>Dlouhodobý záměr vzdělávání a rozvoje vzdělávací soustavy České republiky na období 2019–2023</w:t>
      </w:r>
      <w:r w:rsidRPr="0038684E">
        <w:rPr>
          <w:rFonts w:asciiTheme="minorHAnsi" w:hAnsiTheme="minorHAnsi" w:cstheme="minorHAnsi"/>
        </w:rPr>
        <w:t xml:space="preserve"> (dále také „DZ ČR 2019–2023“), který obsahoval 44 cílů a 159 opatření. Dokument však neobsahoval povinné vyhodnocení dosaženého stavu navazujícího na předchozí </w:t>
      </w:r>
      <w:r w:rsidRPr="00CB3B41">
        <w:rPr>
          <w:rFonts w:asciiTheme="minorHAnsi" w:hAnsiTheme="minorHAnsi" w:cstheme="minorHAnsi"/>
          <w:i/>
          <w:iCs/>
        </w:rPr>
        <w:t>Dlouhodobý záměr vzdělávání a rozvoje vzdělávací soustavy České republiky na období 2015–2020</w:t>
      </w:r>
      <w:r w:rsidRPr="0038684E">
        <w:rPr>
          <w:rFonts w:asciiTheme="minorHAnsi" w:hAnsiTheme="minorHAnsi" w:cstheme="minorHAnsi"/>
        </w:rPr>
        <w:t xml:space="preserve"> (dále také „DZ ČR 2015–2020“) z hlediska stanovených cílů a opatření, čímž MŠMT porušilo vyhlášku</w:t>
      </w:r>
      <w:r w:rsidR="00E43062">
        <w:rPr>
          <w:rFonts w:asciiTheme="minorHAnsi" w:hAnsiTheme="minorHAnsi" w:cstheme="minorHAnsi"/>
        </w:rPr>
        <w:t xml:space="preserve"> č. 15/2005 Sb.</w:t>
      </w:r>
    </w:p>
    <w:p w14:paraId="525DE6B1" w14:textId="63B483B9" w:rsidR="00D2170A" w:rsidRPr="0038684E" w:rsidRDefault="00D2170A" w:rsidP="00D2170A">
      <w:pPr>
        <w:spacing w:before="0" w:after="120"/>
        <w:rPr>
          <w:rFonts w:asciiTheme="minorHAnsi" w:hAnsiTheme="minorHAnsi" w:cstheme="minorHAnsi"/>
        </w:rPr>
      </w:pPr>
      <w:r w:rsidRPr="0038684E">
        <w:rPr>
          <w:rFonts w:asciiTheme="minorHAnsi" w:hAnsiTheme="minorHAnsi" w:cstheme="minorHAnsi"/>
        </w:rPr>
        <w:t xml:space="preserve">Ani v navazujícím </w:t>
      </w:r>
      <w:r w:rsidRPr="00CB3B41">
        <w:rPr>
          <w:rFonts w:asciiTheme="minorHAnsi" w:hAnsiTheme="minorHAnsi" w:cstheme="minorHAnsi"/>
          <w:i/>
          <w:iCs/>
        </w:rPr>
        <w:t>Dlouhodobém záměru vzdělávání a rozvoje vzdělávací soustavy České republiky 2023–2027</w:t>
      </w:r>
      <w:r w:rsidRPr="0038684E">
        <w:rPr>
          <w:rFonts w:asciiTheme="minorHAnsi" w:hAnsiTheme="minorHAnsi" w:cstheme="minorHAnsi"/>
        </w:rPr>
        <w:t xml:space="preserve"> (dále také „DZ ČR 2023–2027“) MŠMT nevyhodnotilo konkrétní cíle a opatření z předchozího období. I tento postup byl v rozporu s vyhláškou č. 15/2005 Sb. Opakovan</w:t>
      </w:r>
      <w:r w:rsidR="00D50D91">
        <w:rPr>
          <w:rFonts w:asciiTheme="minorHAnsi" w:hAnsiTheme="minorHAnsi" w:cstheme="minorHAnsi"/>
        </w:rPr>
        <w:t xml:space="preserve">á absence </w:t>
      </w:r>
      <w:r w:rsidR="00F67310">
        <w:rPr>
          <w:rFonts w:asciiTheme="minorHAnsi" w:hAnsiTheme="minorHAnsi" w:cstheme="minorHAnsi"/>
        </w:rPr>
        <w:t>vyhodnocení,</w:t>
      </w:r>
      <w:r w:rsidR="00D50D91">
        <w:rPr>
          <w:rFonts w:asciiTheme="minorHAnsi" w:hAnsiTheme="minorHAnsi" w:cstheme="minorHAnsi"/>
        </w:rPr>
        <w:t xml:space="preserve"> a tedy</w:t>
      </w:r>
      <w:r w:rsidRPr="0038684E">
        <w:rPr>
          <w:rFonts w:asciiTheme="minorHAnsi" w:hAnsiTheme="minorHAnsi" w:cstheme="minorHAnsi"/>
        </w:rPr>
        <w:t xml:space="preserve"> nedodržení požadavků vyhlášky snižuje vypovídací hodnotu dlouhodobých záměrů a omezuje jejich využitelnost pro strategické řízení vzdělávací soustavy.</w:t>
      </w:r>
    </w:p>
    <w:p w14:paraId="0F7CD5AC" w14:textId="77777777" w:rsidR="00550FDF" w:rsidRDefault="00550FDF">
      <w:pPr>
        <w:spacing w:before="0"/>
        <w:jc w:val="left"/>
        <w:rPr>
          <w:rFonts w:asciiTheme="minorHAnsi" w:hAnsiTheme="minorHAnsi" w:cstheme="minorHAnsi"/>
          <w:b/>
          <w:sz w:val="28"/>
        </w:rPr>
      </w:pPr>
      <w:r>
        <w:rPr>
          <w:rFonts w:asciiTheme="minorHAnsi" w:hAnsiTheme="minorHAnsi" w:cstheme="minorHAnsi"/>
          <w:b/>
          <w:sz w:val="28"/>
        </w:rPr>
        <w:br w:type="page"/>
      </w:r>
    </w:p>
    <w:p w14:paraId="59B28E61" w14:textId="14F17E09" w:rsidR="00E61477" w:rsidRPr="0038684E" w:rsidRDefault="00D416B9" w:rsidP="00CB3B41">
      <w:pPr>
        <w:keepNext/>
        <w:spacing w:before="0" w:after="240"/>
        <w:jc w:val="center"/>
        <w:outlineLvl w:val="0"/>
        <w:rPr>
          <w:rFonts w:asciiTheme="minorHAnsi" w:hAnsiTheme="minorHAnsi" w:cstheme="minorHAnsi"/>
          <w:b/>
          <w:color w:val="auto"/>
          <w:sz w:val="28"/>
        </w:rPr>
      </w:pPr>
      <w:r w:rsidRPr="0038684E">
        <w:rPr>
          <w:rFonts w:asciiTheme="minorHAnsi" w:hAnsiTheme="minorHAnsi" w:cstheme="minorHAnsi"/>
          <w:b/>
          <w:sz w:val="28"/>
        </w:rPr>
        <w:lastRenderedPageBreak/>
        <w:t>II.</w:t>
      </w:r>
      <w:r w:rsidR="00F15FF5" w:rsidRPr="0038684E">
        <w:rPr>
          <w:rFonts w:asciiTheme="minorHAnsi" w:hAnsiTheme="minorHAnsi" w:cstheme="minorHAnsi"/>
          <w:b/>
          <w:sz w:val="28"/>
        </w:rPr>
        <w:t xml:space="preserve"> </w:t>
      </w:r>
      <w:r w:rsidR="00C866CB" w:rsidRPr="0038684E">
        <w:rPr>
          <w:rFonts w:asciiTheme="minorHAnsi" w:hAnsiTheme="minorHAnsi" w:cstheme="minorHAnsi"/>
          <w:b/>
          <w:sz w:val="28"/>
        </w:rPr>
        <w:t>Informace o kontrolované oblasti</w:t>
      </w:r>
    </w:p>
    <w:p w14:paraId="7DD99A97" w14:textId="3535F607" w:rsidR="00A7759A" w:rsidRPr="00EC4068" w:rsidRDefault="008166EA" w:rsidP="0038684E">
      <w:pPr>
        <w:spacing w:before="0" w:after="120"/>
        <w:rPr>
          <w:rFonts w:asciiTheme="minorHAnsi" w:hAnsiTheme="minorHAnsi" w:cstheme="minorHAnsi"/>
          <w:b/>
          <w:bCs/>
        </w:rPr>
      </w:pPr>
      <w:r w:rsidRPr="0038684E">
        <w:rPr>
          <w:rFonts w:asciiTheme="minorHAnsi" w:hAnsiTheme="minorHAnsi" w:cstheme="minorHAnsi"/>
        </w:rPr>
        <w:t>Český vzdělávací systém je podle dat Organizace pro hospodářskou spolupráci a rozvoj (</w:t>
      </w:r>
      <w:proofErr w:type="spellStart"/>
      <w:r w:rsidRPr="0038684E">
        <w:rPr>
          <w:rFonts w:asciiTheme="minorHAnsi" w:hAnsiTheme="minorHAnsi" w:cstheme="minorHAnsi"/>
        </w:rPr>
        <w:t>Organisation</w:t>
      </w:r>
      <w:proofErr w:type="spellEnd"/>
      <w:r w:rsidRPr="0038684E">
        <w:rPr>
          <w:rFonts w:asciiTheme="minorHAnsi" w:hAnsiTheme="minorHAnsi" w:cstheme="minorHAnsi"/>
        </w:rPr>
        <w:t xml:space="preserve"> </w:t>
      </w:r>
      <w:proofErr w:type="spellStart"/>
      <w:r w:rsidRPr="0038684E">
        <w:rPr>
          <w:rFonts w:asciiTheme="minorHAnsi" w:hAnsiTheme="minorHAnsi" w:cstheme="minorHAnsi"/>
        </w:rPr>
        <w:t>for</w:t>
      </w:r>
      <w:proofErr w:type="spellEnd"/>
      <w:r w:rsidRPr="0038684E">
        <w:rPr>
          <w:rFonts w:asciiTheme="minorHAnsi" w:hAnsiTheme="minorHAnsi" w:cstheme="minorHAnsi"/>
        </w:rPr>
        <w:t xml:space="preserve"> </w:t>
      </w:r>
      <w:proofErr w:type="spellStart"/>
      <w:r w:rsidRPr="0038684E">
        <w:rPr>
          <w:rFonts w:asciiTheme="minorHAnsi" w:hAnsiTheme="minorHAnsi" w:cstheme="minorHAnsi"/>
        </w:rPr>
        <w:t>Economic</w:t>
      </w:r>
      <w:proofErr w:type="spellEnd"/>
      <w:r w:rsidRPr="0038684E">
        <w:rPr>
          <w:rFonts w:asciiTheme="minorHAnsi" w:hAnsiTheme="minorHAnsi" w:cstheme="minorHAnsi"/>
        </w:rPr>
        <w:t xml:space="preserve"> Co-</w:t>
      </w:r>
      <w:proofErr w:type="spellStart"/>
      <w:r w:rsidRPr="0038684E">
        <w:rPr>
          <w:rFonts w:asciiTheme="minorHAnsi" w:hAnsiTheme="minorHAnsi" w:cstheme="minorHAnsi"/>
        </w:rPr>
        <w:t>operation</w:t>
      </w:r>
      <w:proofErr w:type="spellEnd"/>
      <w:r w:rsidRPr="0038684E">
        <w:rPr>
          <w:rFonts w:asciiTheme="minorHAnsi" w:hAnsiTheme="minorHAnsi" w:cstheme="minorHAnsi"/>
        </w:rPr>
        <w:t xml:space="preserve"> and Development, dále také „OECD“) vysoce </w:t>
      </w:r>
      <w:r w:rsidRPr="0007080F">
        <w:rPr>
          <w:rFonts w:asciiTheme="minorHAnsi" w:hAnsiTheme="minorHAnsi" w:cstheme="minorHAnsi"/>
        </w:rPr>
        <w:t xml:space="preserve">decentralizovaný podobně jako například v Nizozemsku, Velké Británii nebo Lotyšsku. </w:t>
      </w:r>
      <w:r w:rsidR="00EC4068" w:rsidRPr="0007080F">
        <w:rPr>
          <w:rFonts w:asciiTheme="minorHAnsi" w:hAnsiTheme="minorHAnsi" w:cstheme="minorHAnsi"/>
        </w:rPr>
        <w:t xml:space="preserve">V případě veřejných škol je odpovědnost rozdělena mezi různé úrovně </w:t>
      </w:r>
      <w:r w:rsidR="00E43062" w:rsidRPr="0007080F">
        <w:rPr>
          <w:rFonts w:asciiTheme="minorHAnsi" w:hAnsiTheme="minorHAnsi" w:cstheme="minorHAnsi"/>
        </w:rPr>
        <w:t>veřejné</w:t>
      </w:r>
      <w:r w:rsidR="00EC4068" w:rsidRPr="0007080F">
        <w:rPr>
          <w:rFonts w:asciiTheme="minorHAnsi" w:hAnsiTheme="minorHAnsi" w:cstheme="minorHAnsi"/>
        </w:rPr>
        <w:t xml:space="preserve"> správy. Ministerstvo školství, mládeže a tělovýchovy stanovuje právní rámec pro školský systém, zatímco obce</w:t>
      </w:r>
      <w:r w:rsidR="00EC4068" w:rsidRPr="0038684E">
        <w:rPr>
          <w:rFonts w:asciiTheme="minorHAnsi" w:hAnsiTheme="minorHAnsi" w:cstheme="minorHAnsi"/>
        </w:rPr>
        <w:t xml:space="preserve"> zajišťují poskytování předškolního</w:t>
      </w:r>
      <w:r w:rsidR="001F1B59">
        <w:rPr>
          <w:rFonts w:asciiTheme="minorHAnsi" w:hAnsiTheme="minorHAnsi" w:cstheme="minorHAnsi"/>
        </w:rPr>
        <w:t xml:space="preserve"> a </w:t>
      </w:r>
      <w:r w:rsidR="00EC4068" w:rsidRPr="0038684E">
        <w:rPr>
          <w:rFonts w:asciiTheme="minorHAnsi" w:hAnsiTheme="minorHAnsi" w:cstheme="minorHAnsi"/>
        </w:rPr>
        <w:t xml:space="preserve">základního vzdělávání a kraje organizují vzdělávání na středních školách a vyšších odborných školách. </w:t>
      </w:r>
      <w:r w:rsidR="00AA3E45" w:rsidRPr="00AA3E45">
        <w:rPr>
          <w:rFonts w:asciiTheme="minorHAnsi" w:hAnsiTheme="minorHAnsi" w:cstheme="minorHAnsi"/>
        </w:rPr>
        <w:t>Provoz a vybavení škol platí jejich zřizovatelé – tedy obce nebo jejich svazky</w:t>
      </w:r>
      <w:r w:rsidR="00B63ABB">
        <w:rPr>
          <w:rFonts w:asciiTheme="minorHAnsi" w:hAnsiTheme="minorHAnsi" w:cstheme="minorHAnsi"/>
        </w:rPr>
        <w:t xml:space="preserve"> a kraje</w:t>
      </w:r>
      <w:r w:rsidR="00AA3E45">
        <w:rPr>
          <w:rFonts w:asciiTheme="minorHAnsi" w:hAnsiTheme="minorHAnsi" w:cstheme="minorHAnsi"/>
        </w:rPr>
        <w:t xml:space="preserve">. </w:t>
      </w:r>
      <w:r w:rsidR="00EC4068" w:rsidRPr="0038684E">
        <w:rPr>
          <w:rFonts w:asciiTheme="minorHAnsi" w:hAnsiTheme="minorHAnsi" w:cstheme="minorHAnsi"/>
        </w:rPr>
        <w:t>Státní rozpočet prostřednictvím MŠMT pokrývá mzdy a odvody na sociální zabezpečení pedagogických pracovníků, výdaje na učební pomůcky, vzdělávání učitelů a zájmové činnosti.</w:t>
      </w:r>
      <w:r w:rsidR="00EC4068" w:rsidRPr="00CB3B41">
        <w:rPr>
          <w:rFonts w:asciiTheme="minorHAnsi" w:hAnsiTheme="minorHAnsi" w:cstheme="minorHAnsi"/>
        </w:rPr>
        <w:t xml:space="preserve"> </w:t>
      </w:r>
      <w:r w:rsidR="00A7759A" w:rsidRPr="0038684E">
        <w:rPr>
          <w:rFonts w:asciiTheme="minorHAnsi" w:hAnsiTheme="minorHAnsi" w:cstheme="minorHAnsi"/>
        </w:rPr>
        <w:t xml:space="preserve">V ČR ve školním roce 2024/2025 působilo 5 410 </w:t>
      </w:r>
      <w:r w:rsidR="00A30CC7" w:rsidRPr="0038684E">
        <w:rPr>
          <w:rFonts w:asciiTheme="minorHAnsi" w:hAnsiTheme="minorHAnsi" w:cstheme="minorHAnsi"/>
        </w:rPr>
        <w:t>mateřských škol (dále také „</w:t>
      </w:r>
      <w:r w:rsidR="00A7759A" w:rsidRPr="0038684E">
        <w:rPr>
          <w:rFonts w:asciiTheme="minorHAnsi" w:hAnsiTheme="minorHAnsi" w:cstheme="minorHAnsi"/>
        </w:rPr>
        <w:t>MŠ</w:t>
      </w:r>
      <w:r w:rsidR="00A30CC7" w:rsidRPr="0038684E">
        <w:rPr>
          <w:rFonts w:asciiTheme="minorHAnsi" w:hAnsiTheme="minorHAnsi" w:cstheme="minorHAnsi"/>
        </w:rPr>
        <w:t>“)</w:t>
      </w:r>
      <w:r w:rsidR="00A7759A" w:rsidRPr="0038684E">
        <w:rPr>
          <w:rFonts w:asciiTheme="minorHAnsi" w:hAnsiTheme="minorHAnsi" w:cstheme="minorHAnsi"/>
        </w:rPr>
        <w:t xml:space="preserve">, 4 293 </w:t>
      </w:r>
      <w:r w:rsidR="00A30CC7" w:rsidRPr="0038684E">
        <w:rPr>
          <w:rFonts w:asciiTheme="minorHAnsi" w:hAnsiTheme="minorHAnsi" w:cstheme="minorHAnsi"/>
        </w:rPr>
        <w:t>základních škol (dále také „</w:t>
      </w:r>
      <w:r w:rsidR="00A7759A" w:rsidRPr="0038684E">
        <w:rPr>
          <w:rFonts w:asciiTheme="minorHAnsi" w:hAnsiTheme="minorHAnsi" w:cstheme="minorHAnsi"/>
        </w:rPr>
        <w:t>ZŠ</w:t>
      </w:r>
      <w:r w:rsidR="00A30CC7" w:rsidRPr="0038684E">
        <w:rPr>
          <w:rFonts w:asciiTheme="minorHAnsi" w:hAnsiTheme="minorHAnsi" w:cstheme="minorHAnsi"/>
        </w:rPr>
        <w:t>“)</w:t>
      </w:r>
      <w:r w:rsidR="00A7759A" w:rsidRPr="0038684E">
        <w:rPr>
          <w:rFonts w:asciiTheme="minorHAnsi" w:hAnsiTheme="minorHAnsi" w:cstheme="minorHAnsi"/>
        </w:rPr>
        <w:t xml:space="preserve">, 1 313 </w:t>
      </w:r>
      <w:r w:rsidR="00A30CC7" w:rsidRPr="0038684E">
        <w:rPr>
          <w:rFonts w:asciiTheme="minorHAnsi" w:hAnsiTheme="minorHAnsi" w:cstheme="minorHAnsi"/>
        </w:rPr>
        <w:t>středních škol (dále také „</w:t>
      </w:r>
      <w:r w:rsidR="00A7759A" w:rsidRPr="0038684E">
        <w:rPr>
          <w:rFonts w:asciiTheme="minorHAnsi" w:hAnsiTheme="minorHAnsi" w:cstheme="minorHAnsi"/>
        </w:rPr>
        <w:t>SŠ</w:t>
      </w:r>
      <w:r w:rsidR="00A30CC7" w:rsidRPr="0038684E">
        <w:rPr>
          <w:rFonts w:asciiTheme="minorHAnsi" w:hAnsiTheme="minorHAnsi" w:cstheme="minorHAnsi"/>
        </w:rPr>
        <w:t>“)</w:t>
      </w:r>
      <w:r w:rsidR="00A7759A" w:rsidRPr="0038684E">
        <w:rPr>
          <w:rFonts w:asciiTheme="minorHAnsi" w:hAnsiTheme="minorHAnsi" w:cstheme="minorHAnsi"/>
        </w:rPr>
        <w:t>,</w:t>
      </w:r>
      <w:r w:rsidR="00A7759A" w:rsidRPr="0038684E">
        <w:rPr>
          <w:rStyle w:val="Znakapoznpodarou"/>
          <w:rFonts w:asciiTheme="minorHAnsi" w:hAnsiTheme="minorHAnsi" w:cstheme="minorHAnsi"/>
        </w:rPr>
        <w:footnoteReference w:id="7"/>
      </w:r>
      <w:r w:rsidR="00A7759A" w:rsidRPr="0038684E">
        <w:rPr>
          <w:rFonts w:asciiTheme="minorHAnsi" w:hAnsiTheme="minorHAnsi" w:cstheme="minorHAnsi"/>
        </w:rPr>
        <w:t xml:space="preserve"> 155 </w:t>
      </w:r>
      <w:r w:rsidR="00A30CC7" w:rsidRPr="0038684E">
        <w:rPr>
          <w:rFonts w:asciiTheme="minorHAnsi" w:hAnsiTheme="minorHAnsi" w:cstheme="minorHAnsi"/>
        </w:rPr>
        <w:t>vyšších odborných škol (dále také „</w:t>
      </w:r>
      <w:r w:rsidR="00A7759A" w:rsidRPr="0038684E">
        <w:rPr>
          <w:rFonts w:asciiTheme="minorHAnsi" w:hAnsiTheme="minorHAnsi" w:cstheme="minorHAnsi"/>
        </w:rPr>
        <w:t>VOŠ</w:t>
      </w:r>
      <w:r w:rsidR="00A30CC7" w:rsidRPr="0038684E">
        <w:rPr>
          <w:rFonts w:asciiTheme="minorHAnsi" w:hAnsiTheme="minorHAnsi" w:cstheme="minorHAnsi"/>
        </w:rPr>
        <w:t>“)</w:t>
      </w:r>
      <w:r w:rsidR="00A7759A" w:rsidRPr="0038684E">
        <w:rPr>
          <w:rFonts w:asciiTheme="minorHAnsi" w:hAnsiTheme="minorHAnsi" w:cstheme="minorHAnsi"/>
        </w:rPr>
        <w:t xml:space="preserve"> a 520 </w:t>
      </w:r>
      <w:r w:rsidR="00A30CC7" w:rsidRPr="0038684E">
        <w:rPr>
          <w:rFonts w:asciiTheme="minorHAnsi" w:hAnsiTheme="minorHAnsi" w:cstheme="minorHAnsi"/>
        </w:rPr>
        <w:t>základních uměleckých škol (dále také „</w:t>
      </w:r>
      <w:r w:rsidR="00A7759A" w:rsidRPr="0038684E">
        <w:rPr>
          <w:rFonts w:asciiTheme="minorHAnsi" w:hAnsiTheme="minorHAnsi" w:cstheme="minorHAnsi"/>
        </w:rPr>
        <w:t>ZUŠ</w:t>
      </w:r>
      <w:r w:rsidR="00A30CC7" w:rsidRPr="0038684E">
        <w:rPr>
          <w:rFonts w:asciiTheme="minorHAnsi" w:hAnsiTheme="minorHAnsi" w:cstheme="minorHAnsi"/>
        </w:rPr>
        <w:t>“)</w:t>
      </w:r>
      <w:r w:rsidR="002B0F9B" w:rsidRPr="0038684E">
        <w:rPr>
          <w:rFonts w:asciiTheme="minorHAnsi" w:hAnsiTheme="minorHAnsi" w:cstheme="minorHAnsi"/>
        </w:rPr>
        <w:t>, celkem tedy 11 691 subjektů působících v regionálním školství.</w:t>
      </w:r>
    </w:p>
    <w:p w14:paraId="01D2CF1E" w14:textId="691A2D56" w:rsidR="00DE38C7" w:rsidRPr="0007080F" w:rsidRDefault="00DE38C7" w:rsidP="00B63ABB">
      <w:pPr>
        <w:pStyle w:val="paragraph"/>
        <w:keepNext/>
        <w:spacing w:before="120" w:beforeAutospacing="0" w:after="120" w:afterAutospacing="0"/>
        <w:jc w:val="both"/>
        <w:textAlignment w:val="baseline"/>
        <w:rPr>
          <w:rFonts w:asciiTheme="minorHAnsi" w:hAnsiTheme="minorHAnsi" w:cstheme="minorHAnsi"/>
          <w:b/>
          <w:spacing w:val="-4"/>
        </w:rPr>
      </w:pPr>
      <w:r w:rsidRPr="0038684E">
        <w:rPr>
          <w:rFonts w:asciiTheme="minorHAnsi" w:hAnsiTheme="minorHAnsi" w:cstheme="minorHAnsi"/>
          <w:b/>
          <w:bCs/>
          <w:spacing w:val="-4"/>
        </w:rPr>
        <w:t>Ministerstvo školství, mládeže a tělo</w:t>
      </w:r>
      <w:r w:rsidRPr="0007080F">
        <w:rPr>
          <w:rFonts w:asciiTheme="minorHAnsi" w:hAnsiTheme="minorHAnsi" w:cstheme="minorHAnsi"/>
          <w:b/>
          <w:bCs/>
          <w:spacing w:val="-4"/>
        </w:rPr>
        <w:t xml:space="preserve">výchovy </w:t>
      </w:r>
    </w:p>
    <w:p w14:paraId="02F54879" w14:textId="489CFDE9" w:rsidR="00DE38C7" w:rsidRPr="0038684E" w:rsidRDefault="00DE38C7" w:rsidP="0038684E">
      <w:pPr>
        <w:autoSpaceDE w:val="0"/>
        <w:autoSpaceDN w:val="0"/>
        <w:adjustRightInd w:val="0"/>
        <w:rPr>
          <w:rFonts w:asciiTheme="minorHAnsi" w:eastAsiaTheme="minorEastAsia" w:hAnsiTheme="minorHAnsi" w:cstheme="minorHAnsi"/>
        </w:rPr>
      </w:pPr>
      <w:r w:rsidRPr="0007080F">
        <w:rPr>
          <w:rFonts w:asciiTheme="minorHAnsi" w:eastAsiaTheme="minorEastAsia" w:hAnsiTheme="minorHAnsi" w:cstheme="minorHAnsi"/>
        </w:rPr>
        <w:t xml:space="preserve">Ministerstvo školství, mládeže a tělovýchovy je </w:t>
      </w:r>
      <w:r w:rsidR="00C7585B" w:rsidRPr="0007080F">
        <w:rPr>
          <w:rFonts w:asciiTheme="minorHAnsi" w:eastAsiaTheme="minorEastAsia" w:hAnsiTheme="minorHAnsi" w:cstheme="minorHAnsi"/>
        </w:rPr>
        <w:t>organizační složkou státu a</w:t>
      </w:r>
      <w:r w:rsidR="00C7585B">
        <w:rPr>
          <w:rFonts w:asciiTheme="minorHAnsi" w:eastAsiaTheme="minorEastAsia" w:hAnsiTheme="minorHAnsi" w:cstheme="minorHAnsi"/>
        </w:rPr>
        <w:t xml:space="preserve"> </w:t>
      </w:r>
      <w:r w:rsidRPr="0038684E">
        <w:rPr>
          <w:rFonts w:asciiTheme="minorHAnsi" w:eastAsiaTheme="minorEastAsia" w:hAnsiTheme="minorHAnsi" w:cstheme="minorHAnsi"/>
        </w:rPr>
        <w:t>ústředním orgánem státní správy pro</w:t>
      </w:r>
      <w:r w:rsidR="00B63ABB">
        <w:rPr>
          <w:rFonts w:asciiTheme="minorHAnsi" w:eastAsiaTheme="minorEastAsia" w:hAnsiTheme="minorHAnsi" w:cstheme="minorHAnsi"/>
        </w:rPr>
        <w:t xml:space="preserve"> </w:t>
      </w:r>
      <w:r w:rsidRPr="0038684E">
        <w:rPr>
          <w:rFonts w:asciiTheme="minorHAnsi" w:eastAsiaTheme="minorEastAsia" w:hAnsiTheme="minorHAnsi" w:cstheme="minorHAnsi"/>
        </w:rPr>
        <w:t>předškolní zařízení, školská zařízení, základní školy, střední školy a</w:t>
      </w:r>
      <w:r w:rsidR="004B49B6">
        <w:rPr>
          <w:rFonts w:asciiTheme="minorHAnsi" w:eastAsiaTheme="minorEastAsia" w:hAnsiTheme="minorHAnsi" w:cstheme="minorHAnsi"/>
        </w:rPr>
        <w:t> </w:t>
      </w:r>
      <w:r w:rsidRPr="0038684E">
        <w:rPr>
          <w:rFonts w:asciiTheme="minorHAnsi" w:eastAsiaTheme="minorEastAsia" w:hAnsiTheme="minorHAnsi" w:cstheme="minorHAnsi"/>
        </w:rPr>
        <w:t xml:space="preserve">vysoké školy, pro vědní politiku, výzkum a vývoj, včetně mezinárodní spolupráce v této oblasti, a pro vědecké hodnosti, pro státní péči o děti, mládež a tělesnou výchovu. </w:t>
      </w:r>
      <w:r w:rsidRPr="0038684E">
        <w:rPr>
          <w:rFonts w:asciiTheme="minorHAnsi" w:eastAsia="Calibri" w:hAnsiTheme="minorHAnsi" w:cstheme="minorHAnsi"/>
        </w:rPr>
        <w:t>MŠMT bylo řídicím orgánem pro</w:t>
      </w:r>
      <w:r w:rsidR="00B63ABB">
        <w:rPr>
          <w:rFonts w:asciiTheme="minorHAnsi" w:eastAsia="Calibri" w:hAnsiTheme="minorHAnsi" w:cstheme="minorHAnsi"/>
        </w:rPr>
        <w:t xml:space="preserve"> </w:t>
      </w:r>
      <w:r w:rsidRPr="0038684E">
        <w:rPr>
          <w:rFonts w:asciiTheme="minorHAnsi" w:eastAsia="Calibri" w:hAnsiTheme="minorHAnsi" w:cstheme="minorHAnsi"/>
        </w:rPr>
        <w:t>OP VVV</w:t>
      </w:r>
      <w:r w:rsidR="007F0FC2" w:rsidRPr="0038684E">
        <w:rPr>
          <w:rFonts w:asciiTheme="minorHAnsi" w:eastAsia="Calibri" w:hAnsiTheme="minorHAnsi" w:cstheme="minorHAnsi"/>
        </w:rPr>
        <w:t xml:space="preserve"> </w:t>
      </w:r>
      <w:r w:rsidR="00B63ABB">
        <w:rPr>
          <w:rFonts w:asciiTheme="minorHAnsi" w:eastAsia="Calibri" w:hAnsiTheme="minorHAnsi" w:cstheme="minorHAnsi"/>
        </w:rPr>
        <w:t>v </w:t>
      </w:r>
      <w:r w:rsidRPr="0038684E">
        <w:rPr>
          <w:rFonts w:asciiTheme="minorHAnsi" w:eastAsia="Calibri" w:hAnsiTheme="minorHAnsi" w:cstheme="minorHAnsi"/>
        </w:rPr>
        <w:t>programové</w:t>
      </w:r>
      <w:r w:rsidR="00B63ABB">
        <w:rPr>
          <w:rFonts w:asciiTheme="minorHAnsi" w:eastAsia="Calibri" w:hAnsiTheme="minorHAnsi" w:cstheme="minorHAnsi"/>
        </w:rPr>
        <w:t>m</w:t>
      </w:r>
      <w:r w:rsidRPr="0038684E">
        <w:rPr>
          <w:rFonts w:asciiTheme="minorHAnsi" w:eastAsia="Calibri" w:hAnsiTheme="minorHAnsi" w:cstheme="minorHAnsi"/>
        </w:rPr>
        <w:t xml:space="preserve"> období 2014–2020 a pro </w:t>
      </w:r>
      <w:r w:rsidR="00CE24B6" w:rsidRPr="0038684E">
        <w:rPr>
          <w:rFonts w:asciiTheme="minorHAnsi" w:eastAsia="Calibri" w:hAnsiTheme="minorHAnsi" w:cstheme="minorHAnsi"/>
        </w:rPr>
        <w:t>OP JAK</w:t>
      </w:r>
      <w:r w:rsidRPr="0038684E">
        <w:rPr>
          <w:rFonts w:asciiTheme="minorHAnsi" w:eastAsia="Calibri" w:hAnsiTheme="minorHAnsi" w:cstheme="minorHAnsi"/>
          <w:i/>
        </w:rPr>
        <w:t xml:space="preserve"> </w:t>
      </w:r>
      <w:r w:rsidR="00B63ABB">
        <w:rPr>
          <w:rFonts w:asciiTheme="minorHAnsi" w:eastAsia="Calibri" w:hAnsiTheme="minorHAnsi" w:cstheme="minorHAnsi"/>
        </w:rPr>
        <w:t>v </w:t>
      </w:r>
      <w:r w:rsidRPr="0038684E">
        <w:rPr>
          <w:rFonts w:asciiTheme="minorHAnsi" w:eastAsia="Calibri" w:hAnsiTheme="minorHAnsi" w:cstheme="minorHAnsi"/>
        </w:rPr>
        <w:t>programové</w:t>
      </w:r>
      <w:r w:rsidR="00B63ABB">
        <w:rPr>
          <w:rFonts w:asciiTheme="minorHAnsi" w:eastAsia="Calibri" w:hAnsiTheme="minorHAnsi" w:cstheme="minorHAnsi"/>
        </w:rPr>
        <w:t>m</w:t>
      </w:r>
      <w:r w:rsidRPr="0038684E">
        <w:rPr>
          <w:rFonts w:asciiTheme="minorHAnsi" w:eastAsia="Calibri" w:hAnsiTheme="minorHAnsi" w:cstheme="minorHAnsi"/>
        </w:rPr>
        <w:t xml:space="preserve"> období 2021</w:t>
      </w:r>
      <w:r w:rsidR="00B63ABB" w:rsidRPr="0038684E">
        <w:rPr>
          <w:rFonts w:asciiTheme="minorHAnsi" w:eastAsia="Calibri" w:hAnsiTheme="minorHAnsi" w:cstheme="minorHAnsi"/>
        </w:rPr>
        <w:t>–</w:t>
      </w:r>
      <w:r w:rsidRPr="0038684E">
        <w:rPr>
          <w:rFonts w:asciiTheme="minorHAnsi" w:eastAsia="Calibri" w:hAnsiTheme="minorHAnsi" w:cstheme="minorHAnsi"/>
        </w:rPr>
        <w:t>2027.</w:t>
      </w:r>
    </w:p>
    <w:p w14:paraId="143BA3E5" w14:textId="1CD06C19" w:rsidR="00DE38C7" w:rsidRPr="0038684E" w:rsidRDefault="00DE38C7" w:rsidP="00B63ABB">
      <w:pPr>
        <w:pStyle w:val="paragraph"/>
        <w:keepNext/>
        <w:spacing w:before="120" w:beforeAutospacing="0" w:after="120" w:afterAutospacing="0"/>
        <w:jc w:val="both"/>
        <w:textAlignment w:val="baseline"/>
        <w:rPr>
          <w:rStyle w:val="normaltextrun"/>
          <w:rFonts w:asciiTheme="minorHAnsi" w:hAnsiTheme="minorHAnsi" w:cstheme="minorHAnsi"/>
          <w:b/>
          <w:bCs/>
          <w:color w:val="000000"/>
          <w:lang w:eastAsia="en-US"/>
        </w:rPr>
      </w:pPr>
      <w:r w:rsidRPr="0038684E">
        <w:rPr>
          <w:rStyle w:val="normaltextrun"/>
          <w:rFonts w:asciiTheme="minorHAnsi" w:hAnsiTheme="minorHAnsi" w:cstheme="minorHAnsi"/>
          <w:b/>
          <w:bCs/>
        </w:rPr>
        <w:t>Česká školní inspekce</w:t>
      </w:r>
    </w:p>
    <w:p w14:paraId="758DA86D" w14:textId="3690754C" w:rsidR="00DE38C7" w:rsidRPr="0038684E" w:rsidRDefault="00DE38C7" w:rsidP="00CD2843">
      <w:pPr>
        <w:pStyle w:val="paragraph"/>
        <w:spacing w:before="120" w:beforeAutospacing="0" w:after="120" w:afterAutospacing="0"/>
        <w:jc w:val="both"/>
        <w:textAlignment w:val="baseline"/>
        <w:rPr>
          <w:rStyle w:val="normaltextrun"/>
          <w:rFonts w:asciiTheme="minorHAnsi" w:hAnsiTheme="minorHAnsi" w:cstheme="minorHAnsi"/>
        </w:rPr>
      </w:pPr>
      <w:r w:rsidRPr="0038684E">
        <w:rPr>
          <w:rStyle w:val="normaltextrun"/>
          <w:rFonts w:asciiTheme="minorHAnsi" w:hAnsiTheme="minorHAnsi" w:cstheme="minorHAnsi"/>
        </w:rPr>
        <w:t>Č</w:t>
      </w:r>
      <w:r w:rsidR="00ED683D" w:rsidRPr="0038684E">
        <w:rPr>
          <w:rStyle w:val="normaltextrun"/>
          <w:rFonts w:asciiTheme="minorHAnsi" w:hAnsiTheme="minorHAnsi" w:cstheme="minorHAnsi"/>
        </w:rPr>
        <w:t>eská školní inspekce</w:t>
      </w:r>
      <w:r w:rsidRPr="0038684E">
        <w:rPr>
          <w:rStyle w:val="normaltextrun"/>
          <w:rFonts w:asciiTheme="minorHAnsi" w:hAnsiTheme="minorHAnsi" w:cstheme="minorHAnsi"/>
        </w:rPr>
        <w:t xml:space="preserve"> </w:t>
      </w:r>
      <w:r w:rsidRPr="0038684E">
        <w:rPr>
          <w:rFonts w:asciiTheme="minorHAnsi" w:hAnsiTheme="minorHAnsi" w:cstheme="minorHAnsi"/>
          <w:color w:val="000000"/>
        </w:rPr>
        <w:t xml:space="preserve">je organizační složkou státu </w:t>
      </w:r>
      <w:r w:rsidR="00685430" w:rsidRPr="0038684E">
        <w:rPr>
          <w:rFonts w:asciiTheme="minorHAnsi" w:hAnsiTheme="minorHAnsi" w:cstheme="minorHAnsi"/>
          <w:color w:val="000000"/>
        </w:rPr>
        <w:t>a správním úřadem České republiky s</w:t>
      </w:r>
      <w:r w:rsidR="004B49B6">
        <w:rPr>
          <w:rFonts w:asciiTheme="minorHAnsi" w:hAnsiTheme="minorHAnsi" w:cstheme="minorHAnsi"/>
          <w:color w:val="000000"/>
        </w:rPr>
        <w:t> </w:t>
      </w:r>
      <w:r w:rsidR="00685430" w:rsidRPr="0038684E">
        <w:rPr>
          <w:rFonts w:asciiTheme="minorHAnsi" w:hAnsiTheme="minorHAnsi" w:cstheme="minorHAnsi"/>
          <w:color w:val="000000"/>
        </w:rPr>
        <w:t>celostátní působnost</w:t>
      </w:r>
      <w:r w:rsidR="00B01E48" w:rsidRPr="0038684E">
        <w:rPr>
          <w:rFonts w:asciiTheme="minorHAnsi" w:hAnsiTheme="minorHAnsi" w:cstheme="minorHAnsi"/>
          <w:color w:val="000000"/>
        </w:rPr>
        <w:t>í</w:t>
      </w:r>
      <w:r w:rsidR="008C15F7" w:rsidRPr="0038684E">
        <w:rPr>
          <w:rFonts w:asciiTheme="minorHAnsi" w:hAnsiTheme="minorHAnsi" w:cstheme="minorHAnsi"/>
          <w:color w:val="000000"/>
        </w:rPr>
        <w:t xml:space="preserve">. </w:t>
      </w:r>
      <w:r w:rsidR="00685430" w:rsidRPr="0038684E">
        <w:rPr>
          <w:rFonts w:asciiTheme="minorHAnsi" w:hAnsiTheme="minorHAnsi" w:cstheme="minorHAnsi"/>
          <w:color w:val="000000"/>
        </w:rPr>
        <w:t xml:space="preserve">ČŠI je </w:t>
      </w:r>
      <w:r w:rsidRPr="0038684E">
        <w:rPr>
          <w:rFonts w:asciiTheme="minorHAnsi" w:hAnsiTheme="minorHAnsi" w:cstheme="minorHAnsi"/>
          <w:color w:val="000000"/>
        </w:rPr>
        <w:t>národní autoritou pro hodnocení kvality a efektivity počátečního vzdělávání zahrnujícího mateřské školy, základní školy, základní umělecké školy, střední školy, konzervatoře a všechna školská zařízení (např. školská poradenská zařízení, střediska volného času, školní jídelny apod.).</w:t>
      </w:r>
      <w:r w:rsidR="00685430" w:rsidRPr="0038684E">
        <w:rPr>
          <w:rFonts w:asciiTheme="minorHAnsi" w:hAnsiTheme="minorHAnsi" w:cstheme="minorHAnsi"/>
          <w:color w:val="000000"/>
        </w:rPr>
        <w:t xml:space="preserve"> </w:t>
      </w:r>
      <w:r w:rsidRPr="0038684E">
        <w:rPr>
          <w:rFonts w:asciiTheme="minorHAnsi" w:hAnsiTheme="minorHAnsi" w:cstheme="minorHAnsi"/>
          <w:color w:val="000000"/>
        </w:rPr>
        <w:t>Organizačně je</w:t>
      </w:r>
      <w:r w:rsidR="00B63ABB">
        <w:rPr>
          <w:rFonts w:asciiTheme="minorHAnsi" w:hAnsiTheme="minorHAnsi" w:cstheme="minorHAnsi"/>
          <w:color w:val="000000"/>
        </w:rPr>
        <w:t xml:space="preserve"> </w:t>
      </w:r>
      <w:r w:rsidRPr="0038684E">
        <w:rPr>
          <w:rFonts w:asciiTheme="minorHAnsi" w:hAnsiTheme="minorHAnsi" w:cstheme="minorHAnsi"/>
          <w:color w:val="000000"/>
        </w:rPr>
        <w:t>Česká školní inspekce členěna na</w:t>
      </w:r>
      <w:r w:rsidR="00B63ABB">
        <w:rPr>
          <w:rFonts w:asciiTheme="minorHAnsi" w:hAnsiTheme="minorHAnsi" w:cstheme="minorHAnsi"/>
          <w:color w:val="000000"/>
        </w:rPr>
        <w:t xml:space="preserve"> </w:t>
      </w:r>
      <w:r w:rsidRPr="0038684E">
        <w:rPr>
          <w:rFonts w:asciiTheme="minorHAnsi" w:hAnsiTheme="minorHAnsi" w:cstheme="minorHAnsi"/>
          <w:color w:val="000000"/>
        </w:rPr>
        <w:t xml:space="preserve">ústředí se sídlem v Praze a 14 krajských inspektorátů. </w:t>
      </w:r>
    </w:p>
    <w:p w14:paraId="6632060A" w14:textId="57A5F1D7" w:rsidR="00DE38C7" w:rsidRPr="0038684E" w:rsidRDefault="00DE38C7" w:rsidP="000D27F4">
      <w:pPr>
        <w:pStyle w:val="paragraph"/>
        <w:keepNext/>
        <w:spacing w:before="120" w:beforeAutospacing="0" w:after="120" w:afterAutospacing="0"/>
        <w:jc w:val="both"/>
        <w:textAlignment w:val="baseline"/>
        <w:rPr>
          <w:rStyle w:val="eop"/>
          <w:rFonts w:asciiTheme="minorHAnsi" w:hAnsiTheme="minorHAnsi" w:cstheme="minorHAnsi"/>
          <w:b/>
        </w:rPr>
      </w:pPr>
      <w:r w:rsidRPr="0038684E">
        <w:rPr>
          <w:rStyle w:val="normaltextrun"/>
          <w:rFonts w:asciiTheme="minorHAnsi" w:hAnsiTheme="minorHAnsi" w:cstheme="minorHAnsi"/>
          <w:b/>
          <w:bCs/>
        </w:rPr>
        <w:t>Národní pedagogický institut České republiky</w:t>
      </w:r>
    </w:p>
    <w:p w14:paraId="69F368F9" w14:textId="0994EB9E" w:rsidR="00685430" w:rsidRPr="0038684E" w:rsidRDefault="00DE38C7" w:rsidP="00CD2843">
      <w:pPr>
        <w:rPr>
          <w:rFonts w:asciiTheme="minorHAnsi" w:hAnsiTheme="minorHAnsi" w:cstheme="minorHAnsi"/>
        </w:rPr>
      </w:pPr>
      <w:r w:rsidRPr="0038684E">
        <w:rPr>
          <w:rFonts w:asciiTheme="minorHAnsi" w:eastAsiaTheme="minorEastAsia" w:hAnsiTheme="minorHAnsi" w:cstheme="minorHAnsi"/>
        </w:rPr>
        <w:t xml:space="preserve">Národní pedagogický institut České republiky je státní příspěvkovou organizací přímo řízenou MŠMT. NPI vznikl k 1. 1. 2020 sloučením Národního ústavu pro vzdělávání a Národního institutu pro další vzdělávání. </w:t>
      </w:r>
      <w:r w:rsidR="00685430" w:rsidRPr="0038684E">
        <w:rPr>
          <w:rFonts w:asciiTheme="minorHAnsi" w:eastAsiaTheme="minorEastAsia" w:hAnsiTheme="minorHAnsi" w:cstheme="minorHAnsi"/>
        </w:rPr>
        <w:t xml:space="preserve">Mezi hlavní činnosti </w:t>
      </w:r>
      <w:r w:rsidR="00685430" w:rsidRPr="0038684E">
        <w:rPr>
          <w:rFonts w:asciiTheme="minorHAnsi" w:hAnsiTheme="minorHAnsi" w:cstheme="minorHAnsi"/>
        </w:rPr>
        <w:t>NPI patří mj.:</w:t>
      </w:r>
    </w:p>
    <w:p w14:paraId="3A0F04BB" w14:textId="66F662C9" w:rsidR="00685430" w:rsidRPr="0038684E" w:rsidRDefault="00B63ABB" w:rsidP="00CD2843">
      <w:pPr>
        <w:pStyle w:val="Odstavecseseznamem"/>
        <w:numPr>
          <w:ilvl w:val="0"/>
          <w:numId w:val="9"/>
        </w:numPr>
        <w:spacing w:before="0" w:after="120"/>
        <w:ind w:left="426" w:hanging="426"/>
        <w:rPr>
          <w:rFonts w:asciiTheme="minorHAnsi" w:hAnsiTheme="minorHAnsi" w:cstheme="minorHAnsi"/>
        </w:rPr>
      </w:pPr>
      <w:r>
        <w:rPr>
          <w:rFonts w:asciiTheme="minorHAnsi" w:hAnsiTheme="minorHAnsi" w:cstheme="minorHAnsi"/>
        </w:rPr>
        <w:t>s</w:t>
      </w:r>
      <w:r w:rsidR="00685430" w:rsidRPr="0038684E">
        <w:rPr>
          <w:rFonts w:asciiTheme="minorHAnsi" w:hAnsiTheme="minorHAnsi" w:cstheme="minorHAnsi"/>
        </w:rPr>
        <w:t>ystematická metodická a vzdělávací podpora říd</w:t>
      </w:r>
      <w:r>
        <w:rPr>
          <w:rFonts w:asciiTheme="minorHAnsi" w:hAnsiTheme="minorHAnsi" w:cstheme="minorHAnsi"/>
        </w:rPr>
        <w:t>i</w:t>
      </w:r>
      <w:r w:rsidR="00685430" w:rsidRPr="0038684E">
        <w:rPr>
          <w:rFonts w:asciiTheme="minorHAnsi" w:hAnsiTheme="minorHAnsi" w:cstheme="minorHAnsi"/>
        </w:rPr>
        <w:t xml:space="preserve">cích pracovníků škol a školských zařízení v oblasti strategického plánování a rozvoje na místní, regionální a krajské úrovni; </w:t>
      </w:r>
    </w:p>
    <w:p w14:paraId="6D353F77" w14:textId="1538B255" w:rsidR="00685430" w:rsidRPr="0038684E" w:rsidRDefault="00B63ABB" w:rsidP="00CD2843">
      <w:pPr>
        <w:pStyle w:val="Odstavecseseznamem"/>
        <w:numPr>
          <w:ilvl w:val="0"/>
          <w:numId w:val="9"/>
        </w:numPr>
        <w:spacing w:before="0" w:after="120"/>
        <w:ind w:left="426" w:hanging="426"/>
        <w:rPr>
          <w:rFonts w:asciiTheme="minorHAnsi" w:hAnsiTheme="minorHAnsi" w:cstheme="minorHAnsi"/>
        </w:rPr>
      </w:pPr>
      <w:r>
        <w:rPr>
          <w:rFonts w:asciiTheme="minorHAnsi" w:hAnsiTheme="minorHAnsi" w:cstheme="minorHAnsi"/>
        </w:rPr>
        <w:t>p</w:t>
      </w:r>
      <w:r w:rsidR="00685430" w:rsidRPr="0038684E">
        <w:rPr>
          <w:rFonts w:asciiTheme="minorHAnsi" w:hAnsiTheme="minorHAnsi" w:cstheme="minorHAnsi"/>
        </w:rPr>
        <w:t>odpora síťování škol a spolupráce s ostatními aktéry v oblasti dalšího vzdělávání pedagogických pracovníků, vytváření nástrojů pro zvýšení kvality výuky;</w:t>
      </w:r>
    </w:p>
    <w:p w14:paraId="2ED0A7A6" w14:textId="0D5601B1" w:rsidR="00685430" w:rsidRPr="0038684E" w:rsidRDefault="00B63ABB" w:rsidP="00CD2843">
      <w:pPr>
        <w:pStyle w:val="Odstavecseseznamem"/>
        <w:numPr>
          <w:ilvl w:val="0"/>
          <w:numId w:val="9"/>
        </w:numPr>
        <w:spacing w:before="0" w:after="120"/>
        <w:ind w:left="426" w:hanging="426"/>
        <w:rPr>
          <w:rFonts w:asciiTheme="minorHAnsi" w:hAnsiTheme="minorHAnsi" w:cstheme="minorHAnsi"/>
        </w:rPr>
      </w:pPr>
      <w:r>
        <w:rPr>
          <w:rFonts w:asciiTheme="minorHAnsi" w:hAnsiTheme="minorHAnsi" w:cstheme="minorHAnsi"/>
        </w:rPr>
        <w:t>k</w:t>
      </w:r>
      <w:r w:rsidR="00685430" w:rsidRPr="0038684E">
        <w:rPr>
          <w:rFonts w:asciiTheme="minorHAnsi" w:hAnsiTheme="minorHAnsi" w:cstheme="minorHAnsi"/>
        </w:rPr>
        <w:t>oordinace a metodická a informační podpora zřizovatelů škol a školských zařízení, jejich říd</w:t>
      </w:r>
      <w:r>
        <w:rPr>
          <w:rFonts w:asciiTheme="minorHAnsi" w:hAnsiTheme="minorHAnsi" w:cstheme="minorHAnsi"/>
        </w:rPr>
        <w:t>i</w:t>
      </w:r>
      <w:r w:rsidR="00685430" w:rsidRPr="0038684E">
        <w:rPr>
          <w:rFonts w:asciiTheme="minorHAnsi" w:hAnsiTheme="minorHAnsi" w:cstheme="minorHAnsi"/>
        </w:rPr>
        <w:t>cích pracovníků a pedagogických pracovníků na místní a regionální úrovni prostřednictvím 14 krajských pracovišť (center podpory) NPI;</w:t>
      </w:r>
    </w:p>
    <w:p w14:paraId="532433C0" w14:textId="378B8F0F" w:rsidR="00D84634" w:rsidRPr="0038684E" w:rsidRDefault="000D27F4" w:rsidP="00CD2843">
      <w:pPr>
        <w:pStyle w:val="Odstavecseseznamem"/>
        <w:numPr>
          <w:ilvl w:val="0"/>
          <w:numId w:val="9"/>
        </w:numPr>
        <w:spacing w:before="0" w:after="120"/>
        <w:ind w:left="426" w:hanging="426"/>
        <w:rPr>
          <w:rFonts w:asciiTheme="minorHAnsi" w:hAnsiTheme="minorHAnsi" w:cstheme="minorHAnsi"/>
        </w:rPr>
      </w:pPr>
      <w:r>
        <w:rPr>
          <w:rFonts w:asciiTheme="minorHAnsi" w:hAnsiTheme="minorHAnsi" w:cstheme="minorHAnsi"/>
        </w:rPr>
        <w:t>r</w:t>
      </w:r>
      <w:r w:rsidR="00685430" w:rsidRPr="0038684E">
        <w:rPr>
          <w:rFonts w:asciiTheme="minorHAnsi" w:hAnsiTheme="minorHAnsi" w:cstheme="minorHAnsi"/>
        </w:rPr>
        <w:t>ealizace projektů</w:t>
      </w:r>
      <w:r w:rsidR="00C7585B">
        <w:rPr>
          <w:rFonts w:asciiTheme="minorHAnsi" w:hAnsiTheme="minorHAnsi" w:cstheme="minorHAnsi"/>
        </w:rPr>
        <w:t xml:space="preserve"> z</w:t>
      </w:r>
      <w:r w:rsidR="00685430" w:rsidRPr="0038684E">
        <w:rPr>
          <w:rFonts w:asciiTheme="minorHAnsi" w:hAnsiTheme="minorHAnsi" w:cstheme="minorHAnsi"/>
        </w:rPr>
        <w:t xml:space="preserve"> </w:t>
      </w:r>
      <w:r w:rsidR="00C7585B" w:rsidRPr="0038684E">
        <w:rPr>
          <w:rFonts w:asciiTheme="minorHAnsi" w:hAnsiTheme="minorHAnsi" w:cstheme="minorHAnsi"/>
        </w:rPr>
        <w:t>evropských strukturálních a investičních fondů</w:t>
      </w:r>
      <w:r w:rsidR="00C7585B">
        <w:rPr>
          <w:rFonts w:asciiTheme="minorHAnsi" w:hAnsiTheme="minorHAnsi" w:cstheme="minorHAnsi"/>
        </w:rPr>
        <w:t>.</w:t>
      </w:r>
    </w:p>
    <w:p w14:paraId="419CCA4B" w14:textId="1DC2D5AE" w:rsidR="00ED683D" w:rsidRPr="0038684E" w:rsidRDefault="00ED683D" w:rsidP="00CD2843">
      <w:pPr>
        <w:keepNext/>
        <w:spacing w:before="240" w:after="120"/>
        <w:jc w:val="left"/>
        <w:rPr>
          <w:rFonts w:asciiTheme="minorHAnsi" w:hAnsiTheme="minorHAnsi" w:cstheme="minorHAnsi"/>
          <w:b/>
        </w:rPr>
      </w:pPr>
      <w:r w:rsidRPr="0038684E">
        <w:rPr>
          <w:rFonts w:asciiTheme="minorHAnsi" w:hAnsiTheme="minorHAnsi" w:cstheme="minorHAnsi"/>
          <w:b/>
        </w:rPr>
        <w:lastRenderedPageBreak/>
        <w:t>Dlouhodobé záměry vzdělávání a rozvoje vzdělávací soustavy a strategické dokumenty MŠMT</w:t>
      </w:r>
    </w:p>
    <w:p w14:paraId="5E64A85C" w14:textId="466EB456" w:rsidR="00ED683D" w:rsidRPr="0038684E" w:rsidRDefault="00CC4BA5" w:rsidP="0038684E">
      <w:pPr>
        <w:spacing w:before="0" w:after="120"/>
        <w:rPr>
          <w:rFonts w:asciiTheme="minorHAnsi" w:hAnsiTheme="minorHAnsi" w:cstheme="minorHAnsi"/>
          <w:bCs/>
        </w:rPr>
      </w:pPr>
      <w:r w:rsidRPr="00CC4BA5">
        <w:rPr>
          <w:rFonts w:asciiTheme="minorHAnsi" w:hAnsiTheme="minorHAnsi" w:cstheme="minorHAnsi"/>
          <w:bCs/>
        </w:rPr>
        <w:t xml:space="preserve">Dlouhodobé záměry vzdělávání a rozvoje vzdělávací soustavy České republiky zpracovává MŠMT </w:t>
      </w:r>
      <w:r>
        <w:rPr>
          <w:rFonts w:asciiTheme="minorHAnsi" w:hAnsiTheme="minorHAnsi" w:cstheme="minorHAnsi"/>
          <w:bCs/>
        </w:rPr>
        <w:t>n</w:t>
      </w:r>
      <w:r w:rsidRPr="00CC4BA5">
        <w:rPr>
          <w:rFonts w:asciiTheme="minorHAnsi" w:hAnsiTheme="minorHAnsi" w:cstheme="minorHAnsi"/>
          <w:bCs/>
        </w:rPr>
        <w:t xml:space="preserve">a základě ustanovení </w:t>
      </w:r>
      <w:r w:rsidR="00ED683D" w:rsidRPr="0038684E">
        <w:rPr>
          <w:rFonts w:asciiTheme="minorHAnsi" w:hAnsiTheme="minorHAnsi" w:cstheme="minorHAnsi"/>
          <w:bCs/>
        </w:rPr>
        <w:t>§ 9 odst. 1 zákona č. 561/2004 Sb. Dlouhodobé záměry jsou připravovány pro celý systém regionálního školství, určují rámec dlouhodobých záměrů krajů, sjednocují přístup státu a jednotlivých krajů zejména v oblasti nastavení parametrů vzdělávací soustavy a cílů vzdělávací politiky ČR.</w:t>
      </w:r>
      <w:r w:rsidR="00376AA5" w:rsidRPr="0038684E">
        <w:rPr>
          <w:rFonts w:asciiTheme="minorHAnsi" w:hAnsiTheme="minorHAnsi" w:cstheme="minorHAnsi"/>
          <w:bCs/>
        </w:rPr>
        <w:t xml:space="preserve"> Rovněž každý kraj dle ustanovení § 9 odst. 2 zákona č.</w:t>
      </w:r>
      <w:r w:rsidR="004B49B6">
        <w:rPr>
          <w:rFonts w:asciiTheme="minorHAnsi" w:hAnsiTheme="minorHAnsi" w:cstheme="minorHAnsi"/>
          <w:bCs/>
        </w:rPr>
        <w:t> </w:t>
      </w:r>
      <w:r w:rsidR="00376AA5" w:rsidRPr="0038684E">
        <w:rPr>
          <w:rFonts w:asciiTheme="minorHAnsi" w:hAnsiTheme="minorHAnsi" w:cstheme="minorHAnsi"/>
          <w:bCs/>
        </w:rPr>
        <w:t>561/2004 Sb. zpracovává svůj dlouhodobý záměr vzdělávání a rozvoje vzdělávací soustavy.</w:t>
      </w:r>
    </w:p>
    <w:p w14:paraId="000B4998" w14:textId="1D433362" w:rsidR="00ED683D" w:rsidRPr="0038684E" w:rsidRDefault="00ED683D" w:rsidP="00CD2843">
      <w:pPr>
        <w:keepNext/>
        <w:spacing w:before="240" w:after="120"/>
        <w:jc w:val="left"/>
        <w:rPr>
          <w:rFonts w:asciiTheme="minorHAnsi" w:hAnsiTheme="minorHAnsi" w:cstheme="minorHAnsi"/>
          <w:b/>
          <w:bCs/>
          <w:color w:val="000000" w:themeColor="text1"/>
        </w:rPr>
      </w:pPr>
      <w:r w:rsidRPr="0038684E">
        <w:rPr>
          <w:rFonts w:asciiTheme="minorHAnsi" w:hAnsiTheme="minorHAnsi" w:cstheme="minorHAnsi"/>
          <w:b/>
          <w:bCs/>
          <w:color w:val="000000" w:themeColor="text1"/>
        </w:rPr>
        <w:t>Dlouhodobý záměr vzdělávání a rozvoje vzdělávací soustavy České republiky na o</w:t>
      </w:r>
      <w:r w:rsidRPr="0038684E">
        <w:rPr>
          <w:rFonts w:asciiTheme="minorHAnsi" w:hAnsiTheme="minorHAnsi" w:cstheme="minorHAnsi"/>
          <w:b/>
          <w:bCs/>
        </w:rPr>
        <w:t>bdobí 2019</w:t>
      </w:r>
      <w:r w:rsidR="000D27F4">
        <w:rPr>
          <w:rFonts w:asciiTheme="minorHAnsi" w:hAnsiTheme="minorHAnsi" w:cstheme="minorHAnsi"/>
          <w:b/>
          <w:bCs/>
        </w:rPr>
        <w:t>–</w:t>
      </w:r>
      <w:r w:rsidRPr="0038684E">
        <w:rPr>
          <w:rFonts w:asciiTheme="minorHAnsi" w:hAnsiTheme="minorHAnsi" w:cstheme="minorHAnsi"/>
          <w:b/>
          <w:bCs/>
        </w:rPr>
        <w:t>2023</w:t>
      </w:r>
    </w:p>
    <w:p w14:paraId="77A70926" w14:textId="0989D02A" w:rsidR="00ED683D" w:rsidRPr="0038684E" w:rsidRDefault="00ED683D" w:rsidP="0038684E">
      <w:pPr>
        <w:spacing w:after="120"/>
        <w:rPr>
          <w:rFonts w:asciiTheme="minorHAnsi" w:hAnsiTheme="minorHAnsi" w:cstheme="minorHAnsi"/>
        </w:rPr>
      </w:pPr>
      <w:r w:rsidRPr="0038684E">
        <w:rPr>
          <w:rFonts w:asciiTheme="minorHAnsi" w:hAnsiTheme="minorHAnsi" w:cstheme="minorHAnsi"/>
          <w:color w:val="000000" w:themeColor="text1"/>
        </w:rPr>
        <w:t xml:space="preserve">V kontrolovaném období byl platný a účinný </w:t>
      </w:r>
      <w:r w:rsidRPr="00CB3B41">
        <w:rPr>
          <w:rFonts w:asciiTheme="minorHAnsi" w:hAnsiTheme="minorHAnsi" w:cstheme="minorHAnsi"/>
          <w:i/>
          <w:iCs/>
          <w:color w:val="000000" w:themeColor="text1"/>
        </w:rPr>
        <w:t>Dlouhodobý záměr vzdělávání a rozvoje vzdělávací soustavy České republiky na o</w:t>
      </w:r>
      <w:r w:rsidRPr="00CB3B41">
        <w:rPr>
          <w:rFonts w:asciiTheme="minorHAnsi" w:hAnsiTheme="minorHAnsi" w:cstheme="minorHAnsi"/>
          <w:i/>
          <w:iCs/>
        </w:rPr>
        <w:t>bdobí 2019</w:t>
      </w:r>
      <w:r w:rsidR="000D27F4" w:rsidRPr="00CB3B41">
        <w:rPr>
          <w:rFonts w:asciiTheme="minorHAnsi" w:eastAsia="Calibri" w:hAnsiTheme="minorHAnsi" w:cstheme="minorHAnsi"/>
          <w:i/>
          <w:iCs/>
        </w:rPr>
        <w:t>–</w:t>
      </w:r>
      <w:r w:rsidRPr="00CB3B41">
        <w:rPr>
          <w:rFonts w:asciiTheme="minorHAnsi" w:hAnsiTheme="minorHAnsi" w:cstheme="minorHAnsi"/>
          <w:i/>
          <w:iCs/>
        </w:rPr>
        <w:t>2023</w:t>
      </w:r>
      <w:r w:rsidRPr="0038684E">
        <w:rPr>
          <w:rFonts w:asciiTheme="minorHAnsi" w:hAnsiTheme="minorHAnsi" w:cstheme="minorHAnsi"/>
        </w:rPr>
        <w:t>. DZ ČR 2019</w:t>
      </w:r>
      <w:r w:rsidR="000D27F4" w:rsidRPr="0038684E">
        <w:rPr>
          <w:rFonts w:asciiTheme="minorHAnsi" w:eastAsia="Calibri" w:hAnsiTheme="minorHAnsi" w:cstheme="minorHAnsi"/>
        </w:rPr>
        <w:t>–</w:t>
      </w:r>
      <w:r w:rsidRPr="0038684E">
        <w:rPr>
          <w:rFonts w:asciiTheme="minorHAnsi" w:hAnsiTheme="minorHAnsi" w:cstheme="minorHAnsi"/>
        </w:rPr>
        <w:t>2023 obsahoval 12</w:t>
      </w:r>
      <w:r w:rsidR="00264E21" w:rsidRPr="0038684E">
        <w:rPr>
          <w:rFonts w:asciiTheme="minorHAnsi" w:hAnsiTheme="minorHAnsi" w:cstheme="minorHAnsi"/>
        </w:rPr>
        <w:t> </w:t>
      </w:r>
      <w:r w:rsidRPr="0038684E">
        <w:rPr>
          <w:rFonts w:asciiTheme="minorHAnsi" w:hAnsiTheme="minorHAnsi" w:cstheme="minorHAnsi"/>
        </w:rPr>
        <w:t xml:space="preserve">oblastí pro rozvoj regionálního školství. Část F. se věnovala oblasti </w:t>
      </w:r>
      <w:r w:rsidR="000D27F4">
        <w:rPr>
          <w:rFonts w:asciiTheme="minorHAnsi" w:hAnsiTheme="minorHAnsi" w:cstheme="minorHAnsi"/>
        </w:rPr>
        <w:t>h</w:t>
      </w:r>
      <w:r w:rsidRPr="0038684E">
        <w:rPr>
          <w:rFonts w:asciiTheme="minorHAnsi" w:hAnsiTheme="minorHAnsi" w:cstheme="minorHAnsi"/>
        </w:rPr>
        <w:t>odnocení žáků, škol a</w:t>
      </w:r>
      <w:r w:rsidR="00264E21" w:rsidRPr="0038684E">
        <w:rPr>
          <w:rFonts w:asciiTheme="minorHAnsi" w:hAnsiTheme="minorHAnsi" w:cstheme="minorHAnsi"/>
        </w:rPr>
        <w:t> </w:t>
      </w:r>
      <w:r w:rsidRPr="0038684E">
        <w:rPr>
          <w:rFonts w:asciiTheme="minorHAnsi" w:hAnsiTheme="minorHAnsi" w:cstheme="minorHAnsi"/>
        </w:rPr>
        <w:t xml:space="preserve">školského systému, ve které MŠMT stanovilo </w:t>
      </w:r>
      <w:r w:rsidR="000D27F4">
        <w:rPr>
          <w:rFonts w:asciiTheme="minorHAnsi" w:hAnsiTheme="minorHAnsi" w:cstheme="minorHAnsi"/>
        </w:rPr>
        <w:t>čtyři</w:t>
      </w:r>
      <w:r w:rsidRPr="0038684E">
        <w:rPr>
          <w:rFonts w:asciiTheme="minorHAnsi" w:hAnsiTheme="minorHAnsi" w:cstheme="minorHAnsi"/>
        </w:rPr>
        <w:t xml:space="preserve"> prioritní cíle a k nim 12 opatření. Část L.</w:t>
      </w:r>
      <w:r w:rsidR="000D27F4">
        <w:rPr>
          <w:rFonts w:asciiTheme="minorHAnsi" w:hAnsiTheme="minorHAnsi" w:cstheme="minorHAnsi"/>
        </w:rPr>
        <w:t xml:space="preserve"> </w:t>
      </w:r>
      <w:r w:rsidRPr="0038684E">
        <w:rPr>
          <w:rFonts w:asciiTheme="minorHAnsi" w:hAnsiTheme="minorHAnsi" w:cstheme="minorHAnsi"/>
        </w:rPr>
        <w:t>se</w:t>
      </w:r>
      <w:r w:rsidR="000D27F4">
        <w:rPr>
          <w:rFonts w:asciiTheme="minorHAnsi" w:hAnsiTheme="minorHAnsi" w:cstheme="minorHAnsi"/>
        </w:rPr>
        <w:t xml:space="preserve"> </w:t>
      </w:r>
      <w:r w:rsidRPr="0038684E">
        <w:rPr>
          <w:rFonts w:asciiTheme="minorHAnsi" w:hAnsiTheme="minorHAnsi" w:cstheme="minorHAnsi"/>
        </w:rPr>
        <w:t xml:space="preserve">věnovala oblasti </w:t>
      </w:r>
      <w:r w:rsidR="000D27F4">
        <w:rPr>
          <w:rFonts w:asciiTheme="minorHAnsi" w:hAnsiTheme="minorHAnsi" w:cstheme="minorHAnsi"/>
        </w:rPr>
        <w:t>ř</w:t>
      </w:r>
      <w:r w:rsidRPr="0038684E">
        <w:rPr>
          <w:rFonts w:asciiTheme="minorHAnsi" w:hAnsiTheme="minorHAnsi" w:cstheme="minorHAnsi"/>
        </w:rPr>
        <w:t>ízení školského systému</w:t>
      </w:r>
      <w:r w:rsidR="00376AA5" w:rsidRPr="0038684E">
        <w:rPr>
          <w:rFonts w:asciiTheme="minorHAnsi" w:hAnsiTheme="minorHAnsi" w:cstheme="minorHAnsi"/>
        </w:rPr>
        <w:t xml:space="preserve">, ve které MŠMT stanovilo </w:t>
      </w:r>
      <w:r w:rsidR="000D27F4">
        <w:rPr>
          <w:rFonts w:asciiTheme="minorHAnsi" w:hAnsiTheme="minorHAnsi" w:cstheme="minorHAnsi"/>
        </w:rPr>
        <w:t>osm</w:t>
      </w:r>
      <w:r w:rsidR="00376AA5" w:rsidRPr="0038684E">
        <w:rPr>
          <w:rFonts w:asciiTheme="minorHAnsi" w:hAnsiTheme="minorHAnsi" w:cstheme="minorHAnsi"/>
        </w:rPr>
        <w:t xml:space="preserve"> prioritních cílů a</w:t>
      </w:r>
      <w:r w:rsidR="00264E21" w:rsidRPr="0038684E">
        <w:rPr>
          <w:rFonts w:asciiTheme="minorHAnsi" w:hAnsiTheme="minorHAnsi" w:cstheme="minorHAnsi"/>
        </w:rPr>
        <w:t> </w:t>
      </w:r>
      <w:r w:rsidR="00376AA5" w:rsidRPr="0038684E">
        <w:rPr>
          <w:rFonts w:asciiTheme="minorHAnsi" w:hAnsiTheme="minorHAnsi" w:cstheme="minorHAnsi"/>
        </w:rPr>
        <w:t>k nim 22 opatření.</w:t>
      </w:r>
    </w:p>
    <w:p w14:paraId="23B1D0E1" w14:textId="5190F9F3" w:rsidR="00ED683D" w:rsidRPr="0038684E" w:rsidRDefault="00376AA5" w:rsidP="00CD2843">
      <w:pPr>
        <w:keepNext/>
        <w:spacing w:before="240" w:after="120"/>
        <w:rPr>
          <w:rFonts w:asciiTheme="minorHAnsi" w:hAnsiTheme="minorHAnsi" w:cstheme="minorHAnsi"/>
          <w:b/>
        </w:rPr>
      </w:pPr>
      <w:r w:rsidRPr="0038684E">
        <w:rPr>
          <w:rFonts w:asciiTheme="minorHAnsi" w:hAnsiTheme="minorHAnsi" w:cstheme="minorHAnsi"/>
          <w:b/>
        </w:rPr>
        <w:t>Akční plánování</w:t>
      </w:r>
      <w:r w:rsidR="00760EAB">
        <w:rPr>
          <w:rFonts w:asciiTheme="minorHAnsi" w:hAnsiTheme="minorHAnsi" w:cstheme="minorHAnsi"/>
          <w:b/>
        </w:rPr>
        <w:t xml:space="preserve"> v rámci OP VVV</w:t>
      </w:r>
    </w:p>
    <w:p w14:paraId="01691E69" w14:textId="74CA327E" w:rsidR="00376AA5" w:rsidRPr="0038684E" w:rsidRDefault="00376AA5" w:rsidP="0038684E">
      <w:pPr>
        <w:spacing w:after="120"/>
        <w:rPr>
          <w:rFonts w:asciiTheme="minorHAnsi" w:hAnsiTheme="minorHAnsi" w:cstheme="minorHAnsi"/>
        </w:rPr>
      </w:pPr>
      <w:r w:rsidRPr="0038684E">
        <w:rPr>
          <w:rFonts w:asciiTheme="minorHAnsi" w:hAnsiTheme="minorHAnsi" w:cstheme="minorHAnsi"/>
        </w:rPr>
        <w:t xml:space="preserve">Akční plánování </w:t>
      </w:r>
      <w:r w:rsidR="00D81945" w:rsidRPr="0038684E">
        <w:rPr>
          <w:rFonts w:asciiTheme="minorHAnsi" w:hAnsiTheme="minorHAnsi" w:cstheme="minorHAnsi"/>
        </w:rPr>
        <w:t xml:space="preserve">mělo v OP VVV sloužit jako specifický nástroj v rámci řízení školského systému. </w:t>
      </w:r>
      <w:r w:rsidRPr="0038684E">
        <w:rPr>
          <w:rFonts w:asciiTheme="minorHAnsi" w:hAnsiTheme="minorHAnsi" w:cstheme="minorHAnsi"/>
        </w:rPr>
        <w:t>Krajské</w:t>
      </w:r>
      <w:r w:rsidR="005F4B9A" w:rsidRPr="0038684E">
        <w:rPr>
          <w:rFonts w:asciiTheme="minorHAnsi" w:hAnsiTheme="minorHAnsi" w:cstheme="minorHAnsi"/>
        </w:rPr>
        <w:t xml:space="preserve"> akční plány (dále také „KAP“)</w:t>
      </w:r>
      <w:r w:rsidRPr="0038684E">
        <w:rPr>
          <w:rFonts w:asciiTheme="minorHAnsi" w:hAnsiTheme="minorHAnsi" w:cstheme="minorHAnsi"/>
        </w:rPr>
        <w:t xml:space="preserve"> a místní akční plány</w:t>
      </w:r>
      <w:r w:rsidR="005F4B9A" w:rsidRPr="0038684E">
        <w:rPr>
          <w:rFonts w:asciiTheme="minorHAnsi" w:hAnsiTheme="minorHAnsi" w:cstheme="minorHAnsi"/>
        </w:rPr>
        <w:t xml:space="preserve"> (dále také „MAP“)</w:t>
      </w:r>
      <w:r w:rsidRPr="0038684E">
        <w:rPr>
          <w:rFonts w:asciiTheme="minorHAnsi" w:hAnsiTheme="minorHAnsi" w:cstheme="minorHAnsi"/>
        </w:rPr>
        <w:t xml:space="preserve"> měly vznikat „zdola“ z potřeb škol, priorit vzdělávací politiky a potřeb území, které měly být promítnuty mj.</w:t>
      </w:r>
      <w:r w:rsidR="00264E21" w:rsidRPr="0038684E">
        <w:rPr>
          <w:rFonts w:asciiTheme="minorHAnsi" w:hAnsiTheme="minorHAnsi" w:cstheme="minorHAnsi"/>
        </w:rPr>
        <w:t> </w:t>
      </w:r>
      <w:r w:rsidRPr="0038684E">
        <w:rPr>
          <w:rFonts w:asciiTheme="minorHAnsi" w:hAnsiTheme="minorHAnsi" w:cstheme="minorHAnsi"/>
        </w:rPr>
        <w:t xml:space="preserve">v dlouhodobých záměrech vzdělávání a rozvoje vzdělávací soustavy krajů. Ve všech školách (MŠ, ZŠ, SŠ a VOŠ) měly být zpracovávány </w:t>
      </w:r>
      <w:r w:rsidR="00D81945" w:rsidRPr="0038684E">
        <w:rPr>
          <w:rFonts w:asciiTheme="minorHAnsi" w:hAnsiTheme="minorHAnsi" w:cstheme="minorHAnsi"/>
        </w:rPr>
        <w:t>školní akční plány</w:t>
      </w:r>
      <w:r w:rsidR="005F4B9A" w:rsidRPr="0038684E">
        <w:rPr>
          <w:rFonts w:asciiTheme="minorHAnsi" w:hAnsiTheme="minorHAnsi" w:cstheme="minorHAnsi"/>
        </w:rPr>
        <w:t xml:space="preserve"> (dále také „ŠAP“)</w:t>
      </w:r>
      <w:r w:rsidR="00D81945" w:rsidRPr="0038684E">
        <w:rPr>
          <w:rFonts w:asciiTheme="minorHAnsi" w:hAnsiTheme="minorHAnsi" w:cstheme="minorHAnsi"/>
        </w:rPr>
        <w:t xml:space="preserve"> nebo plány aktivit</w:t>
      </w:r>
      <w:r w:rsidR="00545E73" w:rsidRPr="0038684E">
        <w:rPr>
          <w:rFonts w:asciiTheme="minorHAnsi" w:hAnsiTheme="minorHAnsi" w:cstheme="minorHAnsi"/>
        </w:rPr>
        <w:t xml:space="preserve"> rozvoje vzdělávání</w:t>
      </w:r>
      <w:r w:rsidR="005F4B9A" w:rsidRPr="0038684E">
        <w:rPr>
          <w:rFonts w:asciiTheme="minorHAnsi" w:hAnsiTheme="minorHAnsi" w:cstheme="minorHAnsi"/>
        </w:rPr>
        <w:t xml:space="preserve"> (dále také „PA“).</w:t>
      </w:r>
    </w:p>
    <w:p w14:paraId="38C046DC" w14:textId="6C486278" w:rsidR="00376AA5" w:rsidRPr="0038684E" w:rsidRDefault="00376AA5" w:rsidP="0038684E">
      <w:pPr>
        <w:spacing w:after="120"/>
        <w:rPr>
          <w:rFonts w:asciiTheme="minorHAnsi" w:hAnsiTheme="minorHAnsi" w:cstheme="minorHAnsi"/>
        </w:rPr>
      </w:pPr>
      <w:r w:rsidRPr="0038684E">
        <w:rPr>
          <w:rFonts w:asciiTheme="minorHAnsi" w:hAnsiTheme="minorHAnsi" w:cstheme="minorHAnsi"/>
        </w:rPr>
        <w:t>MAP měl</w:t>
      </w:r>
      <w:r w:rsidR="005F4B9A" w:rsidRPr="0038684E">
        <w:rPr>
          <w:rFonts w:asciiTheme="minorHAnsi" w:hAnsiTheme="minorHAnsi" w:cstheme="minorHAnsi"/>
        </w:rPr>
        <w:t>y</w:t>
      </w:r>
      <w:r w:rsidRPr="0038684E">
        <w:rPr>
          <w:rFonts w:asciiTheme="minorHAnsi" w:hAnsiTheme="minorHAnsi" w:cstheme="minorHAnsi"/>
        </w:rPr>
        <w:t xml:space="preserve"> být zaměřen</w:t>
      </w:r>
      <w:r w:rsidR="005F4B9A" w:rsidRPr="0038684E">
        <w:rPr>
          <w:rFonts w:asciiTheme="minorHAnsi" w:hAnsiTheme="minorHAnsi" w:cstheme="minorHAnsi"/>
        </w:rPr>
        <w:t>y</w:t>
      </w:r>
      <w:r w:rsidRPr="0038684E">
        <w:rPr>
          <w:rFonts w:asciiTheme="minorHAnsi" w:hAnsiTheme="minorHAnsi" w:cstheme="minorHAnsi"/>
        </w:rPr>
        <w:t xml:space="preserve"> na předškolní a základní vzdělávání a měl</w:t>
      </w:r>
      <w:r w:rsidR="005F4B9A" w:rsidRPr="0038684E">
        <w:rPr>
          <w:rFonts w:asciiTheme="minorHAnsi" w:hAnsiTheme="minorHAnsi" w:cstheme="minorHAnsi"/>
        </w:rPr>
        <w:t>y</w:t>
      </w:r>
      <w:r w:rsidRPr="0038684E">
        <w:rPr>
          <w:rFonts w:asciiTheme="minorHAnsi" w:hAnsiTheme="minorHAnsi" w:cstheme="minorHAnsi"/>
        </w:rPr>
        <w:t xml:space="preserve"> být zpracován</w:t>
      </w:r>
      <w:r w:rsidR="005F4B9A" w:rsidRPr="0038684E">
        <w:rPr>
          <w:rFonts w:asciiTheme="minorHAnsi" w:hAnsiTheme="minorHAnsi" w:cstheme="minorHAnsi"/>
        </w:rPr>
        <w:t>y</w:t>
      </w:r>
      <w:r w:rsidRPr="0038684E">
        <w:rPr>
          <w:rFonts w:asciiTheme="minorHAnsi" w:hAnsiTheme="minorHAnsi" w:cstheme="minorHAnsi"/>
        </w:rPr>
        <w:t xml:space="preserve"> a</w:t>
      </w:r>
      <w:r w:rsidR="00264E21" w:rsidRPr="0038684E">
        <w:rPr>
          <w:rFonts w:asciiTheme="minorHAnsi" w:hAnsiTheme="minorHAnsi" w:cstheme="minorHAnsi"/>
        </w:rPr>
        <w:t> </w:t>
      </w:r>
      <w:r w:rsidRPr="0038684E">
        <w:rPr>
          <w:rFonts w:asciiTheme="minorHAnsi" w:hAnsiTheme="minorHAnsi" w:cstheme="minorHAnsi"/>
        </w:rPr>
        <w:t>realizován</w:t>
      </w:r>
      <w:r w:rsidR="005F4B9A" w:rsidRPr="0038684E">
        <w:rPr>
          <w:rFonts w:asciiTheme="minorHAnsi" w:hAnsiTheme="minorHAnsi" w:cstheme="minorHAnsi"/>
        </w:rPr>
        <w:t>y</w:t>
      </w:r>
      <w:r w:rsidRPr="0038684E">
        <w:rPr>
          <w:rFonts w:asciiTheme="minorHAnsi" w:hAnsiTheme="minorHAnsi" w:cstheme="minorHAnsi"/>
        </w:rPr>
        <w:t xml:space="preserve"> tam, </w:t>
      </w:r>
      <w:proofErr w:type="gramStart"/>
      <w:r w:rsidRPr="0038684E">
        <w:rPr>
          <w:rFonts w:asciiTheme="minorHAnsi" w:hAnsiTheme="minorHAnsi" w:cstheme="minorHAnsi"/>
        </w:rPr>
        <w:t>kde</w:t>
      </w:r>
      <w:proofErr w:type="gramEnd"/>
      <w:r w:rsidRPr="0038684E">
        <w:rPr>
          <w:rFonts w:asciiTheme="minorHAnsi" w:hAnsiTheme="minorHAnsi" w:cstheme="minorHAnsi"/>
        </w:rPr>
        <w:t xml:space="preserve"> již byla vytvořena partnerství škol se zřizovateli</w:t>
      </w:r>
      <w:r w:rsidR="00D81945" w:rsidRPr="0038684E">
        <w:rPr>
          <w:rFonts w:asciiTheme="minorHAnsi" w:hAnsiTheme="minorHAnsi" w:cstheme="minorHAnsi"/>
        </w:rPr>
        <w:t xml:space="preserve">, </w:t>
      </w:r>
      <w:r w:rsidRPr="0038684E">
        <w:rPr>
          <w:rFonts w:asciiTheme="minorHAnsi" w:hAnsiTheme="minorHAnsi" w:cstheme="minorHAnsi"/>
        </w:rPr>
        <w:t>dalšími vzdělávacími institucemi, organizacemi působícími ve vzdělávání a rodiči. Oproti tomu KAP měl</w:t>
      </w:r>
      <w:r w:rsidR="005F4B9A" w:rsidRPr="0038684E">
        <w:rPr>
          <w:rFonts w:asciiTheme="minorHAnsi" w:hAnsiTheme="minorHAnsi" w:cstheme="minorHAnsi"/>
        </w:rPr>
        <w:t>y</w:t>
      </w:r>
      <w:r w:rsidRPr="0038684E">
        <w:rPr>
          <w:rFonts w:asciiTheme="minorHAnsi" w:hAnsiTheme="minorHAnsi" w:cstheme="minorHAnsi"/>
        </w:rPr>
        <w:t xml:space="preserve"> být zaměřen</w:t>
      </w:r>
      <w:r w:rsidR="005F4B9A" w:rsidRPr="0038684E">
        <w:rPr>
          <w:rFonts w:asciiTheme="minorHAnsi" w:hAnsiTheme="minorHAnsi" w:cstheme="minorHAnsi"/>
        </w:rPr>
        <w:t>y</w:t>
      </w:r>
      <w:r w:rsidRPr="0038684E">
        <w:rPr>
          <w:rFonts w:asciiTheme="minorHAnsi" w:hAnsiTheme="minorHAnsi" w:cstheme="minorHAnsi"/>
        </w:rPr>
        <w:t xml:space="preserve"> na odborné vzdělávání včetně spolupráce škol a zaměstnavatelů a měl</w:t>
      </w:r>
      <w:r w:rsidR="005F4B9A" w:rsidRPr="0038684E">
        <w:rPr>
          <w:rFonts w:asciiTheme="minorHAnsi" w:hAnsiTheme="minorHAnsi" w:cstheme="minorHAnsi"/>
        </w:rPr>
        <w:t>y</w:t>
      </w:r>
      <w:r w:rsidRPr="0038684E">
        <w:rPr>
          <w:rFonts w:asciiTheme="minorHAnsi" w:hAnsiTheme="minorHAnsi" w:cstheme="minorHAnsi"/>
        </w:rPr>
        <w:t xml:space="preserve"> být tvořen</w:t>
      </w:r>
      <w:r w:rsidR="005F4B9A" w:rsidRPr="0038684E">
        <w:rPr>
          <w:rFonts w:asciiTheme="minorHAnsi" w:hAnsiTheme="minorHAnsi" w:cstheme="minorHAnsi"/>
        </w:rPr>
        <w:t>y</w:t>
      </w:r>
      <w:r w:rsidRPr="0038684E">
        <w:rPr>
          <w:rFonts w:asciiTheme="minorHAnsi" w:hAnsiTheme="minorHAnsi" w:cstheme="minorHAnsi"/>
        </w:rPr>
        <w:t xml:space="preserve"> v partnerství kraje se</w:t>
      </w:r>
      <w:r w:rsidR="000D27F4">
        <w:rPr>
          <w:rFonts w:asciiTheme="minorHAnsi" w:hAnsiTheme="minorHAnsi" w:cstheme="minorHAnsi"/>
        </w:rPr>
        <w:t xml:space="preserve"> </w:t>
      </w:r>
      <w:r w:rsidRPr="0038684E">
        <w:rPr>
          <w:rFonts w:asciiTheme="minorHAnsi" w:hAnsiTheme="minorHAnsi" w:cstheme="minorHAnsi"/>
        </w:rPr>
        <w:t>školami, zaměstnavateli a dalšími klíčovými aktéry ve vzdělávání</w:t>
      </w:r>
      <w:r w:rsidR="004E2C03">
        <w:rPr>
          <w:rFonts w:asciiTheme="minorHAnsi" w:hAnsiTheme="minorHAnsi" w:cstheme="minorHAnsi"/>
        </w:rPr>
        <w:t xml:space="preserve"> </w:t>
      </w:r>
      <w:r w:rsidRPr="0038684E">
        <w:rPr>
          <w:rFonts w:asciiTheme="minorHAnsi" w:hAnsiTheme="minorHAnsi" w:cstheme="minorHAnsi"/>
        </w:rPr>
        <w:t xml:space="preserve">v daném území. </w:t>
      </w:r>
    </w:p>
    <w:p w14:paraId="436B3FE9" w14:textId="3CC55040" w:rsidR="00376AA5" w:rsidRPr="0038684E" w:rsidRDefault="00376AA5" w:rsidP="0038684E">
      <w:pPr>
        <w:spacing w:after="120"/>
        <w:rPr>
          <w:rFonts w:asciiTheme="minorHAnsi" w:hAnsiTheme="minorHAnsi" w:cstheme="minorHAnsi"/>
        </w:rPr>
      </w:pPr>
      <w:r w:rsidRPr="0038684E">
        <w:rPr>
          <w:rFonts w:asciiTheme="minorHAnsi" w:hAnsiTheme="minorHAnsi" w:cstheme="minorHAnsi"/>
        </w:rPr>
        <w:t>V</w:t>
      </w:r>
      <w:r w:rsidR="00AA3E45">
        <w:rPr>
          <w:rFonts w:asciiTheme="minorHAnsi" w:hAnsiTheme="minorHAnsi" w:cstheme="minorHAnsi"/>
        </w:rPr>
        <w:t> </w:t>
      </w:r>
      <w:r w:rsidRPr="0038684E">
        <w:rPr>
          <w:rFonts w:asciiTheme="minorHAnsi" w:hAnsiTheme="minorHAnsi" w:cstheme="minorHAnsi"/>
        </w:rPr>
        <w:t>MAP</w:t>
      </w:r>
      <w:r w:rsidR="00AA3E45">
        <w:rPr>
          <w:rFonts w:asciiTheme="minorHAnsi" w:hAnsiTheme="minorHAnsi" w:cstheme="minorHAnsi"/>
        </w:rPr>
        <w:t xml:space="preserve"> </w:t>
      </w:r>
      <w:r w:rsidR="005F4B9A" w:rsidRPr="0038684E">
        <w:rPr>
          <w:rFonts w:asciiTheme="minorHAnsi" w:hAnsiTheme="minorHAnsi" w:cstheme="minorHAnsi"/>
        </w:rPr>
        <w:t>nebo PA</w:t>
      </w:r>
      <w:r w:rsidRPr="0038684E">
        <w:rPr>
          <w:rFonts w:asciiTheme="minorHAnsi" w:hAnsiTheme="minorHAnsi" w:cstheme="minorHAnsi"/>
        </w:rPr>
        <w:t xml:space="preserve"> se měly </w:t>
      </w:r>
      <w:r w:rsidRPr="005213B4">
        <w:rPr>
          <w:rFonts w:asciiTheme="minorHAnsi" w:hAnsiTheme="minorHAnsi" w:cstheme="minorHAnsi"/>
        </w:rPr>
        <w:t>především sledovat potřeby škol v</w:t>
      </w:r>
      <w:r w:rsidR="00AA3E45" w:rsidRPr="005213B4">
        <w:rPr>
          <w:rFonts w:asciiTheme="minorHAnsi" w:hAnsiTheme="minorHAnsi" w:cstheme="minorHAnsi"/>
        </w:rPr>
        <w:t> </w:t>
      </w:r>
      <w:r w:rsidRPr="005213B4">
        <w:rPr>
          <w:rFonts w:asciiTheme="minorHAnsi" w:hAnsiTheme="minorHAnsi" w:cstheme="minorHAnsi"/>
        </w:rPr>
        <w:t>oblastech</w:t>
      </w:r>
      <w:r w:rsidR="00AA3E45" w:rsidRPr="005213B4">
        <w:rPr>
          <w:rFonts w:asciiTheme="minorHAnsi" w:hAnsiTheme="minorHAnsi" w:cstheme="minorHAnsi"/>
        </w:rPr>
        <w:t xml:space="preserve"> jako například </w:t>
      </w:r>
      <w:r w:rsidRPr="005213B4">
        <w:rPr>
          <w:rFonts w:asciiTheme="minorHAnsi" w:hAnsiTheme="minorHAnsi" w:cstheme="minorHAnsi"/>
        </w:rPr>
        <w:t>inkluze</w:t>
      </w:r>
      <w:r w:rsidR="005213B4" w:rsidRPr="005213B4">
        <w:rPr>
          <w:rFonts w:asciiTheme="minorHAnsi" w:hAnsiTheme="minorHAnsi" w:cstheme="minorHAnsi"/>
        </w:rPr>
        <w:t xml:space="preserve">, </w:t>
      </w:r>
      <w:r w:rsidRPr="005213B4">
        <w:rPr>
          <w:rFonts w:asciiTheme="minorHAnsi" w:hAnsiTheme="minorHAnsi" w:cstheme="minorHAnsi"/>
        </w:rPr>
        <w:t>materiálně technické vybavení</w:t>
      </w:r>
      <w:r w:rsidR="005213B4" w:rsidRPr="005213B4">
        <w:rPr>
          <w:rFonts w:asciiTheme="minorHAnsi" w:hAnsiTheme="minorHAnsi" w:cstheme="minorHAnsi"/>
        </w:rPr>
        <w:t xml:space="preserve">, </w:t>
      </w:r>
      <w:r w:rsidRPr="005213B4">
        <w:rPr>
          <w:rFonts w:asciiTheme="minorHAnsi" w:hAnsiTheme="minorHAnsi" w:cstheme="minorHAnsi"/>
        </w:rPr>
        <w:t>polytechnick</w:t>
      </w:r>
      <w:r w:rsidR="005213B4" w:rsidRPr="005213B4">
        <w:rPr>
          <w:rFonts w:asciiTheme="minorHAnsi" w:hAnsiTheme="minorHAnsi" w:cstheme="minorHAnsi"/>
        </w:rPr>
        <w:t>á</w:t>
      </w:r>
      <w:r w:rsidRPr="0038684E">
        <w:rPr>
          <w:rFonts w:asciiTheme="minorHAnsi" w:hAnsiTheme="minorHAnsi" w:cstheme="minorHAnsi"/>
        </w:rPr>
        <w:t xml:space="preserve"> výchov</w:t>
      </w:r>
      <w:r w:rsidR="005213B4">
        <w:rPr>
          <w:rFonts w:asciiTheme="minorHAnsi" w:hAnsiTheme="minorHAnsi" w:cstheme="minorHAnsi"/>
        </w:rPr>
        <w:t>a, podnikavost</w:t>
      </w:r>
      <w:r w:rsidRPr="0038684E">
        <w:rPr>
          <w:rFonts w:asciiTheme="minorHAnsi" w:hAnsiTheme="minorHAnsi" w:cstheme="minorHAnsi"/>
        </w:rPr>
        <w:t xml:space="preserve"> </w:t>
      </w:r>
      <w:r w:rsidR="005213B4">
        <w:rPr>
          <w:rFonts w:asciiTheme="minorHAnsi" w:hAnsiTheme="minorHAnsi" w:cstheme="minorHAnsi"/>
        </w:rPr>
        <w:t xml:space="preserve">a </w:t>
      </w:r>
      <w:r w:rsidRPr="0038684E">
        <w:rPr>
          <w:rFonts w:asciiTheme="minorHAnsi" w:hAnsiTheme="minorHAnsi" w:cstheme="minorHAnsi"/>
        </w:rPr>
        <w:t>kariérové poradenství</w:t>
      </w:r>
      <w:r w:rsidR="005213B4">
        <w:rPr>
          <w:rFonts w:asciiTheme="minorHAnsi" w:hAnsiTheme="minorHAnsi" w:cstheme="minorHAnsi"/>
        </w:rPr>
        <w:t xml:space="preserve"> atd. </w:t>
      </w:r>
      <w:r w:rsidRPr="0038684E">
        <w:rPr>
          <w:rFonts w:asciiTheme="minorHAnsi" w:hAnsiTheme="minorHAnsi" w:cstheme="minorHAnsi"/>
        </w:rPr>
        <w:t>Tyto informace měly být předávány jako podklady pro zpracování a realizaci daných témat v rámci KAP. Tím mělo vzniknout komplexní řešení v</w:t>
      </w:r>
      <w:r w:rsidR="00264E21" w:rsidRPr="0038684E">
        <w:rPr>
          <w:rFonts w:asciiTheme="minorHAnsi" w:hAnsiTheme="minorHAnsi" w:cstheme="minorHAnsi"/>
        </w:rPr>
        <w:t> </w:t>
      </w:r>
      <w:r w:rsidRPr="0038684E">
        <w:rPr>
          <w:rFonts w:asciiTheme="minorHAnsi" w:hAnsiTheme="minorHAnsi" w:cstheme="minorHAnsi"/>
        </w:rPr>
        <w:t>rámci KAP a MAP/</w:t>
      </w:r>
      <w:r w:rsidR="00B42483" w:rsidRPr="0038684E">
        <w:rPr>
          <w:rFonts w:asciiTheme="minorHAnsi" w:hAnsiTheme="minorHAnsi" w:cstheme="minorHAnsi"/>
        </w:rPr>
        <w:t>PA</w:t>
      </w:r>
      <w:r w:rsidRPr="0038684E">
        <w:rPr>
          <w:rFonts w:asciiTheme="minorHAnsi" w:hAnsiTheme="minorHAnsi" w:cstheme="minorHAnsi"/>
        </w:rPr>
        <w:t>, aby byly umožněny projekty spolupráce napříč školami a dalšími vzdělávacími institucemi.</w:t>
      </w:r>
    </w:p>
    <w:p w14:paraId="5432F23B" w14:textId="71BB84C6" w:rsidR="00023D59" w:rsidRPr="0038684E" w:rsidRDefault="00023D59" w:rsidP="0038684E">
      <w:pPr>
        <w:spacing w:after="120"/>
        <w:rPr>
          <w:rFonts w:asciiTheme="minorHAnsi" w:hAnsiTheme="minorHAnsi" w:cstheme="minorHAnsi"/>
        </w:rPr>
      </w:pPr>
      <w:r w:rsidRPr="0038684E">
        <w:rPr>
          <w:rFonts w:asciiTheme="minorHAnsi" w:hAnsiTheme="minorHAnsi" w:cstheme="minorHAnsi"/>
        </w:rPr>
        <w:t xml:space="preserve">Na základě vypracovaných akčních plánů pak měli jednotliví zpracovatelé nárok na čerpání peněžních prostředků z jednotlivých výzev OP VVV nebo </w:t>
      </w:r>
      <w:r w:rsidR="003D115C" w:rsidRPr="00CB3B41">
        <w:rPr>
          <w:rFonts w:asciiTheme="minorHAnsi" w:hAnsiTheme="minorHAnsi" w:cstheme="minorHAnsi"/>
          <w:i/>
          <w:iCs/>
        </w:rPr>
        <w:t>Integrovaného regionálního operačního programu</w:t>
      </w:r>
      <w:r w:rsidRPr="0038684E">
        <w:rPr>
          <w:rFonts w:asciiTheme="minorHAnsi" w:hAnsiTheme="minorHAnsi" w:cstheme="minorHAnsi"/>
        </w:rPr>
        <w:t xml:space="preserve">, ať už na budování a obnovu infrastruktury a materiální vybavenost škol nebo vybrané aktivity v rámci šablon (např. vzdělávání pedagogů nebo zajištění školního </w:t>
      </w:r>
      <w:r w:rsidRPr="0007080F">
        <w:rPr>
          <w:rFonts w:asciiTheme="minorHAnsi" w:hAnsiTheme="minorHAnsi" w:cstheme="minorHAnsi"/>
        </w:rPr>
        <w:t>psychologa apod.).</w:t>
      </w:r>
      <w:r w:rsidR="004E2C03" w:rsidRPr="0007080F">
        <w:rPr>
          <w:rFonts w:asciiTheme="minorHAnsi" w:hAnsiTheme="minorHAnsi" w:cstheme="minorHAnsi"/>
        </w:rPr>
        <w:t xml:space="preserve"> Prostřednictvím KAP a MAP mělo dojít ke zlepšení strategického řízení škol, a tím k efektivnější podpoře učitelů, zkvalitnění výuky a v konečném důsledku i k rozvoji klíčových kompetencí žáků.</w:t>
      </w:r>
    </w:p>
    <w:p w14:paraId="27A3B738" w14:textId="4EB89D9C" w:rsidR="00C34219" w:rsidRPr="0038684E" w:rsidRDefault="00C34219" w:rsidP="0038684E">
      <w:pPr>
        <w:keepNext/>
        <w:autoSpaceDE w:val="0"/>
        <w:autoSpaceDN w:val="0"/>
        <w:adjustRightInd w:val="0"/>
        <w:spacing w:before="240" w:after="120"/>
        <w:rPr>
          <w:rFonts w:asciiTheme="minorHAnsi" w:eastAsiaTheme="minorEastAsia" w:hAnsiTheme="minorHAnsi" w:cstheme="minorHAnsi"/>
          <w:b/>
          <w:bCs/>
        </w:rPr>
      </w:pPr>
      <w:r w:rsidRPr="0038684E">
        <w:rPr>
          <w:rFonts w:asciiTheme="minorHAnsi" w:eastAsiaTheme="minorEastAsia" w:hAnsiTheme="minorHAnsi" w:cstheme="minorHAnsi"/>
          <w:b/>
          <w:bCs/>
        </w:rPr>
        <w:lastRenderedPageBreak/>
        <w:t>Systémové projekty podpořené MŠMT</w:t>
      </w:r>
    </w:p>
    <w:p w14:paraId="5E6A0D0B" w14:textId="0E53C2E2" w:rsidR="00C34219" w:rsidRPr="0038684E" w:rsidRDefault="00C34219" w:rsidP="0038684E">
      <w:pPr>
        <w:pStyle w:val="Odstavecseseznamem"/>
        <w:keepNext/>
        <w:numPr>
          <w:ilvl w:val="0"/>
          <w:numId w:val="10"/>
        </w:numPr>
        <w:suppressAutoHyphens/>
        <w:spacing w:before="0" w:after="120"/>
        <w:ind w:left="284" w:hanging="284"/>
        <w:contextualSpacing w:val="0"/>
        <w:jc w:val="left"/>
        <w:rPr>
          <w:rFonts w:asciiTheme="minorHAnsi" w:eastAsiaTheme="minorEastAsia" w:hAnsiTheme="minorHAnsi" w:cstheme="minorHAnsi"/>
          <w:b/>
          <w:bCs/>
        </w:rPr>
      </w:pPr>
      <w:r w:rsidRPr="0038684E">
        <w:rPr>
          <w:rFonts w:asciiTheme="minorHAnsi" w:eastAsiaTheme="minorEastAsia" w:hAnsiTheme="minorHAnsi" w:cstheme="minorHAnsi"/>
          <w:b/>
          <w:bCs/>
        </w:rPr>
        <w:t>Komplexní systém hodnocení (KSH)</w:t>
      </w:r>
    </w:p>
    <w:p w14:paraId="25833DC8" w14:textId="733DEA39" w:rsidR="00C34219" w:rsidRPr="0038684E" w:rsidRDefault="00C34219" w:rsidP="0038684E">
      <w:pPr>
        <w:pStyle w:val="Bezmezer"/>
        <w:spacing w:before="120" w:after="120"/>
        <w:rPr>
          <w:rFonts w:cstheme="minorHAnsi"/>
        </w:rPr>
      </w:pPr>
      <w:r w:rsidRPr="0038684E">
        <w:rPr>
          <w:rFonts w:eastAsiaTheme="minorEastAsia" w:cstheme="minorHAnsi"/>
        </w:rPr>
        <w:t xml:space="preserve">Projekt byl </w:t>
      </w:r>
      <w:r w:rsidRPr="0007080F">
        <w:rPr>
          <w:rFonts w:eastAsiaTheme="minorEastAsia" w:cstheme="minorHAnsi"/>
        </w:rPr>
        <w:t>zahájen 1. 2. 2017 a ukončen 30. 11. 2022</w:t>
      </w:r>
      <w:r w:rsidR="006F12DA" w:rsidRPr="0007080F">
        <w:rPr>
          <w:rFonts w:eastAsiaTheme="minorEastAsia" w:cstheme="minorHAnsi"/>
        </w:rPr>
        <w:t>.</w:t>
      </w:r>
      <w:r w:rsidRPr="0007080F">
        <w:rPr>
          <w:rFonts w:eastAsiaTheme="minorEastAsia" w:cstheme="minorHAnsi"/>
        </w:rPr>
        <w:t xml:space="preserve"> </w:t>
      </w:r>
      <w:r w:rsidR="006F12DA" w:rsidRPr="0007080F">
        <w:rPr>
          <w:rFonts w:eastAsiaTheme="minorEastAsia" w:cstheme="minorHAnsi"/>
        </w:rPr>
        <w:t>Ř</w:t>
      </w:r>
      <w:r w:rsidRPr="0007080F">
        <w:rPr>
          <w:rFonts w:eastAsiaTheme="minorEastAsia" w:cstheme="minorHAnsi"/>
        </w:rPr>
        <w:t xml:space="preserve">ešitelem byla ČŠI. </w:t>
      </w:r>
      <w:r w:rsidR="0083299B" w:rsidRPr="0007080F">
        <w:rPr>
          <w:rFonts w:eastAsiaTheme="minorEastAsia" w:cstheme="minorHAnsi"/>
        </w:rPr>
        <w:t>N</w:t>
      </w:r>
      <w:r w:rsidRPr="0007080F">
        <w:rPr>
          <w:rFonts w:eastAsiaTheme="minorEastAsia" w:cstheme="minorHAnsi"/>
        </w:rPr>
        <w:t>a</w:t>
      </w:r>
      <w:r w:rsidR="00264E21" w:rsidRPr="0007080F">
        <w:rPr>
          <w:rFonts w:eastAsiaTheme="minorEastAsia" w:cstheme="minorHAnsi"/>
        </w:rPr>
        <w:t> </w:t>
      </w:r>
      <w:r w:rsidRPr="0007080F">
        <w:rPr>
          <w:rFonts w:eastAsiaTheme="minorEastAsia" w:cstheme="minorHAnsi"/>
        </w:rPr>
        <w:t>projekt</w:t>
      </w:r>
      <w:r w:rsidR="0083299B" w:rsidRPr="0007080F">
        <w:rPr>
          <w:rFonts w:eastAsiaTheme="minorEastAsia" w:cstheme="minorHAnsi"/>
        </w:rPr>
        <w:t xml:space="preserve"> ČŠI</w:t>
      </w:r>
      <w:r w:rsidRPr="0007080F">
        <w:rPr>
          <w:rFonts w:eastAsiaTheme="minorEastAsia" w:cstheme="minorHAnsi"/>
        </w:rPr>
        <w:t xml:space="preserve"> </w:t>
      </w:r>
      <w:r w:rsidR="0083299B" w:rsidRPr="0007080F">
        <w:rPr>
          <w:rFonts w:eastAsiaTheme="minorEastAsia" w:cstheme="minorHAnsi"/>
        </w:rPr>
        <w:t>bylo alokováno</w:t>
      </w:r>
      <w:r w:rsidRPr="0007080F">
        <w:rPr>
          <w:rFonts w:eastAsiaTheme="minorEastAsia" w:cstheme="minorHAnsi"/>
        </w:rPr>
        <w:t xml:space="preserve"> 248,7 mil. Kč</w:t>
      </w:r>
      <w:r w:rsidR="00760EAB" w:rsidRPr="0007080F">
        <w:rPr>
          <w:rFonts w:eastAsiaTheme="minorEastAsia" w:cstheme="minorHAnsi"/>
        </w:rPr>
        <w:t xml:space="preserve"> ze státního rozpočtu a ESIF</w:t>
      </w:r>
      <w:r w:rsidRPr="0007080F">
        <w:rPr>
          <w:rFonts w:eastAsiaTheme="minorEastAsia" w:cstheme="minorHAnsi"/>
        </w:rPr>
        <w:t>, přičemž</w:t>
      </w:r>
      <w:r w:rsidRPr="0038684E">
        <w:rPr>
          <w:rFonts w:eastAsiaTheme="minorEastAsia" w:cstheme="minorHAnsi"/>
        </w:rPr>
        <w:t xml:space="preserve"> ČŠI vyčerpala 226,7 mil. Kč</w:t>
      </w:r>
      <w:r w:rsidR="00545E73" w:rsidRPr="0038684E">
        <w:rPr>
          <w:rFonts w:eastAsiaTheme="minorEastAsia" w:cstheme="minorHAnsi"/>
        </w:rPr>
        <w:t>, z toho 81 % tvořily osobní výdaje.</w:t>
      </w:r>
      <w:r w:rsidRPr="0038684E">
        <w:rPr>
          <w:rFonts w:eastAsiaTheme="minorEastAsia" w:cstheme="minorHAnsi"/>
        </w:rPr>
        <w:t xml:space="preserve"> Cílem projektu KSH </w:t>
      </w:r>
      <w:r w:rsidRPr="0038684E">
        <w:rPr>
          <w:rFonts w:cstheme="minorHAnsi"/>
        </w:rPr>
        <w:t>bylo na všech úrovních vzdělávacího systému a na základě vyvinutých metod, postupů a nástrojů propojit procesy externího a interního</w:t>
      </w:r>
      <w:r w:rsidR="007F299C">
        <w:rPr>
          <w:rFonts w:cstheme="minorHAnsi"/>
        </w:rPr>
        <w:t xml:space="preserve"> </w:t>
      </w:r>
      <w:r w:rsidRPr="0038684E">
        <w:rPr>
          <w:rFonts w:cstheme="minorHAnsi"/>
        </w:rPr>
        <w:t xml:space="preserve">(vlastního) hodnocení ve školách. </w:t>
      </w:r>
      <w:r w:rsidRPr="0038684E">
        <w:rPr>
          <w:rFonts w:eastAsiaTheme="minorEastAsia" w:cstheme="minorHAnsi"/>
        </w:rPr>
        <w:t>Projekt KSH se skládal z osmi vzájemně provázaných klíčových aktivit</w:t>
      </w:r>
      <w:r w:rsidR="006F12DA" w:rsidRPr="0038684E">
        <w:rPr>
          <w:rFonts w:eastAsiaTheme="minorEastAsia" w:cstheme="minorHAnsi"/>
        </w:rPr>
        <w:t xml:space="preserve">. </w:t>
      </w:r>
      <w:r w:rsidRPr="0038684E">
        <w:rPr>
          <w:rFonts w:eastAsiaTheme="minorEastAsia" w:cstheme="minorHAnsi"/>
        </w:rPr>
        <w:t xml:space="preserve">Výstupů projektu bylo </w:t>
      </w:r>
      <w:r w:rsidRPr="0038684E">
        <w:rPr>
          <w:rFonts w:cstheme="minorHAnsi"/>
        </w:rPr>
        <w:t>více než 200. Mezi tyto výstupy lze zařadit např. metodiky, odborné publikace, sady hodnoticích nástrojů, popisy příkladů inspirativní praxe, národní zprávy, tematické zprávy, odborné semináře, konference a panelové diskuse apod. </w:t>
      </w:r>
    </w:p>
    <w:p w14:paraId="36E5F2E1" w14:textId="7E82AECD" w:rsidR="00C34219" w:rsidRPr="0038684E" w:rsidRDefault="00C34219" w:rsidP="0038684E">
      <w:pPr>
        <w:pStyle w:val="Odstavecseseznamem"/>
        <w:numPr>
          <w:ilvl w:val="0"/>
          <w:numId w:val="10"/>
        </w:numPr>
        <w:suppressAutoHyphens/>
        <w:spacing w:after="120"/>
        <w:ind w:left="284" w:hanging="284"/>
        <w:contextualSpacing w:val="0"/>
        <w:rPr>
          <w:rFonts w:asciiTheme="minorHAnsi" w:hAnsiTheme="minorHAnsi" w:cstheme="minorHAnsi"/>
          <w:b/>
          <w:bCs/>
        </w:rPr>
      </w:pPr>
      <w:r w:rsidRPr="0038684E">
        <w:rPr>
          <w:rFonts w:asciiTheme="minorHAnsi" w:eastAsiaTheme="minorEastAsia" w:hAnsiTheme="minorHAnsi" w:cstheme="minorHAnsi"/>
          <w:b/>
          <w:bCs/>
        </w:rPr>
        <w:t>Podpora krajského akčního plánování</w:t>
      </w:r>
      <w:r w:rsidR="00D61C42" w:rsidRPr="0038684E">
        <w:rPr>
          <w:rFonts w:asciiTheme="minorHAnsi" w:eastAsiaTheme="minorEastAsia" w:hAnsiTheme="minorHAnsi" w:cstheme="minorHAnsi"/>
          <w:b/>
          <w:bCs/>
        </w:rPr>
        <w:t xml:space="preserve"> (P-KAP)</w:t>
      </w:r>
    </w:p>
    <w:p w14:paraId="786D04A7" w14:textId="60F021FC" w:rsidR="00B220B2" w:rsidRPr="0038684E" w:rsidRDefault="00C34219" w:rsidP="0038684E">
      <w:pPr>
        <w:spacing w:after="120"/>
        <w:rPr>
          <w:rFonts w:asciiTheme="minorHAnsi" w:eastAsiaTheme="minorEastAsia" w:hAnsiTheme="minorHAnsi" w:cstheme="minorHAnsi"/>
        </w:rPr>
      </w:pPr>
      <w:r w:rsidRPr="0038684E">
        <w:rPr>
          <w:rFonts w:asciiTheme="minorHAnsi" w:eastAsiaTheme="minorEastAsia" w:hAnsiTheme="minorHAnsi" w:cstheme="minorHAnsi"/>
        </w:rPr>
        <w:t xml:space="preserve">Projekt byl zahájen 1. 3. 2016 a ukončen 31. 12. 2021, řešitelem projektu byl NPI. Výše dotace NPI na projekt činila </w:t>
      </w:r>
      <w:r w:rsidRPr="0007080F">
        <w:rPr>
          <w:rFonts w:asciiTheme="minorHAnsi" w:eastAsiaTheme="minorEastAsia" w:hAnsiTheme="minorHAnsi" w:cstheme="minorHAnsi"/>
        </w:rPr>
        <w:t>275,9 mil. Kč</w:t>
      </w:r>
      <w:r w:rsidR="00760EAB" w:rsidRPr="0007080F">
        <w:rPr>
          <w:rFonts w:asciiTheme="minorHAnsi" w:eastAsiaTheme="minorEastAsia" w:hAnsiTheme="minorHAnsi" w:cstheme="minorHAnsi"/>
        </w:rPr>
        <w:t xml:space="preserve"> </w:t>
      </w:r>
      <w:r w:rsidR="00760EAB" w:rsidRPr="0007080F">
        <w:rPr>
          <w:rFonts w:eastAsiaTheme="minorEastAsia" w:cstheme="minorHAnsi"/>
        </w:rPr>
        <w:t>ze státního rozpočtu a ESIF.</w:t>
      </w:r>
      <w:r w:rsidRPr="0007080F">
        <w:rPr>
          <w:rFonts w:asciiTheme="minorHAnsi" w:eastAsiaTheme="minorEastAsia" w:hAnsiTheme="minorHAnsi" w:cstheme="minorHAnsi"/>
        </w:rPr>
        <w:t xml:space="preserve"> NPI vyčerpal</w:t>
      </w:r>
      <w:r w:rsidRPr="0038684E">
        <w:rPr>
          <w:rFonts w:asciiTheme="minorHAnsi" w:eastAsiaTheme="minorEastAsia" w:hAnsiTheme="minorHAnsi" w:cstheme="minorHAnsi"/>
        </w:rPr>
        <w:t xml:space="preserve"> 250,2 mil. Kč</w:t>
      </w:r>
      <w:r w:rsidR="00545E73" w:rsidRPr="0038684E">
        <w:rPr>
          <w:rFonts w:asciiTheme="minorHAnsi" w:eastAsiaTheme="minorEastAsia" w:hAnsiTheme="minorHAnsi" w:cstheme="minorHAnsi"/>
        </w:rPr>
        <w:t>, z toho 96</w:t>
      </w:r>
      <w:r w:rsidR="002A22A6">
        <w:rPr>
          <w:rFonts w:asciiTheme="minorHAnsi" w:eastAsiaTheme="minorEastAsia" w:hAnsiTheme="minorHAnsi" w:cstheme="minorHAnsi"/>
        </w:rPr>
        <w:t> </w:t>
      </w:r>
      <w:r w:rsidR="00545E73" w:rsidRPr="0038684E">
        <w:rPr>
          <w:rFonts w:asciiTheme="minorHAnsi" w:eastAsiaTheme="minorEastAsia" w:hAnsiTheme="minorHAnsi" w:cstheme="minorHAnsi"/>
        </w:rPr>
        <w:t>% tvořily osobní výdaje.</w:t>
      </w:r>
      <w:r w:rsidRPr="0038684E">
        <w:rPr>
          <w:rFonts w:asciiTheme="minorHAnsi" w:eastAsiaTheme="minorEastAsia" w:hAnsiTheme="minorHAnsi" w:cstheme="minorHAnsi"/>
        </w:rPr>
        <w:t xml:space="preserve"> </w:t>
      </w:r>
      <w:r w:rsidRPr="0038684E">
        <w:rPr>
          <w:rFonts w:asciiTheme="minorHAnsi" w:hAnsiTheme="minorHAnsi" w:cstheme="minorHAnsi"/>
        </w:rPr>
        <w:t>Obecným cílem projektu byla podpora vzdělávání ve středním školství a vyšším odborném školství v souladu se vzdělávací strategií MŠMT a s využitím akčního plánování. Tohoto cíle chtěl NPI dosáhnout podporou přípravy a realizace KAP v</w:t>
      </w:r>
      <w:r w:rsidR="007F299C">
        <w:rPr>
          <w:rFonts w:asciiTheme="minorHAnsi" w:hAnsiTheme="minorHAnsi" w:cstheme="minorHAnsi"/>
        </w:rPr>
        <w:t> </w:t>
      </w:r>
      <w:r w:rsidRPr="0038684E">
        <w:rPr>
          <w:rFonts w:asciiTheme="minorHAnsi" w:hAnsiTheme="minorHAnsi" w:cstheme="minorHAnsi"/>
        </w:rPr>
        <w:t>oblasti vzdělávání a dále cílenou podporou škol při přípravě PA</w:t>
      </w:r>
      <w:r w:rsidR="00B42483" w:rsidRPr="0038684E">
        <w:rPr>
          <w:rFonts w:asciiTheme="minorHAnsi" w:hAnsiTheme="minorHAnsi" w:cstheme="minorHAnsi"/>
        </w:rPr>
        <w:t xml:space="preserve">, </w:t>
      </w:r>
      <w:r w:rsidRPr="0038684E">
        <w:rPr>
          <w:rFonts w:asciiTheme="minorHAnsi" w:hAnsiTheme="minorHAnsi" w:cstheme="minorHAnsi"/>
        </w:rPr>
        <w:t xml:space="preserve">resp. </w:t>
      </w:r>
      <w:r w:rsidR="00A26C51" w:rsidRPr="0038684E">
        <w:rPr>
          <w:rFonts w:asciiTheme="minorHAnsi" w:hAnsiTheme="minorHAnsi" w:cstheme="minorHAnsi"/>
        </w:rPr>
        <w:t>ŠAP</w:t>
      </w:r>
      <w:r w:rsidRPr="0038684E">
        <w:rPr>
          <w:rFonts w:asciiTheme="minorHAnsi" w:hAnsiTheme="minorHAnsi" w:cstheme="minorHAnsi"/>
        </w:rPr>
        <w:t xml:space="preserve">, jejich vyhodnocování a zajišťování kvality realizovaných činností. </w:t>
      </w:r>
      <w:r w:rsidR="00D61C42" w:rsidRPr="0038684E">
        <w:rPr>
          <w:rFonts w:asciiTheme="minorHAnsi" w:eastAsiaTheme="minorEastAsia" w:hAnsiTheme="minorHAnsi" w:cstheme="minorHAnsi"/>
        </w:rPr>
        <w:t xml:space="preserve">Výstupy projektu </w:t>
      </w:r>
      <w:r w:rsidR="00113FB5" w:rsidRPr="0038684E">
        <w:rPr>
          <w:rFonts w:asciiTheme="minorHAnsi" w:eastAsiaTheme="minorEastAsia" w:hAnsiTheme="minorHAnsi" w:cstheme="minorHAnsi"/>
        </w:rPr>
        <w:t>byly</w:t>
      </w:r>
      <w:r w:rsidR="00F07036" w:rsidRPr="0038684E">
        <w:rPr>
          <w:rFonts w:asciiTheme="minorHAnsi" w:eastAsiaTheme="minorEastAsia" w:hAnsiTheme="minorHAnsi" w:cstheme="minorHAnsi"/>
        </w:rPr>
        <w:t xml:space="preserve"> především</w:t>
      </w:r>
      <w:r w:rsidR="00113FB5" w:rsidRPr="0038684E">
        <w:rPr>
          <w:rFonts w:asciiTheme="minorHAnsi" w:eastAsiaTheme="minorEastAsia" w:hAnsiTheme="minorHAnsi" w:cstheme="minorHAnsi"/>
        </w:rPr>
        <w:t xml:space="preserve"> systém metodické podpory během KAP, školní akční plány a plány aktivit, metodické semináře a webináře, zastřešující síť metodiků </w:t>
      </w:r>
      <w:proofErr w:type="spellStart"/>
      <w:r w:rsidR="00113FB5" w:rsidRPr="0038684E">
        <w:rPr>
          <w:rFonts w:asciiTheme="minorHAnsi" w:eastAsiaTheme="minorEastAsia" w:hAnsiTheme="minorHAnsi" w:cstheme="minorHAnsi"/>
        </w:rPr>
        <w:t>Edusíť</w:t>
      </w:r>
      <w:proofErr w:type="spellEnd"/>
      <w:r w:rsidR="00F07036" w:rsidRPr="0038684E">
        <w:rPr>
          <w:rFonts w:asciiTheme="minorHAnsi" w:eastAsiaTheme="minorEastAsia" w:hAnsiTheme="minorHAnsi" w:cstheme="minorHAnsi"/>
        </w:rPr>
        <w:t>, dotazníkové šetření potřeb a zprávy o stavu inkluzivního vzdělávání na</w:t>
      </w:r>
      <w:r w:rsidR="00264E21" w:rsidRPr="0038684E">
        <w:rPr>
          <w:rFonts w:asciiTheme="minorHAnsi" w:eastAsiaTheme="minorEastAsia" w:hAnsiTheme="minorHAnsi" w:cstheme="minorHAnsi"/>
        </w:rPr>
        <w:t> </w:t>
      </w:r>
      <w:r w:rsidR="00F07036" w:rsidRPr="0038684E">
        <w:rPr>
          <w:rFonts w:asciiTheme="minorHAnsi" w:eastAsiaTheme="minorEastAsia" w:hAnsiTheme="minorHAnsi" w:cstheme="minorHAnsi"/>
        </w:rPr>
        <w:t>středních školách.</w:t>
      </w:r>
    </w:p>
    <w:p w14:paraId="50333529" w14:textId="70BB7395" w:rsidR="00C34219" w:rsidRPr="0038684E" w:rsidRDefault="00D61C42" w:rsidP="0038684E">
      <w:pPr>
        <w:pStyle w:val="Odstavecseseznamem"/>
        <w:numPr>
          <w:ilvl w:val="0"/>
          <w:numId w:val="10"/>
        </w:numPr>
        <w:suppressAutoHyphens/>
        <w:spacing w:after="120"/>
        <w:ind w:left="284" w:hanging="284"/>
        <w:contextualSpacing w:val="0"/>
        <w:rPr>
          <w:rFonts w:asciiTheme="minorHAnsi" w:hAnsiTheme="minorHAnsi" w:cstheme="minorHAnsi"/>
          <w:b/>
          <w:bCs/>
        </w:rPr>
      </w:pPr>
      <w:r w:rsidRPr="0038684E">
        <w:rPr>
          <w:rFonts w:asciiTheme="minorHAnsi" w:hAnsiTheme="minorHAnsi" w:cstheme="minorHAnsi"/>
          <w:b/>
          <w:bCs/>
        </w:rPr>
        <w:t>Strategické řízení a plánování ve školách a v územích (SRP)</w:t>
      </w:r>
    </w:p>
    <w:p w14:paraId="578B55C3" w14:textId="174E21B2" w:rsidR="00C34219" w:rsidRPr="0038684E" w:rsidRDefault="00C34219" w:rsidP="0038684E">
      <w:pPr>
        <w:spacing w:after="120"/>
        <w:rPr>
          <w:rFonts w:asciiTheme="minorHAnsi" w:hAnsiTheme="minorHAnsi" w:cstheme="minorHAnsi"/>
        </w:rPr>
      </w:pPr>
      <w:r w:rsidRPr="0038684E">
        <w:rPr>
          <w:rFonts w:asciiTheme="minorHAnsi" w:eastAsiaTheme="minorEastAsia" w:hAnsiTheme="minorHAnsi" w:cstheme="minorHAnsi"/>
        </w:rPr>
        <w:t xml:space="preserve">Projekt byl zahájen 1. </w:t>
      </w:r>
      <w:r w:rsidR="00D61C42" w:rsidRPr="0038684E">
        <w:rPr>
          <w:rFonts w:asciiTheme="minorHAnsi" w:eastAsiaTheme="minorEastAsia" w:hAnsiTheme="minorHAnsi" w:cstheme="minorHAnsi"/>
        </w:rPr>
        <w:t>3</w:t>
      </w:r>
      <w:r w:rsidRPr="0038684E">
        <w:rPr>
          <w:rFonts w:asciiTheme="minorHAnsi" w:eastAsiaTheme="minorEastAsia" w:hAnsiTheme="minorHAnsi" w:cstheme="minorHAnsi"/>
        </w:rPr>
        <w:t>. 201</w:t>
      </w:r>
      <w:r w:rsidR="00D61C42" w:rsidRPr="0038684E">
        <w:rPr>
          <w:rFonts w:asciiTheme="minorHAnsi" w:eastAsiaTheme="minorEastAsia" w:hAnsiTheme="minorHAnsi" w:cstheme="minorHAnsi"/>
        </w:rPr>
        <w:t>6</w:t>
      </w:r>
      <w:r w:rsidRPr="0038684E">
        <w:rPr>
          <w:rFonts w:asciiTheme="minorHAnsi" w:eastAsiaTheme="minorEastAsia" w:hAnsiTheme="minorHAnsi" w:cstheme="minorHAnsi"/>
        </w:rPr>
        <w:t xml:space="preserve"> a jeho realizace </w:t>
      </w:r>
      <w:r w:rsidRPr="0007080F">
        <w:rPr>
          <w:rFonts w:asciiTheme="minorHAnsi" w:eastAsiaTheme="minorEastAsia" w:hAnsiTheme="minorHAnsi" w:cstheme="minorHAnsi"/>
        </w:rPr>
        <w:t>byla ukončena 30. 11. 202</w:t>
      </w:r>
      <w:r w:rsidR="00D61C42" w:rsidRPr="0007080F">
        <w:rPr>
          <w:rFonts w:asciiTheme="minorHAnsi" w:eastAsiaTheme="minorEastAsia" w:hAnsiTheme="minorHAnsi" w:cstheme="minorHAnsi"/>
        </w:rPr>
        <w:t>1</w:t>
      </w:r>
      <w:r w:rsidRPr="0007080F">
        <w:rPr>
          <w:rFonts w:asciiTheme="minorHAnsi" w:eastAsiaTheme="minorEastAsia" w:hAnsiTheme="minorHAnsi" w:cstheme="minorHAnsi"/>
        </w:rPr>
        <w:t xml:space="preserve">, řešitelem byl </w:t>
      </w:r>
      <w:r w:rsidR="00D61C42" w:rsidRPr="0007080F">
        <w:rPr>
          <w:rFonts w:asciiTheme="minorHAnsi" w:eastAsiaTheme="minorEastAsia" w:hAnsiTheme="minorHAnsi" w:cstheme="minorHAnsi"/>
        </w:rPr>
        <w:t>NPI.</w:t>
      </w:r>
      <w:r w:rsidRPr="0007080F">
        <w:rPr>
          <w:rFonts w:asciiTheme="minorHAnsi" w:eastAsiaTheme="minorEastAsia" w:hAnsiTheme="minorHAnsi" w:cstheme="minorHAnsi"/>
        </w:rPr>
        <w:t xml:space="preserve"> Na projekt bylo celkem alokováno </w:t>
      </w:r>
      <w:r w:rsidR="00D61C42" w:rsidRPr="0007080F">
        <w:rPr>
          <w:rFonts w:asciiTheme="minorHAnsi" w:eastAsiaTheme="minorEastAsia" w:hAnsiTheme="minorHAnsi" w:cstheme="minorHAnsi"/>
        </w:rPr>
        <w:t>239,2</w:t>
      </w:r>
      <w:r w:rsidRPr="0007080F">
        <w:rPr>
          <w:rFonts w:asciiTheme="minorHAnsi" w:eastAsiaTheme="minorEastAsia" w:hAnsiTheme="minorHAnsi" w:cstheme="minorHAnsi"/>
        </w:rPr>
        <w:t xml:space="preserve"> mil. Kč</w:t>
      </w:r>
      <w:r w:rsidR="00760EAB" w:rsidRPr="0007080F">
        <w:rPr>
          <w:rFonts w:asciiTheme="minorHAnsi" w:eastAsiaTheme="minorEastAsia" w:hAnsiTheme="minorHAnsi" w:cstheme="minorHAnsi"/>
        </w:rPr>
        <w:t xml:space="preserve"> </w:t>
      </w:r>
      <w:r w:rsidR="00760EAB" w:rsidRPr="0007080F">
        <w:rPr>
          <w:rFonts w:eastAsiaTheme="minorEastAsia" w:cstheme="minorHAnsi"/>
        </w:rPr>
        <w:t>ze státního rozpočtu a ESIF</w:t>
      </w:r>
      <w:r w:rsidRPr="0007080F">
        <w:rPr>
          <w:rFonts w:asciiTheme="minorHAnsi" w:eastAsiaTheme="minorEastAsia" w:hAnsiTheme="minorHAnsi" w:cstheme="minorHAnsi"/>
        </w:rPr>
        <w:t xml:space="preserve">, přičemž celkové vynaložené prostředky činily </w:t>
      </w:r>
      <w:r w:rsidR="00D61C42" w:rsidRPr="0007080F">
        <w:rPr>
          <w:rFonts w:asciiTheme="minorHAnsi" w:eastAsiaTheme="minorEastAsia" w:hAnsiTheme="minorHAnsi" w:cstheme="minorHAnsi"/>
        </w:rPr>
        <w:t>208,6</w:t>
      </w:r>
      <w:r w:rsidRPr="0007080F">
        <w:rPr>
          <w:rFonts w:asciiTheme="minorHAnsi" w:eastAsiaTheme="minorEastAsia" w:hAnsiTheme="minorHAnsi" w:cstheme="minorHAnsi"/>
        </w:rPr>
        <w:t xml:space="preserve"> mil. Kč</w:t>
      </w:r>
      <w:r w:rsidR="00545E73" w:rsidRPr="0007080F">
        <w:rPr>
          <w:rFonts w:asciiTheme="minorHAnsi" w:eastAsiaTheme="minorEastAsia" w:hAnsiTheme="minorHAnsi" w:cstheme="minorHAnsi"/>
        </w:rPr>
        <w:t>, z toho 70</w:t>
      </w:r>
      <w:r w:rsidR="00545E73" w:rsidRPr="0038684E">
        <w:rPr>
          <w:rFonts w:asciiTheme="minorHAnsi" w:eastAsiaTheme="minorEastAsia" w:hAnsiTheme="minorHAnsi" w:cstheme="minorHAnsi"/>
        </w:rPr>
        <w:t xml:space="preserve"> % tvořily osobní výdaje.</w:t>
      </w:r>
      <w:r w:rsidRPr="0038684E">
        <w:rPr>
          <w:rFonts w:asciiTheme="minorHAnsi" w:eastAsiaTheme="minorEastAsia" w:hAnsiTheme="minorHAnsi" w:cstheme="minorHAnsi"/>
        </w:rPr>
        <w:t xml:space="preserve"> </w:t>
      </w:r>
      <w:r w:rsidR="00D61C42" w:rsidRPr="0038684E">
        <w:rPr>
          <w:rFonts w:asciiTheme="minorHAnsi" w:hAnsiTheme="minorHAnsi" w:cstheme="minorHAnsi"/>
          <w:color w:val="000000" w:themeColor="text1"/>
        </w:rPr>
        <w:t xml:space="preserve">Hlavním cílem projektu bylo zlepšit strategické řízení a plánování ve školách a v územích prostřednictvím rozvoje pedagogického vedení (leadershipu) ve školách, metodického vedení příjemců individuálních projektů pro tvorbu místních akčních plánů a jejich vzájemné spolupráce. </w:t>
      </w:r>
      <w:r w:rsidR="00D61C42" w:rsidRPr="0038684E">
        <w:rPr>
          <w:rFonts w:asciiTheme="minorHAnsi" w:eastAsiaTheme="minorEastAsia" w:hAnsiTheme="minorHAnsi" w:cstheme="minorHAnsi"/>
        </w:rPr>
        <w:t>Výstup</w:t>
      </w:r>
      <w:r w:rsidR="00113FB5" w:rsidRPr="0038684E">
        <w:rPr>
          <w:rFonts w:asciiTheme="minorHAnsi" w:eastAsiaTheme="minorEastAsia" w:hAnsiTheme="minorHAnsi" w:cstheme="minorHAnsi"/>
        </w:rPr>
        <w:t>em projektu bylo především zřízení center podpory v každém kraji a systém intenzivní podpory ředitelů.</w:t>
      </w:r>
    </w:p>
    <w:p w14:paraId="1765FAF3" w14:textId="78B5AA1C" w:rsidR="00C34219" w:rsidRPr="0038684E" w:rsidRDefault="00D61C42" w:rsidP="0038684E">
      <w:pPr>
        <w:pStyle w:val="Odstavecseseznamem"/>
        <w:numPr>
          <w:ilvl w:val="0"/>
          <w:numId w:val="10"/>
        </w:numPr>
        <w:suppressAutoHyphens/>
        <w:spacing w:after="120"/>
        <w:ind w:left="284" w:hanging="284"/>
        <w:contextualSpacing w:val="0"/>
        <w:rPr>
          <w:rFonts w:asciiTheme="minorHAnsi" w:hAnsiTheme="minorHAnsi" w:cstheme="minorHAnsi"/>
          <w:b/>
          <w:bCs/>
        </w:rPr>
      </w:pPr>
      <w:r w:rsidRPr="0038684E">
        <w:rPr>
          <w:rFonts w:asciiTheme="minorHAnsi" w:eastAsiaTheme="minorEastAsia" w:hAnsiTheme="minorHAnsi" w:cstheme="minorHAnsi"/>
          <w:b/>
          <w:bCs/>
        </w:rPr>
        <w:t>Metodická podpora akčního plánování (P-AP)</w:t>
      </w:r>
    </w:p>
    <w:p w14:paraId="5CBAC0E8" w14:textId="1438BEB2" w:rsidR="00D61C42" w:rsidRPr="00993769" w:rsidRDefault="00C34219" w:rsidP="00993769">
      <w:pPr>
        <w:spacing w:after="120"/>
        <w:rPr>
          <w:rFonts w:asciiTheme="minorHAnsi" w:hAnsiTheme="minorHAnsi" w:cstheme="minorHAnsi"/>
          <w:highlight w:val="yellow"/>
        </w:rPr>
      </w:pPr>
      <w:r w:rsidRPr="0038684E">
        <w:rPr>
          <w:rFonts w:asciiTheme="minorHAnsi" w:eastAsiaTheme="minorEastAsia" w:hAnsiTheme="minorHAnsi" w:cstheme="minorHAnsi"/>
        </w:rPr>
        <w:t>Projekt byl zahájen 1. 1</w:t>
      </w:r>
      <w:r w:rsidR="00D61C42" w:rsidRPr="0038684E">
        <w:rPr>
          <w:rFonts w:asciiTheme="minorHAnsi" w:eastAsiaTheme="minorEastAsia" w:hAnsiTheme="minorHAnsi" w:cstheme="minorHAnsi"/>
        </w:rPr>
        <w:t>2</w:t>
      </w:r>
      <w:r w:rsidRPr="0038684E">
        <w:rPr>
          <w:rFonts w:asciiTheme="minorHAnsi" w:eastAsiaTheme="minorEastAsia" w:hAnsiTheme="minorHAnsi" w:cstheme="minorHAnsi"/>
        </w:rPr>
        <w:t>. 20</w:t>
      </w:r>
      <w:r w:rsidR="00D61C42" w:rsidRPr="0038684E">
        <w:rPr>
          <w:rFonts w:asciiTheme="minorHAnsi" w:eastAsiaTheme="minorEastAsia" w:hAnsiTheme="minorHAnsi" w:cstheme="minorHAnsi"/>
        </w:rPr>
        <w:t>21</w:t>
      </w:r>
      <w:r w:rsidRPr="0038684E">
        <w:rPr>
          <w:rFonts w:asciiTheme="minorHAnsi" w:eastAsiaTheme="minorEastAsia" w:hAnsiTheme="minorHAnsi" w:cstheme="minorHAnsi"/>
        </w:rPr>
        <w:t xml:space="preserve"> a jeho realizace byla ukončena 3</w:t>
      </w:r>
      <w:r w:rsidR="00D61C42" w:rsidRPr="0038684E">
        <w:rPr>
          <w:rFonts w:asciiTheme="minorHAnsi" w:eastAsiaTheme="minorEastAsia" w:hAnsiTheme="minorHAnsi" w:cstheme="minorHAnsi"/>
        </w:rPr>
        <w:t>0</w:t>
      </w:r>
      <w:r w:rsidRPr="0038684E">
        <w:rPr>
          <w:rFonts w:asciiTheme="minorHAnsi" w:eastAsiaTheme="minorEastAsia" w:hAnsiTheme="minorHAnsi" w:cstheme="minorHAnsi"/>
        </w:rPr>
        <w:t>. 1</w:t>
      </w:r>
      <w:r w:rsidR="00D61C42" w:rsidRPr="0038684E">
        <w:rPr>
          <w:rFonts w:asciiTheme="minorHAnsi" w:eastAsiaTheme="minorEastAsia" w:hAnsiTheme="minorHAnsi" w:cstheme="minorHAnsi"/>
        </w:rPr>
        <w:t>1</w:t>
      </w:r>
      <w:r w:rsidRPr="0038684E">
        <w:rPr>
          <w:rFonts w:asciiTheme="minorHAnsi" w:eastAsiaTheme="minorEastAsia" w:hAnsiTheme="minorHAnsi" w:cstheme="minorHAnsi"/>
        </w:rPr>
        <w:t>. 202</w:t>
      </w:r>
      <w:r w:rsidR="00D61C42" w:rsidRPr="0038684E">
        <w:rPr>
          <w:rFonts w:asciiTheme="minorHAnsi" w:eastAsiaTheme="minorEastAsia" w:hAnsiTheme="minorHAnsi" w:cstheme="minorHAnsi"/>
        </w:rPr>
        <w:t>3</w:t>
      </w:r>
      <w:r w:rsidRPr="0038684E">
        <w:rPr>
          <w:rFonts w:asciiTheme="minorHAnsi" w:eastAsiaTheme="minorEastAsia" w:hAnsiTheme="minorHAnsi" w:cstheme="minorHAnsi"/>
        </w:rPr>
        <w:t>, řešitelem byl</w:t>
      </w:r>
      <w:r w:rsidR="00D61C42" w:rsidRPr="0038684E">
        <w:rPr>
          <w:rFonts w:asciiTheme="minorHAnsi" w:eastAsiaTheme="minorEastAsia" w:hAnsiTheme="minorHAnsi" w:cstheme="minorHAnsi"/>
        </w:rPr>
        <w:t xml:space="preserve"> NPI. </w:t>
      </w:r>
      <w:r w:rsidRPr="0038684E">
        <w:rPr>
          <w:rFonts w:asciiTheme="minorHAnsi" w:eastAsiaTheme="minorEastAsia" w:hAnsiTheme="minorHAnsi" w:cstheme="minorHAnsi"/>
        </w:rPr>
        <w:t>Na projekt bylo celkem alokováno</w:t>
      </w:r>
      <w:r w:rsidR="00D61C42" w:rsidRPr="0038684E">
        <w:rPr>
          <w:rFonts w:asciiTheme="minorHAnsi" w:eastAsiaTheme="minorEastAsia" w:hAnsiTheme="minorHAnsi" w:cstheme="minorHAnsi"/>
        </w:rPr>
        <w:t xml:space="preserve"> téměř</w:t>
      </w:r>
      <w:r w:rsidRPr="0038684E">
        <w:rPr>
          <w:rFonts w:asciiTheme="minorHAnsi" w:eastAsiaTheme="minorEastAsia" w:hAnsiTheme="minorHAnsi" w:cstheme="minorHAnsi"/>
        </w:rPr>
        <w:t xml:space="preserve"> </w:t>
      </w:r>
      <w:r w:rsidR="00D61C42" w:rsidRPr="0038684E">
        <w:rPr>
          <w:rFonts w:asciiTheme="minorHAnsi" w:eastAsiaTheme="minorEastAsia" w:hAnsiTheme="minorHAnsi" w:cstheme="minorHAnsi"/>
        </w:rPr>
        <w:t>50</w:t>
      </w:r>
      <w:r w:rsidRPr="0038684E">
        <w:rPr>
          <w:rFonts w:asciiTheme="minorHAnsi" w:eastAsiaTheme="minorEastAsia" w:hAnsiTheme="minorHAnsi" w:cstheme="minorHAnsi"/>
        </w:rPr>
        <w:t xml:space="preserve"> mil. </w:t>
      </w:r>
      <w:r w:rsidRPr="0007080F">
        <w:rPr>
          <w:rFonts w:asciiTheme="minorHAnsi" w:eastAsiaTheme="minorEastAsia" w:hAnsiTheme="minorHAnsi" w:cstheme="minorHAnsi"/>
        </w:rPr>
        <w:t>Kč</w:t>
      </w:r>
      <w:r w:rsidR="00760EAB" w:rsidRPr="0007080F">
        <w:rPr>
          <w:rFonts w:asciiTheme="minorHAnsi" w:eastAsiaTheme="minorEastAsia" w:hAnsiTheme="minorHAnsi" w:cstheme="minorHAnsi"/>
        </w:rPr>
        <w:t xml:space="preserve"> </w:t>
      </w:r>
      <w:r w:rsidR="00760EAB" w:rsidRPr="0007080F">
        <w:rPr>
          <w:rFonts w:eastAsiaTheme="minorEastAsia" w:cstheme="minorHAnsi"/>
        </w:rPr>
        <w:t>ze státního rozpočtu a ESIF</w:t>
      </w:r>
      <w:r w:rsidRPr="0007080F">
        <w:rPr>
          <w:rFonts w:asciiTheme="minorHAnsi" w:eastAsiaTheme="minorEastAsia" w:hAnsiTheme="minorHAnsi" w:cstheme="minorHAnsi"/>
        </w:rPr>
        <w:t xml:space="preserve">, přičemž </w:t>
      </w:r>
      <w:r w:rsidRPr="00993769">
        <w:rPr>
          <w:rFonts w:asciiTheme="minorHAnsi" w:eastAsiaTheme="minorEastAsia" w:hAnsiTheme="minorHAnsi" w:cstheme="minorHAnsi"/>
        </w:rPr>
        <w:t xml:space="preserve">celkové vynaložené prostředky činily </w:t>
      </w:r>
      <w:r w:rsidR="00D61C42" w:rsidRPr="00993769">
        <w:rPr>
          <w:rFonts w:asciiTheme="minorHAnsi" w:eastAsiaTheme="minorEastAsia" w:hAnsiTheme="minorHAnsi" w:cstheme="minorHAnsi"/>
        </w:rPr>
        <w:t>48</w:t>
      </w:r>
      <w:r w:rsidRPr="00993769">
        <w:rPr>
          <w:rFonts w:asciiTheme="minorHAnsi" w:eastAsiaTheme="minorEastAsia" w:hAnsiTheme="minorHAnsi" w:cstheme="minorHAnsi"/>
        </w:rPr>
        <w:t xml:space="preserve"> mil. Kč</w:t>
      </w:r>
      <w:r w:rsidR="00545E73" w:rsidRPr="00993769">
        <w:rPr>
          <w:rFonts w:asciiTheme="minorHAnsi" w:eastAsiaTheme="minorEastAsia" w:hAnsiTheme="minorHAnsi" w:cstheme="minorHAnsi"/>
        </w:rPr>
        <w:t>, z toho 71 % tvořily osobní</w:t>
      </w:r>
      <w:r w:rsidR="00CD2843">
        <w:rPr>
          <w:rFonts w:asciiTheme="minorHAnsi" w:eastAsiaTheme="minorEastAsia" w:hAnsiTheme="minorHAnsi" w:cstheme="minorHAnsi"/>
        </w:rPr>
        <w:t xml:space="preserve"> </w:t>
      </w:r>
      <w:r w:rsidR="00545E73" w:rsidRPr="00993769">
        <w:rPr>
          <w:rFonts w:asciiTheme="minorHAnsi" w:eastAsiaTheme="minorEastAsia" w:hAnsiTheme="minorHAnsi" w:cstheme="minorHAnsi"/>
        </w:rPr>
        <w:t xml:space="preserve">výdaje. </w:t>
      </w:r>
      <w:r w:rsidR="00D61C42" w:rsidRPr="00993769">
        <w:rPr>
          <w:rFonts w:asciiTheme="minorHAnsi" w:hAnsiTheme="minorHAnsi" w:cstheme="minorHAnsi"/>
        </w:rPr>
        <w:t>Projekt</w:t>
      </w:r>
      <w:r w:rsidR="00993769" w:rsidRPr="00993769">
        <w:rPr>
          <w:rFonts w:asciiTheme="minorHAnsi" w:hAnsiTheme="minorHAnsi" w:cstheme="minorHAnsi"/>
        </w:rPr>
        <w:t> </w:t>
      </w:r>
      <w:r w:rsidR="00993769" w:rsidRPr="00993769">
        <w:rPr>
          <w:rFonts w:asciiTheme="minorHAnsi" w:hAnsiTheme="minorHAnsi" w:cstheme="minorHAnsi"/>
        </w:rPr>
        <w:br/>
      </w:r>
      <w:r w:rsidR="00D61C42" w:rsidRPr="00993769">
        <w:rPr>
          <w:rFonts w:asciiTheme="minorHAnsi" w:hAnsiTheme="minorHAnsi" w:cstheme="minorHAnsi"/>
        </w:rPr>
        <w:t>P</w:t>
      </w:r>
      <w:r w:rsidR="00993769" w:rsidRPr="00993769">
        <w:rPr>
          <w:rFonts w:asciiTheme="minorHAnsi" w:hAnsiTheme="minorHAnsi" w:cstheme="minorHAnsi"/>
        </w:rPr>
        <w:t>-</w:t>
      </w:r>
      <w:r w:rsidR="00D61C42" w:rsidRPr="00993769">
        <w:rPr>
          <w:rFonts w:asciiTheme="minorHAnsi" w:hAnsiTheme="minorHAnsi" w:cstheme="minorHAnsi"/>
        </w:rPr>
        <w:t>AP</w:t>
      </w:r>
      <w:r w:rsidR="007F299C" w:rsidRPr="00993769">
        <w:rPr>
          <w:rFonts w:asciiTheme="minorHAnsi" w:hAnsiTheme="minorHAnsi" w:cstheme="minorHAnsi"/>
        </w:rPr>
        <w:t> </w:t>
      </w:r>
      <w:r w:rsidR="00D61C42" w:rsidRPr="00993769">
        <w:rPr>
          <w:rFonts w:asciiTheme="minorHAnsi" w:hAnsiTheme="minorHAnsi" w:cstheme="minorHAnsi"/>
        </w:rPr>
        <w:t>navazoval</w:t>
      </w:r>
      <w:r w:rsidR="00D61C42" w:rsidRPr="0007080F">
        <w:rPr>
          <w:rFonts w:asciiTheme="minorHAnsi" w:hAnsiTheme="minorHAnsi" w:cstheme="minorHAnsi"/>
        </w:rPr>
        <w:t xml:space="preserve"> na aktivity a výstupy systémových projektů</w:t>
      </w:r>
      <w:r w:rsidR="00D61C42" w:rsidRPr="0038684E">
        <w:rPr>
          <w:rFonts w:asciiTheme="minorHAnsi" w:hAnsiTheme="minorHAnsi" w:cstheme="minorHAnsi"/>
        </w:rPr>
        <w:t xml:space="preserve"> P-KAP a SRP. Jeho cílem bylo zachování metodické podpory všem aktérům akčního plánování (metodická podpora, koordinace a poradenství) a zároveň sjednocení procesů akčního plánování na všech úrovních vzdělávacího systému (tzn. národní, krajské, v územích a školní) do jednotného modelu akčního plánování. </w:t>
      </w:r>
      <w:r w:rsidRPr="0038684E">
        <w:rPr>
          <w:rFonts w:asciiTheme="minorHAnsi" w:eastAsia="Calibri" w:hAnsiTheme="minorHAnsi" w:cstheme="minorHAnsi"/>
        </w:rPr>
        <w:t>Výstupem tohoto projektu byl</w:t>
      </w:r>
      <w:r w:rsidR="00113FB5" w:rsidRPr="0038684E">
        <w:rPr>
          <w:rFonts w:asciiTheme="minorHAnsi" w:eastAsia="Calibri" w:hAnsiTheme="minorHAnsi" w:cstheme="minorHAnsi"/>
        </w:rPr>
        <w:t xml:space="preserve"> zejména</w:t>
      </w:r>
      <w:r w:rsidR="00D61C42" w:rsidRPr="0038684E">
        <w:rPr>
          <w:rFonts w:asciiTheme="minorHAnsi" w:eastAsia="Calibri" w:hAnsiTheme="minorHAnsi" w:cstheme="minorHAnsi"/>
        </w:rPr>
        <w:t xml:space="preserve"> </w:t>
      </w:r>
      <w:r w:rsidR="00D61C42" w:rsidRPr="00CB3B41">
        <w:rPr>
          <w:rFonts w:asciiTheme="minorHAnsi" w:eastAsia="Calibri" w:hAnsiTheme="minorHAnsi" w:cstheme="minorHAnsi"/>
          <w:i/>
          <w:iCs/>
        </w:rPr>
        <w:t>Průvodce strategickým a akčním plánováním</w:t>
      </w:r>
      <w:r w:rsidR="00D61C42" w:rsidRPr="0038684E">
        <w:rPr>
          <w:rFonts w:asciiTheme="minorHAnsi" w:eastAsia="Calibri" w:hAnsiTheme="minorHAnsi" w:cstheme="minorHAnsi"/>
        </w:rPr>
        <w:t>.</w:t>
      </w:r>
    </w:p>
    <w:p w14:paraId="51DDA16C" w14:textId="472E79EA" w:rsidR="003E4EFC" w:rsidRPr="0038684E" w:rsidRDefault="003E4EFC" w:rsidP="0038684E">
      <w:pPr>
        <w:pStyle w:val="Odstavecseseznamem"/>
        <w:numPr>
          <w:ilvl w:val="0"/>
          <w:numId w:val="10"/>
        </w:numPr>
        <w:suppressAutoHyphens/>
        <w:spacing w:after="120"/>
        <w:ind w:left="284" w:hanging="284"/>
        <w:contextualSpacing w:val="0"/>
        <w:rPr>
          <w:rFonts w:asciiTheme="minorHAnsi" w:hAnsiTheme="minorHAnsi" w:cstheme="minorHAnsi"/>
          <w:b/>
          <w:bCs/>
        </w:rPr>
      </w:pPr>
      <w:r w:rsidRPr="0038684E">
        <w:rPr>
          <w:rFonts w:asciiTheme="minorHAnsi" w:eastAsiaTheme="minorEastAsia" w:hAnsiTheme="minorHAnsi" w:cstheme="minorHAnsi"/>
          <w:b/>
          <w:bCs/>
        </w:rPr>
        <w:t>Střední článek podpory</w:t>
      </w:r>
    </w:p>
    <w:p w14:paraId="570735E4" w14:textId="55579634" w:rsidR="00BD6BFC" w:rsidRPr="0038684E" w:rsidRDefault="003E4EFC" w:rsidP="0038684E">
      <w:pPr>
        <w:spacing w:after="120"/>
        <w:rPr>
          <w:rFonts w:asciiTheme="minorHAnsi" w:hAnsiTheme="minorHAnsi" w:cstheme="minorHAnsi"/>
        </w:rPr>
      </w:pPr>
      <w:r w:rsidRPr="0038684E">
        <w:rPr>
          <w:rFonts w:asciiTheme="minorHAnsi" w:hAnsiTheme="minorHAnsi" w:cstheme="minorHAnsi"/>
        </w:rPr>
        <w:t>Projekt byl zahájen v červenci 2023 a předpokládané ukončení realizace je stanoveno k 30.</w:t>
      </w:r>
      <w:r w:rsidR="00264E21" w:rsidRPr="0038684E">
        <w:rPr>
          <w:rFonts w:asciiTheme="minorHAnsi" w:hAnsiTheme="minorHAnsi" w:cstheme="minorHAnsi"/>
        </w:rPr>
        <w:t> </w:t>
      </w:r>
      <w:r w:rsidRPr="0038684E">
        <w:rPr>
          <w:rFonts w:asciiTheme="minorHAnsi" w:hAnsiTheme="minorHAnsi" w:cstheme="minorHAnsi"/>
        </w:rPr>
        <w:t>6.</w:t>
      </w:r>
      <w:r w:rsidR="00264E21" w:rsidRPr="0038684E">
        <w:rPr>
          <w:rFonts w:asciiTheme="minorHAnsi" w:hAnsiTheme="minorHAnsi" w:cstheme="minorHAnsi"/>
        </w:rPr>
        <w:t> </w:t>
      </w:r>
      <w:r w:rsidRPr="0038684E">
        <w:rPr>
          <w:rFonts w:asciiTheme="minorHAnsi" w:hAnsiTheme="minorHAnsi" w:cstheme="minorHAnsi"/>
        </w:rPr>
        <w:t xml:space="preserve">2029. Řešitelem tohoto </w:t>
      </w:r>
      <w:r w:rsidRPr="0007080F">
        <w:rPr>
          <w:rFonts w:asciiTheme="minorHAnsi" w:hAnsiTheme="minorHAnsi" w:cstheme="minorHAnsi"/>
        </w:rPr>
        <w:t>projektu je MŠMT. Na projekt MŠMT alokovalo 882,2 mil. Kč</w:t>
      </w:r>
      <w:r w:rsidR="00760EAB" w:rsidRPr="0007080F">
        <w:rPr>
          <w:rFonts w:asciiTheme="minorHAnsi" w:hAnsiTheme="minorHAnsi" w:cstheme="minorHAnsi"/>
        </w:rPr>
        <w:t xml:space="preserve"> </w:t>
      </w:r>
      <w:r w:rsidR="00760EAB" w:rsidRPr="0007080F">
        <w:rPr>
          <w:rFonts w:eastAsiaTheme="minorEastAsia" w:cstheme="minorHAnsi"/>
        </w:rPr>
        <w:lastRenderedPageBreak/>
        <w:t>ze státního rozpočtu a ESIF</w:t>
      </w:r>
      <w:r w:rsidRPr="0007080F">
        <w:rPr>
          <w:rFonts w:asciiTheme="minorHAnsi" w:hAnsiTheme="minorHAnsi" w:cstheme="minorHAnsi"/>
        </w:rPr>
        <w:t xml:space="preserve">, z toho 77 % je plánováno na osobní výdaje. </w:t>
      </w:r>
      <w:r w:rsidR="005C2702" w:rsidRPr="0007080F">
        <w:rPr>
          <w:rFonts w:asciiTheme="minorHAnsi" w:eastAsiaTheme="minorEastAsia" w:hAnsiTheme="minorHAnsi" w:cstheme="minorHAnsi"/>
          <w:bCs/>
        </w:rPr>
        <w:t>Ke dni ukončení kontroly MŠMT vyčerpalo přes 89</w:t>
      </w:r>
      <w:r w:rsidR="002A22A6">
        <w:rPr>
          <w:rFonts w:asciiTheme="minorHAnsi" w:eastAsiaTheme="minorEastAsia" w:hAnsiTheme="minorHAnsi" w:cstheme="minorHAnsi"/>
          <w:bCs/>
        </w:rPr>
        <w:t> </w:t>
      </w:r>
      <w:r w:rsidR="005C2702" w:rsidRPr="0007080F">
        <w:rPr>
          <w:rFonts w:asciiTheme="minorHAnsi" w:eastAsiaTheme="minorEastAsia" w:hAnsiTheme="minorHAnsi" w:cstheme="minorHAnsi"/>
          <w:bCs/>
        </w:rPr>
        <w:t>mil.</w:t>
      </w:r>
      <w:r w:rsidR="002A22A6">
        <w:rPr>
          <w:rFonts w:asciiTheme="minorHAnsi" w:eastAsiaTheme="minorEastAsia" w:hAnsiTheme="minorHAnsi" w:cstheme="minorHAnsi"/>
          <w:bCs/>
        </w:rPr>
        <w:t> </w:t>
      </w:r>
      <w:r w:rsidR="005C2702" w:rsidRPr="0007080F">
        <w:rPr>
          <w:rFonts w:asciiTheme="minorHAnsi" w:eastAsiaTheme="minorEastAsia" w:hAnsiTheme="minorHAnsi" w:cstheme="minorHAnsi"/>
          <w:bCs/>
        </w:rPr>
        <w:t xml:space="preserve">Kč. </w:t>
      </w:r>
      <w:r w:rsidRPr="0007080F">
        <w:rPr>
          <w:rFonts w:asciiTheme="minorHAnsi" w:hAnsiTheme="minorHAnsi" w:cstheme="minorHAnsi"/>
        </w:rPr>
        <w:t>Cílem</w:t>
      </w:r>
      <w:r w:rsidRPr="0038684E">
        <w:rPr>
          <w:rFonts w:asciiTheme="minorHAnsi" w:hAnsiTheme="minorHAnsi" w:cstheme="minorHAnsi"/>
        </w:rPr>
        <w:t xml:space="preserve"> projektu je vybudovat systém komunikace a</w:t>
      </w:r>
      <w:r w:rsidR="007F299C">
        <w:rPr>
          <w:rFonts w:asciiTheme="minorHAnsi" w:hAnsiTheme="minorHAnsi" w:cstheme="minorHAnsi"/>
        </w:rPr>
        <w:t> </w:t>
      </w:r>
      <w:r w:rsidRPr="0038684E">
        <w:rPr>
          <w:rFonts w:asciiTheme="minorHAnsi" w:hAnsiTheme="minorHAnsi" w:cstheme="minorHAnsi"/>
        </w:rPr>
        <w:t>metodické podpory pro vedení MŠ a ZŠ a jejich zřizovatelů, s důrazem na efektivní řízení organizace, vedení lidí a orientaci ve školské legislativě. Projekt se zaměř</w:t>
      </w:r>
      <w:r w:rsidR="00DA7957" w:rsidRPr="0038684E">
        <w:rPr>
          <w:rFonts w:asciiTheme="minorHAnsi" w:hAnsiTheme="minorHAnsi" w:cstheme="minorHAnsi"/>
        </w:rPr>
        <w:t>il</w:t>
      </w:r>
      <w:r w:rsidRPr="0038684E">
        <w:rPr>
          <w:rFonts w:asciiTheme="minorHAnsi" w:hAnsiTheme="minorHAnsi" w:cstheme="minorHAnsi"/>
        </w:rPr>
        <w:t xml:space="preserve"> na poskytování jak</w:t>
      </w:r>
      <w:r w:rsidR="002A22A6">
        <w:rPr>
          <w:rFonts w:asciiTheme="minorHAnsi" w:hAnsiTheme="minorHAnsi" w:cstheme="minorHAnsi"/>
        </w:rPr>
        <w:t xml:space="preserve"> </w:t>
      </w:r>
      <w:r w:rsidRPr="0038684E">
        <w:rPr>
          <w:rFonts w:asciiTheme="minorHAnsi" w:hAnsiTheme="minorHAnsi" w:cstheme="minorHAnsi"/>
        </w:rPr>
        <w:t>obecné, tak individualizované metodické pomoci přímo tam, kde ji školy a zřizovatelé nejvíce potřebovaly prostřednictvím krajských koordinátorů a regionálních metodiků.</w:t>
      </w:r>
      <w:r w:rsidR="00DD28DC" w:rsidRPr="0038684E">
        <w:rPr>
          <w:rFonts w:asciiTheme="minorHAnsi" w:hAnsiTheme="minorHAnsi" w:cstheme="minorHAnsi"/>
        </w:rPr>
        <w:t xml:space="preserve"> Dle</w:t>
      </w:r>
      <w:r w:rsidR="002A22A6">
        <w:rPr>
          <w:rFonts w:asciiTheme="minorHAnsi" w:hAnsiTheme="minorHAnsi" w:cstheme="minorHAnsi"/>
        </w:rPr>
        <w:t xml:space="preserve"> </w:t>
      </w:r>
      <w:r w:rsidR="00DD28DC" w:rsidRPr="0038684E">
        <w:rPr>
          <w:rFonts w:asciiTheme="minorHAnsi" w:hAnsiTheme="minorHAnsi" w:cstheme="minorHAnsi"/>
        </w:rPr>
        <w:t xml:space="preserve">MŠMT by mělo realizací projektu dojít ke snížení nerovností v přístupu ke kvalitnímu vzdělávání. </w:t>
      </w:r>
    </w:p>
    <w:p w14:paraId="3EC6F42F" w14:textId="77777777" w:rsidR="000141D2" w:rsidRPr="0038684E" w:rsidRDefault="00D416B9" w:rsidP="0038684E">
      <w:pPr>
        <w:keepNext/>
        <w:spacing w:before="720" w:after="240"/>
        <w:jc w:val="center"/>
        <w:outlineLvl w:val="0"/>
        <w:rPr>
          <w:rFonts w:asciiTheme="minorHAnsi" w:hAnsiTheme="minorHAnsi" w:cstheme="minorHAnsi"/>
          <w:b/>
          <w:sz w:val="28"/>
        </w:rPr>
      </w:pPr>
      <w:r w:rsidRPr="0038684E">
        <w:rPr>
          <w:rFonts w:asciiTheme="minorHAnsi" w:hAnsiTheme="minorHAnsi" w:cstheme="minorHAnsi"/>
          <w:b/>
          <w:sz w:val="28"/>
        </w:rPr>
        <w:t>III. </w:t>
      </w:r>
      <w:r w:rsidR="00C866CB" w:rsidRPr="0038684E">
        <w:rPr>
          <w:rFonts w:asciiTheme="minorHAnsi" w:hAnsiTheme="minorHAnsi" w:cstheme="minorHAnsi"/>
          <w:b/>
          <w:sz w:val="28"/>
        </w:rPr>
        <w:t>Rozsah kontroly</w:t>
      </w:r>
    </w:p>
    <w:p w14:paraId="7192804B" w14:textId="2D64A2E3" w:rsidR="009A0793" w:rsidRPr="0038684E" w:rsidRDefault="009A0793" w:rsidP="0038684E">
      <w:pPr>
        <w:autoSpaceDE w:val="0"/>
        <w:autoSpaceDN w:val="0"/>
        <w:adjustRightInd w:val="0"/>
        <w:spacing w:after="120"/>
        <w:rPr>
          <w:rStyle w:val="eop"/>
          <w:rFonts w:asciiTheme="minorHAnsi" w:hAnsiTheme="minorHAnsi" w:cstheme="minorHAnsi"/>
        </w:rPr>
      </w:pPr>
      <w:r w:rsidRPr="0038684E">
        <w:rPr>
          <w:rStyle w:val="eop"/>
          <w:rFonts w:asciiTheme="minorHAnsi" w:hAnsiTheme="minorHAnsi" w:cstheme="minorHAnsi"/>
        </w:rPr>
        <w:t xml:space="preserve">Předmětem kontrolní akce byly </w:t>
      </w:r>
      <w:r w:rsidR="003E0F93" w:rsidRPr="0038684E">
        <w:rPr>
          <w:rStyle w:val="eop"/>
          <w:rFonts w:asciiTheme="minorHAnsi" w:hAnsiTheme="minorHAnsi" w:cstheme="minorHAnsi"/>
        </w:rPr>
        <w:t>peněžní prostředky určené na projekty podpory hodnocení a</w:t>
      </w:r>
      <w:r w:rsidR="00264E21" w:rsidRPr="0038684E">
        <w:rPr>
          <w:rStyle w:val="eop"/>
          <w:rFonts w:asciiTheme="minorHAnsi" w:hAnsiTheme="minorHAnsi" w:cstheme="minorHAnsi"/>
        </w:rPr>
        <w:t> </w:t>
      </w:r>
      <w:r w:rsidR="003E0F93" w:rsidRPr="0038684E">
        <w:rPr>
          <w:rStyle w:val="eop"/>
          <w:rFonts w:asciiTheme="minorHAnsi" w:hAnsiTheme="minorHAnsi" w:cstheme="minorHAnsi"/>
        </w:rPr>
        <w:t xml:space="preserve">řízení vzdělávací soustavy regionálního školství. </w:t>
      </w:r>
      <w:r w:rsidRPr="0038684E">
        <w:rPr>
          <w:rStyle w:val="eop"/>
          <w:rFonts w:asciiTheme="minorHAnsi" w:hAnsiTheme="minorHAnsi" w:cstheme="minorHAnsi"/>
        </w:rPr>
        <w:t xml:space="preserve">Cílem kontroly bylo </w:t>
      </w:r>
      <w:r w:rsidR="003E0F93" w:rsidRPr="0038684E">
        <w:rPr>
          <w:rFonts w:asciiTheme="minorHAnsi" w:hAnsiTheme="minorHAnsi" w:cstheme="minorHAnsi"/>
        </w:rPr>
        <w:t xml:space="preserve">prověřit, zda peněžní prostředky určené na projekty podpory hodnocení a řízení vzdělávací soustavy regionálního školství byly vynakládány účelně, hospodárně a v souladu s právními předpisy. </w:t>
      </w:r>
      <w:r w:rsidRPr="0038684E">
        <w:rPr>
          <w:rStyle w:val="eop"/>
          <w:rFonts w:asciiTheme="minorHAnsi" w:hAnsiTheme="minorHAnsi" w:cstheme="minorHAnsi"/>
        </w:rPr>
        <w:t>Kontrolovan</w:t>
      </w:r>
      <w:r w:rsidR="006827E8" w:rsidRPr="0038684E">
        <w:rPr>
          <w:rStyle w:val="eop"/>
          <w:rFonts w:asciiTheme="minorHAnsi" w:hAnsiTheme="minorHAnsi" w:cstheme="minorHAnsi"/>
        </w:rPr>
        <w:t>é</w:t>
      </w:r>
      <w:r w:rsidRPr="0038684E">
        <w:rPr>
          <w:rStyle w:val="eop"/>
          <w:rFonts w:asciiTheme="minorHAnsi" w:hAnsiTheme="minorHAnsi" w:cstheme="minorHAnsi"/>
        </w:rPr>
        <w:t xml:space="preserve"> období </w:t>
      </w:r>
      <w:r w:rsidR="009D3101" w:rsidRPr="0038684E">
        <w:rPr>
          <w:rStyle w:val="eop"/>
          <w:rFonts w:asciiTheme="minorHAnsi" w:hAnsiTheme="minorHAnsi" w:cstheme="minorHAnsi"/>
        </w:rPr>
        <w:t>bylo od roku</w:t>
      </w:r>
      <w:r w:rsidRPr="0038684E">
        <w:rPr>
          <w:rStyle w:val="eop"/>
          <w:rFonts w:asciiTheme="minorHAnsi" w:hAnsiTheme="minorHAnsi" w:cstheme="minorHAnsi"/>
        </w:rPr>
        <w:t xml:space="preserve"> 201</w:t>
      </w:r>
      <w:r w:rsidR="003E0F93" w:rsidRPr="0038684E">
        <w:rPr>
          <w:rStyle w:val="eop"/>
          <w:rFonts w:asciiTheme="minorHAnsi" w:hAnsiTheme="minorHAnsi" w:cstheme="minorHAnsi"/>
        </w:rPr>
        <w:t>9</w:t>
      </w:r>
      <w:r w:rsidR="009D3101" w:rsidRPr="0038684E">
        <w:rPr>
          <w:rStyle w:val="eop"/>
          <w:rFonts w:asciiTheme="minorHAnsi" w:hAnsiTheme="minorHAnsi" w:cstheme="minorHAnsi"/>
        </w:rPr>
        <w:t xml:space="preserve"> do</w:t>
      </w:r>
      <w:r w:rsidR="00287B98" w:rsidRPr="0038684E">
        <w:rPr>
          <w:rStyle w:val="eop"/>
          <w:rFonts w:asciiTheme="minorHAnsi" w:hAnsiTheme="minorHAnsi" w:cstheme="minorHAnsi"/>
        </w:rPr>
        <w:t xml:space="preserve"> roku</w:t>
      </w:r>
      <w:r w:rsidR="009D3101" w:rsidRPr="0038684E">
        <w:rPr>
          <w:rStyle w:val="eop"/>
          <w:rFonts w:asciiTheme="minorHAnsi" w:hAnsiTheme="minorHAnsi" w:cstheme="minorHAnsi"/>
        </w:rPr>
        <w:t xml:space="preserve"> </w:t>
      </w:r>
      <w:r w:rsidRPr="0038684E">
        <w:rPr>
          <w:rStyle w:val="eop"/>
          <w:rFonts w:asciiTheme="minorHAnsi" w:hAnsiTheme="minorHAnsi" w:cstheme="minorHAnsi"/>
        </w:rPr>
        <w:t>202</w:t>
      </w:r>
      <w:r w:rsidR="003E0F93" w:rsidRPr="0038684E">
        <w:rPr>
          <w:rStyle w:val="eop"/>
          <w:rFonts w:asciiTheme="minorHAnsi" w:hAnsiTheme="minorHAnsi" w:cstheme="minorHAnsi"/>
        </w:rPr>
        <w:t>4</w:t>
      </w:r>
      <w:r w:rsidR="00131285">
        <w:rPr>
          <w:rStyle w:val="eop"/>
          <w:rFonts w:asciiTheme="minorHAnsi" w:hAnsiTheme="minorHAnsi" w:cstheme="minorHAnsi"/>
        </w:rPr>
        <w:t>,</w:t>
      </w:r>
      <w:r w:rsidR="009D3101" w:rsidRPr="0038684E">
        <w:rPr>
          <w:rStyle w:val="eop"/>
          <w:rFonts w:asciiTheme="minorHAnsi" w:hAnsiTheme="minorHAnsi" w:cstheme="minorHAnsi"/>
        </w:rPr>
        <w:t xml:space="preserve"> </w:t>
      </w:r>
      <w:r w:rsidR="00131285">
        <w:rPr>
          <w:rStyle w:val="eop"/>
          <w:rFonts w:asciiTheme="minorHAnsi" w:hAnsiTheme="minorHAnsi" w:cstheme="minorHAnsi"/>
        </w:rPr>
        <w:t>v</w:t>
      </w:r>
      <w:r w:rsidRPr="0038684E">
        <w:rPr>
          <w:rStyle w:val="eop"/>
          <w:rFonts w:asciiTheme="minorHAnsi" w:hAnsiTheme="minorHAnsi" w:cstheme="minorHAnsi"/>
        </w:rPr>
        <w:t xml:space="preserve"> případě věcných souvislostí i období předcházející </w:t>
      </w:r>
      <w:r w:rsidR="009D3101" w:rsidRPr="0038684E">
        <w:rPr>
          <w:rStyle w:val="eop"/>
          <w:rFonts w:asciiTheme="minorHAnsi" w:hAnsiTheme="minorHAnsi" w:cstheme="minorHAnsi"/>
        </w:rPr>
        <w:t>či následující.</w:t>
      </w:r>
    </w:p>
    <w:p w14:paraId="1C50B98E" w14:textId="1434D7FE" w:rsidR="0054588A" w:rsidRPr="0038684E" w:rsidRDefault="009A0793" w:rsidP="0038684E">
      <w:pPr>
        <w:spacing w:after="120"/>
        <w:rPr>
          <w:rFonts w:asciiTheme="minorHAnsi" w:hAnsiTheme="minorHAnsi" w:cstheme="minorHAnsi"/>
        </w:rPr>
      </w:pPr>
      <w:r w:rsidRPr="0038684E">
        <w:rPr>
          <w:rFonts w:asciiTheme="minorHAnsi" w:hAnsiTheme="minorHAnsi" w:cstheme="minorHAnsi"/>
        </w:rPr>
        <w:t xml:space="preserve">Kontrola byla provedena u </w:t>
      </w:r>
      <w:r w:rsidR="003E0F93" w:rsidRPr="0038684E">
        <w:rPr>
          <w:rFonts w:asciiTheme="minorHAnsi" w:hAnsiTheme="minorHAnsi" w:cstheme="minorHAnsi"/>
        </w:rPr>
        <w:t>MŠMT</w:t>
      </w:r>
      <w:r w:rsidR="009D3101" w:rsidRPr="0038684E">
        <w:rPr>
          <w:rFonts w:asciiTheme="minorHAnsi" w:hAnsiTheme="minorHAnsi" w:cstheme="minorHAnsi"/>
        </w:rPr>
        <w:t xml:space="preserve"> </w:t>
      </w:r>
      <w:r w:rsidR="003E0F93" w:rsidRPr="0038684E">
        <w:rPr>
          <w:rFonts w:asciiTheme="minorHAnsi" w:eastAsia="Calibri" w:hAnsiTheme="minorHAnsi" w:cstheme="minorHAnsi"/>
          <w:color w:val="000000" w:themeColor="text1"/>
        </w:rPr>
        <w:t xml:space="preserve">jako gesčního orgánu pro oblast vzdělávání a jako řídicího orgánu OP VVV. </w:t>
      </w:r>
      <w:r w:rsidRPr="0038684E">
        <w:rPr>
          <w:rFonts w:asciiTheme="minorHAnsi" w:hAnsiTheme="minorHAnsi" w:cstheme="minorHAnsi"/>
        </w:rPr>
        <w:t xml:space="preserve">Kontrola byla dále provedena u </w:t>
      </w:r>
      <w:r w:rsidR="003E0F93" w:rsidRPr="0038684E">
        <w:rPr>
          <w:rFonts w:asciiTheme="minorHAnsi" w:hAnsiTheme="minorHAnsi" w:cstheme="minorHAnsi"/>
        </w:rPr>
        <w:t>ČŠI a NPI</w:t>
      </w:r>
      <w:r w:rsidRPr="0038684E">
        <w:rPr>
          <w:rFonts w:asciiTheme="minorHAnsi" w:hAnsiTheme="minorHAnsi" w:cstheme="minorHAnsi"/>
        </w:rPr>
        <w:t xml:space="preserve"> jako </w:t>
      </w:r>
      <w:r w:rsidR="003E0F93" w:rsidRPr="0038684E">
        <w:rPr>
          <w:rFonts w:asciiTheme="minorHAnsi" w:hAnsiTheme="minorHAnsi" w:cstheme="minorHAnsi"/>
        </w:rPr>
        <w:t>řešitelů</w:t>
      </w:r>
      <w:r w:rsidR="00B21087" w:rsidRPr="0038684E">
        <w:rPr>
          <w:rFonts w:asciiTheme="minorHAnsi" w:hAnsiTheme="minorHAnsi" w:cstheme="minorHAnsi"/>
        </w:rPr>
        <w:t xml:space="preserve"> systémových projektů v oblastech hodnocení a řízení vzdělávací soustavy.</w:t>
      </w:r>
    </w:p>
    <w:p w14:paraId="7572A388" w14:textId="1B01FF75" w:rsidR="00C85F19" w:rsidRDefault="001C094E" w:rsidP="0038684E">
      <w:pPr>
        <w:spacing w:after="120"/>
        <w:rPr>
          <w:rFonts w:asciiTheme="minorHAnsi" w:eastAsia="Calibri" w:hAnsiTheme="minorHAnsi" w:cstheme="minorHAnsi"/>
        </w:rPr>
      </w:pPr>
      <w:r w:rsidRPr="0038684E">
        <w:rPr>
          <w:rFonts w:asciiTheme="minorHAnsi" w:eastAsia="Calibri" w:hAnsiTheme="minorHAnsi" w:cstheme="minorHAnsi"/>
        </w:rPr>
        <w:t>Kontrola byla zaměřena na využití peněžních prostředků ze státního rozpočt</w:t>
      </w:r>
      <w:r w:rsidRPr="0038684E">
        <w:rPr>
          <w:rFonts w:asciiTheme="minorHAnsi" w:eastAsia="Calibri" w:hAnsiTheme="minorHAnsi" w:cstheme="minorHAnsi"/>
          <w:color w:val="000000" w:themeColor="text1"/>
        </w:rPr>
        <w:t>u a EU cílených na</w:t>
      </w:r>
      <w:r w:rsidR="00131285">
        <w:rPr>
          <w:rFonts w:asciiTheme="minorHAnsi" w:eastAsia="Calibri" w:hAnsiTheme="minorHAnsi" w:cstheme="minorHAnsi"/>
          <w:color w:val="000000" w:themeColor="text1"/>
        </w:rPr>
        <w:t xml:space="preserve"> </w:t>
      </w:r>
      <w:r w:rsidRPr="0038684E">
        <w:rPr>
          <w:rFonts w:asciiTheme="minorHAnsi" w:eastAsia="Calibri" w:hAnsiTheme="minorHAnsi" w:cstheme="minorHAnsi"/>
          <w:color w:val="000000" w:themeColor="text1"/>
        </w:rPr>
        <w:t>systémové projekty v </w:t>
      </w:r>
      <w:r w:rsidRPr="0007080F">
        <w:rPr>
          <w:rFonts w:asciiTheme="minorHAnsi" w:eastAsia="Calibri" w:hAnsiTheme="minorHAnsi" w:cstheme="minorHAnsi"/>
          <w:color w:val="000000" w:themeColor="text1"/>
        </w:rPr>
        <w:t>oblastech hodnocení a řízení vzdělávací soustavy</w:t>
      </w:r>
      <w:r w:rsidR="00C85F19" w:rsidRPr="0007080F">
        <w:rPr>
          <w:rFonts w:asciiTheme="minorHAnsi" w:eastAsia="Calibri" w:hAnsiTheme="minorHAnsi" w:cstheme="minorHAnsi"/>
          <w:color w:val="000000" w:themeColor="text1"/>
        </w:rPr>
        <w:t>. Realizace těchto projektů byla provázána s cíli a opatřeními v DZ ČR 2019</w:t>
      </w:r>
      <w:r w:rsidR="00131285" w:rsidRPr="0038684E">
        <w:rPr>
          <w:rFonts w:asciiTheme="minorHAnsi" w:eastAsia="Calibri" w:hAnsiTheme="minorHAnsi" w:cstheme="minorHAnsi"/>
        </w:rPr>
        <w:t>–</w:t>
      </w:r>
      <w:r w:rsidR="00C85F19" w:rsidRPr="0007080F">
        <w:rPr>
          <w:rFonts w:asciiTheme="minorHAnsi" w:eastAsia="Calibri" w:hAnsiTheme="minorHAnsi" w:cstheme="minorHAnsi"/>
          <w:color w:val="000000" w:themeColor="text1"/>
        </w:rPr>
        <w:t xml:space="preserve">2023. Proto bylo kontrolou </w:t>
      </w:r>
      <w:r w:rsidR="00C85F19" w:rsidRPr="0007080F">
        <w:rPr>
          <w:rFonts w:asciiTheme="minorHAnsi" w:eastAsia="Calibri" w:hAnsiTheme="minorHAnsi" w:cstheme="minorHAnsi"/>
        </w:rPr>
        <w:t>u</w:t>
      </w:r>
      <w:r w:rsidR="00131285">
        <w:rPr>
          <w:rFonts w:asciiTheme="minorHAnsi" w:eastAsia="Calibri" w:hAnsiTheme="minorHAnsi" w:cstheme="minorHAnsi"/>
        </w:rPr>
        <w:t> </w:t>
      </w:r>
      <w:r w:rsidRPr="0007080F">
        <w:rPr>
          <w:rFonts w:asciiTheme="minorHAnsi" w:eastAsia="Calibri" w:hAnsiTheme="minorHAnsi" w:cstheme="minorHAnsi"/>
        </w:rPr>
        <w:t xml:space="preserve">MŠMT ověřováno </w:t>
      </w:r>
      <w:r w:rsidR="00C85F19" w:rsidRPr="0007080F">
        <w:rPr>
          <w:rFonts w:asciiTheme="minorHAnsi" w:eastAsia="Calibri" w:hAnsiTheme="minorHAnsi" w:cstheme="minorHAnsi"/>
        </w:rPr>
        <w:t xml:space="preserve">naplňování </w:t>
      </w:r>
      <w:r w:rsidRPr="0007080F">
        <w:rPr>
          <w:rFonts w:asciiTheme="minorHAnsi" w:eastAsia="Calibri" w:hAnsiTheme="minorHAnsi" w:cstheme="minorHAnsi"/>
        </w:rPr>
        <w:t xml:space="preserve">cílů a realizace opatření </w:t>
      </w:r>
      <w:r w:rsidR="003E0446" w:rsidRPr="0007080F">
        <w:rPr>
          <w:rFonts w:asciiTheme="minorHAnsi" w:eastAsia="Calibri" w:hAnsiTheme="minorHAnsi" w:cstheme="minorHAnsi"/>
        </w:rPr>
        <w:t>DZ ČR 2019</w:t>
      </w:r>
      <w:r w:rsidR="00131285" w:rsidRPr="0038684E">
        <w:rPr>
          <w:rFonts w:asciiTheme="minorHAnsi" w:eastAsia="Calibri" w:hAnsiTheme="minorHAnsi" w:cstheme="minorHAnsi"/>
        </w:rPr>
        <w:t>–</w:t>
      </w:r>
      <w:r w:rsidR="003E0446" w:rsidRPr="0007080F">
        <w:rPr>
          <w:rFonts w:asciiTheme="minorHAnsi" w:eastAsia="Calibri" w:hAnsiTheme="minorHAnsi" w:cstheme="minorHAnsi"/>
        </w:rPr>
        <w:t xml:space="preserve">2023 v části </w:t>
      </w:r>
      <w:r w:rsidR="003E0446" w:rsidRPr="0007080F">
        <w:rPr>
          <w:rFonts w:asciiTheme="minorHAnsi" w:eastAsia="Calibri" w:hAnsiTheme="minorHAnsi" w:cstheme="minorHAnsi"/>
          <w:i/>
          <w:iCs/>
        </w:rPr>
        <w:t>F.</w:t>
      </w:r>
      <w:r w:rsidR="003E0446" w:rsidRPr="0007080F">
        <w:rPr>
          <w:rFonts w:asciiTheme="minorHAnsi" w:hAnsiTheme="minorHAnsi" w:cstheme="minorHAnsi"/>
          <w:i/>
          <w:iCs/>
        </w:rPr>
        <w:t xml:space="preserve"> Hodnocení žáků, škol a školského systému</w:t>
      </w:r>
      <w:r w:rsidR="003E0446" w:rsidRPr="0007080F">
        <w:rPr>
          <w:rFonts w:asciiTheme="minorHAnsi" w:eastAsia="Calibri" w:hAnsiTheme="minorHAnsi" w:cstheme="minorHAnsi"/>
        </w:rPr>
        <w:t xml:space="preserve"> a v části </w:t>
      </w:r>
      <w:r w:rsidR="003E0446" w:rsidRPr="0007080F">
        <w:rPr>
          <w:rFonts w:asciiTheme="minorHAnsi" w:eastAsia="Calibri" w:hAnsiTheme="minorHAnsi" w:cstheme="minorHAnsi"/>
          <w:i/>
          <w:iCs/>
        </w:rPr>
        <w:t xml:space="preserve">L. </w:t>
      </w:r>
      <w:r w:rsidR="003E0446" w:rsidRPr="0007080F">
        <w:rPr>
          <w:rFonts w:asciiTheme="minorHAnsi" w:hAnsiTheme="minorHAnsi" w:cstheme="minorHAnsi"/>
          <w:i/>
          <w:iCs/>
        </w:rPr>
        <w:t>Řízení školského systému</w:t>
      </w:r>
      <w:r w:rsidR="00C85F19" w:rsidRPr="0007080F">
        <w:rPr>
          <w:rFonts w:asciiTheme="minorHAnsi" w:hAnsiTheme="minorHAnsi" w:cstheme="minorHAnsi"/>
        </w:rPr>
        <w:t xml:space="preserve">. </w:t>
      </w:r>
      <w:r w:rsidRPr="0007080F">
        <w:rPr>
          <w:rFonts w:asciiTheme="minorHAnsi" w:eastAsia="Calibri" w:hAnsiTheme="minorHAnsi" w:cstheme="minorHAnsi"/>
        </w:rPr>
        <w:t>Dále NKÚ prověřil v rámci OP</w:t>
      </w:r>
      <w:r w:rsidR="00264E21" w:rsidRPr="0007080F">
        <w:rPr>
          <w:rFonts w:asciiTheme="minorHAnsi" w:eastAsia="Calibri" w:hAnsiTheme="minorHAnsi" w:cstheme="minorHAnsi"/>
        </w:rPr>
        <w:t> </w:t>
      </w:r>
      <w:r w:rsidRPr="0007080F">
        <w:rPr>
          <w:rFonts w:asciiTheme="minorHAnsi" w:eastAsia="Calibri" w:hAnsiTheme="minorHAnsi" w:cstheme="minorHAnsi"/>
        </w:rPr>
        <w:t xml:space="preserve">VVV nastavení výzev </w:t>
      </w:r>
      <w:r w:rsidR="003E0446" w:rsidRPr="0007080F">
        <w:rPr>
          <w:rFonts w:asciiTheme="minorHAnsi" w:eastAsia="Calibri" w:hAnsiTheme="minorHAnsi" w:cstheme="minorHAnsi"/>
        </w:rPr>
        <w:t>podporujících oblasti hodnocení a řízení vzdělávací soustavy</w:t>
      </w:r>
      <w:r w:rsidRPr="0007080F">
        <w:rPr>
          <w:rFonts w:asciiTheme="minorHAnsi" w:eastAsia="Calibri" w:hAnsiTheme="minorHAnsi" w:cstheme="minorHAnsi"/>
        </w:rPr>
        <w:t>. Na</w:t>
      </w:r>
      <w:r w:rsidR="00131285">
        <w:rPr>
          <w:rFonts w:asciiTheme="minorHAnsi" w:eastAsia="Calibri" w:hAnsiTheme="minorHAnsi" w:cstheme="minorHAnsi"/>
        </w:rPr>
        <w:t xml:space="preserve"> </w:t>
      </w:r>
      <w:r w:rsidRPr="0007080F">
        <w:rPr>
          <w:rFonts w:asciiTheme="minorHAnsi" w:eastAsia="Calibri" w:hAnsiTheme="minorHAnsi" w:cstheme="minorHAnsi"/>
        </w:rPr>
        <w:t>úrovni MŠMT jako řídicího orgánu</w:t>
      </w:r>
      <w:r w:rsidR="00937871" w:rsidRPr="0007080F">
        <w:rPr>
          <w:rFonts w:asciiTheme="minorHAnsi" w:eastAsia="Calibri" w:hAnsiTheme="minorHAnsi" w:cstheme="minorHAnsi"/>
        </w:rPr>
        <w:t xml:space="preserve"> OP VVV</w:t>
      </w:r>
      <w:r w:rsidRPr="0007080F">
        <w:rPr>
          <w:rFonts w:asciiTheme="minorHAnsi" w:eastAsia="Calibri" w:hAnsiTheme="minorHAnsi" w:cstheme="minorHAnsi"/>
        </w:rPr>
        <w:t xml:space="preserve"> byly zkontrolovány </w:t>
      </w:r>
      <w:r w:rsidR="003E0446" w:rsidRPr="0007080F">
        <w:rPr>
          <w:rFonts w:asciiTheme="minorHAnsi" w:eastAsia="Calibri" w:hAnsiTheme="minorHAnsi" w:cstheme="minorHAnsi"/>
        </w:rPr>
        <w:t>tři</w:t>
      </w:r>
      <w:r w:rsidRPr="0007080F">
        <w:rPr>
          <w:rFonts w:asciiTheme="minorHAnsi" w:eastAsia="Calibri" w:hAnsiTheme="minorHAnsi" w:cstheme="minorHAnsi"/>
        </w:rPr>
        <w:t xml:space="preserve"> systémové projekty</w:t>
      </w:r>
      <w:r w:rsidR="003E0446" w:rsidRPr="0007080F">
        <w:rPr>
          <w:rFonts w:asciiTheme="minorHAnsi" w:eastAsia="Calibri" w:hAnsiTheme="minorHAnsi" w:cstheme="minorHAnsi"/>
        </w:rPr>
        <w:t xml:space="preserve"> a</w:t>
      </w:r>
      <w:r w:rsidR="00264E21" w:rsidRPr="0007080F">
        <w:rPr>
          <w:rFonts w:asciiTheme="minorHAnsi" w:eastAsia="Calibri" w:hAnsiTheme="minorHAnsi" w:cstheme="minorHAnsi"/>
        </w:rPr>
        <w:t> </w:t>
      </w:r>
      <w:r w:rsidR="003E0446" w:rsidRPr="0007080F">
        <w:rPr>
          <w:rFonts w:asciiTheme="minorHAnsi" w:eastAsia="Calibri" w:hAnsiTheme="minorHAnsi" w:cstheme="minorHAnsi"/>
        </w:rPr>
        <w:t>jeden navazující projekt.</w:t>
      </w:r>
      <w:r w:rsidRPr="0007080F">
        <w:rPr>
          <w:rFonts w:asciiTheme="minorHAnsi" w:eastAsia="Calibri" w:hAnsiTheme="minorHAnsi" w:cstheme="minorHAnsi"/>
        </w:rPr>
        <w:t xml:space="preserve"> </w:t>
      </w:r>
      <w:r w:rsidR="008E16F5" w:rsidRPr="0007080F">
        <w:rPr>
          <w:rFonts w:asciiTheme="minorHAnsi" w:eastAsia="Calibri" w:hAnsiTheme="minorHAnsi" w:cstheme="minorHAnsi"/>
        </w:rPr>
        <w:t xml:space="preserve">U nich byly vyhodnoceny jejich přínosy a dopady </w:t>
      </w:r>
      <w:r w:rsidR="00131285">
        <w:rPr>
          <w:rFonts w:asciiTheme="minorHAnsi" w:eastAsia="Calibri" w:hAnsiTheme="minorHAnsi" w:cstheme="minorHAnsi"/>
        </w:rPr>
        <w:t>na</w:t>
      </w:r>
      <w:r w:rsidR="008E16F5" w:rsidRPr="0007080F">
        <w:rPr>
          <w:rFonts w:asciiTheme="minorHAnsi" w:eastAsia="Calibri" w:hAnsiTheme="minorHAnsi" w:cstheme="minorHAnsi"/>
        </w:rPr>
        <w:t xml:space="preserve"> systém vzdělávání</w:t>
      </w:r>
      <w:r w:rsidR="008E16F5" w:rsidRPr="0007080F">
        <w:rPr>
          <w:rFonts w:asciiTheme="minorHAnsi" w:hAnsiTheme="minorHAnsi" w:cstheme="minorHAnsi"/>
        </w:rPr>
        <w:t xml:space="preserve"> v regionálním školství. </w:t>
      </w:r>
      <w:r w:rsidR="008E16F5" w:rsidRPr="0007080F">
        <w:rPr>
          <w:rFonts w:asciiTheme="minorHAnsi" w:eastAsia="Calibri" w:hAnsiTheme="minorHAnsi" w:cstheme="minorHAnsi"/>
        </w:rPr>
        <w:t xml:space="preserve">Dále byl také u MŠMT zkontrolován jeden </w:t>
      </w:r>
      <w:r w:rsidR="00C85F19" w:rsidRPr="0007080F">
        <w:rPr>
          <w:rFonts w:asciiTheme="minorHAnsi" w:eastAsia="Calibri" w:hAnsiTheme="minorHAnsi" w:cstheme="minorHAnsi"/>
        </w:rPr>
        <w:t xml:space="preserve">navazující </w:t>
      </w:r>
      <w:r w:rsidR="008E16F5" w:rsidRPr="0007080F">
        <w:rPr>
          <w:rFonts w:asciiTheme="minorHAnsi" w:eastAsia="Calibri" w:hAnsiTheme="minorHAnsi" w:cstheme="minorHAnsi"/>
        </w:rPr>
        <w:t xml:space="preserve">projekt podpořený z OP JAK. </w:t>
      </w:r>
      <w:r w:rsidR="00C85F19" w:rsidRPr="0007080F">
        <w:rPr>
          <w:rFonts w:asciiTheme="minorHAnsi" w:eastAsia="Calibri" w:hAnsiTheme="minorHAnsi" w:cstheme="minorHAnsi"/>
        </w:rPr>
        <w:t xml:space="preserve">Ke kontrole na MŠMT byl vybrán i </w:t>
      </w:r>
      <w:r w:rsidR="00C85F19" w:rsidRPr="0007080F">
        <w:rPr>
          <w:rFonts w:cstheme="minorHAnsi"/>
        </w:rPr>
        <w:t>projekt budování ISV</w:t>
      </w:r>
      <w:r w:rsidR="00131285">
        <w:rPr>
          <w:rFonts w:cstheme="minorHAnsi"/>
        </w:rPr>
        <w:t>,</w:t>
      </w:r>
      <w:r w:rsidR="00C85F19" w:rsidRPr="0007080F">
        <w:rPr>
          <w:rFonts w:cstheme="minorHAnsi"/>
        </w:rPr>
        <w:t xml:space="preserve"> v jehož rámci NKÚ zkontroloval </w:t>
      </w:r>
      <w:r w:rsidR="000A3C72" w:rsidRPr="0007080F">
        <w:rPr>
          <w:rFonts w:cstheme="minorHAnsi"/>
        </w:rPr>
        <w:t>jeho I. etapu.</w:t>
      </w:r>
    </w:p>
    <w:p w14:paraId="525AC680" w14:textId="67E23A2A" w:rsidR="001C094E" w:rsidRPr="008E16F5" w:rsidRDefault="001C094E" w:rsidP="0038684E">
      <w:pPr>
        <w:spacing w:after="120"/>
        <w:rPr>
          <w:rFonts w:asciiTheme="minorHAnsi" w:eastAsia="Calibri" w:hAnsiTheme="minorHAnsi" w:cstheme="minorHAnsi"/>
        </w:rPr>
      </w:pPr>
      <w:r w:rsidRPr="0038684E">
        <w:rPr>
          <w:rFonts w:asciiTheme="minorHAnsi" w:eastAsia="Calibri" w:hAnsiTheme="minorHAnsi" w:cstheme="minorHAnsi"/>
          <w:color w:val="000000" w:themeColor="text1"/>
        </w:rPr>
        <w:t xml:space="preserve">U </w:t>
      </w:r>
      <w:r w:rsidR="003E0446" w:rsidRPr="0038684E">
        <w:rPr>
          <w:rFonts w:asciiTheme="minorHAnsi" w:eastAsia="Calibri" w:hAnsiTheme="minorHAnsi" w:cstheme="minorHAnsi"/>
          <w:color w:val="000000" w:themeColor="text1"/>
        </w:rPr>
        <w:t xml:space="preserve">ČŠI a NPI </w:t>
      </w:r>
      <w:r w:rsidRPr="0038684E">
        <w:rPr>
          <w:rFonts w:asciiTheme="minorHAnsi" w:eastAsia="Calibri" w:hAnsiTheme="minorHAnsi" w:cstheme="minorHAnsi"/>
          <w:color w:val="000000" w:themeColor="text1"/>
        </w:rPr>
        <w:t>bylo prověřeno naplnění cílů projektů, realizace klíčových aktivit a využívání jejich výstupů v</w:t>
      </w:r>
      <w:r w:rsidR="003E0446" w:rsidRPr="0038684E">
        <w:rPr>
          <w:rFonts w:asciiTheme="minorHAnsi" w:eastAsia="Calibri" w:hAnsiTheme="minorHAnsi" w:cstheme="minorHAnsi"/>
          <w:color w:val="000000" w:themeColor="text1"/>
        </w:rPr>
        <w:t> regionálním školství.</w:t>
      </w:r>
      <w:r w:rsidRPr="0038684E">
        <w:rPr>
          <w:rFonts w:asciiTheme="minorHAnsi" w:eastAsia="Calibri" w:hAnsiTheme="minorHAnsi" w:cstheme="minorHAnsi"/>
          <w:color w:val="000000" w:themeColor="text1"/>
        </w:rPr>
        <w:t xml:space="preserve"> </w:t>
      </w:r>
      <w:r w:rsidR="00937871" w:rsidRPr="0038684E">
        <w:rPr>
          <w:rFonts w:asciiTheme="minorHAnsi" w:eastAsia="Calibri" w:hAnsiTheme="minorHAnsi" w:cstheme="minorHAnsi"/>
          <w:color w:val="000000" w:themeColor="text1"/>
        </w:rPr>
        <w:t>NKÚ se</w:t>
      </w:r>
      <w:r w:rsidR="00264E21" w:rsidRPr="0038684E">
        <w:rPr>
          <w:rFonts w:asciiTheme="minorHAnsi" w:eastAsia="Calibri" w:hAnsiTheme="minorHAnsi" w:cstheme="minorHAnsi"/>
          <w:color w:val="000000" w:themeColor="text1"/>
        </w:rPr>
        <w:t> </w:t>
      </w:r>
      <w:r w:rsidR="00937871" w:rsidRPr="0038684E">
        <w:rPr>
          <w:rFonts w:asciiTheme="minorHAnsi" w:eastAsia="Calibri" w:hAnsiTheme="minorHAnsi" w:cstheme="minorHAnsi"/>
          <w:color w:val="000000" w:themeColor="text1"/>
        </w:rPr>
        <w:t>v oblasti řízení vzdělávací soustavy u MŠMT zaměřil i</w:t>
      </w:r>
      <w:r w:rsidR="007F299C">
        <w:rPr>
          <w:rFonts w:asciiTheme="minorHAnsi" w:eastAsia="Calibri" w:hAnsiTheme="minorHAnsi" w:cstheme="minorHAnsi"/>
          <w:color w:val="000000" w:themeColor="text1"/>
        </w:rPr>
        <w:t> </w:t>
      </w:r>
      <w:r w:rsidR="00937871" w:rsidRPr="0038684E">
        <w:rPr>
          <w:rFonts w:asciiTheme="minorHAnsi" w:eastAsia="Calibri" w:hAnsiTheme="minorHAnsi" w:cstheme="minorHAnsi"/>
          <w:color w:val="000000" w:themeColor="text1"/>
        </w:rPr>
        <w:t>na</w:t>
      </w:r>
      <w:r w:rsidR="007F299C">
        <w:rPr>
          <w:rFonts w:asciiTheme="minorHAnsi" w:eastAsia="Calibri" w:hAnsiTheme="minorHAnsi" w:cstheme="minorHAnsi"/>
          <w:color w:val="000000" w:themeColor="text1"/>
        </w:rPr>
        <w:t> </w:t>
      </w:r>
      <w:r w:rsidR="0007080F">
        <w:rPr>
          <w:rFonts w:asciiTheme="minorHAnsi" w:eastAsia="Calibri" w:hAnsiTheme="minorHAnsi" w:cstheme="minorHAnsi"/>
          <w:color w:val="000000" w:themeColor="text1"/>
        </w:rPr>
        <w:t xml:space="preserve">problematiku </w:t>
      </w:r>
      <w:r w:rsidR="00937871" w:rsidRPr="0038684E">
        <w:rPr>
          <w:rFonts w:asciiTheme="minorHAnsi" w:eastAsia="Calibri" w:hAnsiTheme="minorHAnsi" w:cstheme="minorHAnsi"/>
          <w:color w:val="000000" w:themeColor="text1"/>
        </w:rPr>
        <w:t>začleňování ukrajinských dětí do</w:t>
      </w:r>
      <w:r w:rsidR="00264E21" w:rsidRPr="0038684E">
        <w:rPr>
          <w:rFonts w:asciiTheme="minorHAnsi" w:eastAsia="Calibri" w:hAnsiTheme="minorHAnsi" w:cstheme="minorHAnsi"/>
          <w:color w:val="000000" w:themeColor="text1"/>
        </w:rPr>
        <w:t> </w:t>
      </w:r>
      <w:r w:rsidR="00937871" w:rsidRPr="0038684E">
        <w:rPr>
          <w:rFonts w:asciiTheme="minorHAnsi" w:eastAsia="Calibri" w:hAnsiTheme="minorHAnsi" w:cstheme="minorHAnsi"/>
          <w:color w:val="000000" w:themeColor="text1"/>
        </w:rPr>
        <w:t>českých škol. Prověřeny byly MŠMT vypsané výzvy</w:t>
      </w:r>
      <w:r w:rsidR="00901CAD" w:rsidRPr="0038684E">
        <w:rPr>
          <w:rFonts w:asciiTheme="minorHAnsi" w:eastAsia="Calibri" w:hAnsiTheme="minorHAnsi" w:cstheme="minorHAnsi"/>
          <w:color w:val="000000" w:themeColor="text1"/>
        </w:rPr>
        <w:t xml:space="preserve"> podporující tyto aktivity (viz příloha č. 1 tohoto kontrolního závěru).</w:t>
      </w:r>
    </w:p>
    <w:p w14:paraId="51B55B8A" w14:textId="72BEC033" w:rsidR="00B21087" w:rsidRPr="0038684E" w:rsidRDefault="00362FAC" w:rsidP="0038684E">
      <w:pPr>
        <w:spacing w:after="120"/>
        <w:rPr>
          <w:rFonts w:asciiTheme="minorHAnsi" w:eastAsia="Calibri" w:hAnsiTheme="minorHAnsi" w:cstheme="minorHAnsi"/>
        </w:rPr>
      </w:pPr>
      <w:r w:rsidRPr="0038684E">
        <w:rPr>
          <w:rFonts w:asciiTheme="minorHAnsi" w:eastAsia="Calibri" w:hAnsiTheme="minorHAnsi" w:cstheme="minorHAnsi"/>
        </w:rPr>
        <w:t xml:space="preserve">Kontrolovaný objem peněžních prostředků činil na systémové úrovni u MŠMT celkem </w:t>
      </w:r>
      <w:r w:rsidRPr="0038684E">
        <w:rPr>
          <w:rFonts w:asciiTheme="minorHAnsi" w:hAnsiTheme="minorHAnsi" w:cstheme="minorHAnsi"/>
        </w:rPr>
        <w:t>3 519,5</w:t>
      </w:r>
      <w:r w:rsidR="00264E21" w:rsidRPr="0038684E">
        <w:rPr>
          <w:rFonts w:asciiTheme="minorHAnsi" w:hAnsiTheme="minorHAnsi" w:cstheme="minorHAnsi"/>
        </w:rPr>
        <w:t> </w:t>
      </w:r>
      <w:r w:rsidRPr="0038684E">
        <w:rPr>
          <w:rFonts w:asciiTheme="minorHAnsi" w:hAnsiTheme="minorHAnsi" w:cstheme="minorHAnsi"/>
        </w:rPr>
        <w:t>mil.</w:t>
      </w:r>
      <w:r w:rsidR="00131285">
        <w:rPr>
          <w:rFonts w:asciiTheme="minorHAnsi" w:hAnsiTheme="minorHAnsi" w:cstheme="minorHAnsi"/>
        </w:rPr>
        <w:t> </w:t>
      </w:r>
      <w:r w:rsidRPr="0038684E">
        <w:rPr>
          <w:rFonts w:asciiTheme="minorHAnsi" w:hAnsiTheme="minorHAnsi" w:cstheme="minorHAnsi"/>
        </w:rPr>
        <w:t>Kč</w:t>
      </w:r>
      <w:r w:rsidRPr="0038684E">
        <w:rPr>
          <w:rFonts w:asciiTheme="minorHAnsi" w:eastAsia="Calibri" w:hAnsiTheme="minorHAnsi" w:cstheme="minorHAnsi"/>
        </w:rPr>
        <w:t>, což se rovná peněžním prostředkům alokovaným na vybrané projekty, informační systém vzdělávání a výzvy vypsané MŠMT v roce 2022 a 2023 zaměřené na</w:t>
      </w:r>
      <w:r w:rsidR="00131285">
        <w:rPr>
          <w:rFonts w:asciiTheme="minorHAnsi" w:eastAsia="Calibri" w:hAnsiTheme="minorHAnsi" w:cstheme="minorHAnsi"/>
        </w:rPr>
        <w:t xml:space="preserve"> </w:t>
      </w:r>
      <w:r w:rsidRPr="0038684E">
        <w:rPr>
          <w:rFonts w:asciiTheme="minorHAnsi" w:eastAsia="Calibri" w:hAnsiTheme="minorHAnsi" w:cstheme="minorHAnsi"/>
        </w:rPr>
        <w:t>začleňování ukrajinských žáků. Kontrolovaný objem peněžních prostředků vynaložených na</w:t>
      </w:r>
      <w:r w:rsidR="00131285">
        <w:rPr>
          <w:rFonts w:asciiTheme="minorHAnsi" w:eastAsia="Calibri" w:hAnsiTheme="minorHAnsi" w:cstheme="minorHAnsi"/>
        </w:rPr>
        <w:t xml:space="preserve"> </w:t>
      </w:r>
      <w:r w:rsidRPr="0038684E">
        <w:rPr>
          <w:rFonts w:asciiTheme="minorHAnsi" w:eastAsia="Calibri" w:hAnsiTheme="minorHAnsi" w:cstheme="minorHAnsi"/>
        </w:rPr>
        <w:t>vybrané projek</w:t>
      </w:r>
      <w:r w:rsidRPr="0007080F">
        <w:rPr>
          <w:rFonts w:asciiTheme="minorHAnsi" w:eastAsia="Calibri" w:hAnsiTheme="minorHAnsi" w:cstheme="minorHAnsi"/>
        </w:rPr>
        <w:t>ty činil</w:t>
      </w:r>
      <w:r w:rsidRPr="0038684E">
        <w:rPr>
          <w:rFonts w:asciiTheme="minorHAnsi" w:eastAsia="Calibri" w:hAnsiTheme="minorHAnsi" w:cstheme="minorHAnsi"/>
        </w:rPr>
        <w:t xml:space="preserve"> 7</w:t>
      </w:r>
      <w:r w:rsidR="00273583" w:rsidRPr="0038684E">
        <w:rPr>
          <w:rFonts w:asciiTheme="minorHAnsi" w:eastAsia="Calibri" w:hAnsiTheme="minorHAnsi" w:cstheme="minorHAnsi"/>
        </w:rPr>
        <w:t>33,5</w:t>
      </w:r>
      <w:r w:rsidRPr="0038684E">
        <w:rPr>
          <w:rFonts w:asciiTheme="minorHAnsi" w:eastAsia="Calibri" w:hAnsiTheme="minorHAnsi" w:cstheme="minorHAnsi"/>
        </w:rPr>
        <w:t xml:space="preserve"> mil. Kč</w:t>
      </w:r>
      <w:r w:rsidR="008A7108">
        <w:rPr>
          <w:rFonts w:asciiTheme="minorHAnsi" w:eastAsia="Calibri" w:hAnsiTheme="minorHAnsi" w:cstheme="minorHAnsi"/>
        </w:rPr>
        <w:t xml:space="preserve">, z toho </w:t>
      </w:r>
      <w:r w:rsidRPr="0038684E">
        <w:rPr>
          <w:rFonts w:asciiTheme="minorHAnsi" w:eastAsia="Calibri" w:hAnsiTheme="minorHAnsi" w:cstheme="minorHAnsi"/>
        </w:rPr>
        <w:t xml:space="preserve">u České školní inspekce </w:t>
      </w:r>
      <w:r w:rsidR="00B41E08" w:rsidRPr="0038684E">
        <w:rPr>
          <w:rFonts w:asciiTheme="minorHAnsi" w:eastAsia="Calibri" w:hAnsiTheme="minorHAnsi" w:cstheme="minorHAnsi"/>
        </w:rPr>
        <w:t>226,7</w:t>
      </w:r>
      <w:r w:rsidRPr="0038684E">
        <w:rPr>
          <w:rFonts w:asciiTheme="minorHAnsi" w:eastAsia="Calibri" w:hAnsiTheme="minorHAnsi" w:cstheme="minorHAnsi"/>
        </w:rPr>
        <w:t xml:space="preserve"> mil. Kč</w:t>
      </w:r>
      <w:r w:rsidR="008A7108">
        <w:rPr>
          <w:rFonts w:asciiTheme="minorHAnsi" w:eastAsia="Calibri" w:hAnsiTheme="minorHAnsi" w:cstheme="minorHAnsi"/>
        </w:rPr>
        <w:t xml:space="preserve"> a</w:t>
      </w:r>
      <w:r w:rsidR="007F299C">
        <w:rPr>
          <w:rFonts w:asciiTheme="minorHAnsi" w:eastAsia="Calibri" w:hAnsiTheme="minorHAnsi" w:cstheme="minorHAnsi"/>
        </w:rPr>
        <w:t> </w:t>
      </w:r>
      <w:r w:rsidRPr="0038684E">
        <w:rPr>
          <w:rFonts w:asciiTheme="minorHAnsi" w:eastAsia="Calibri" w:hAnsiTheme="minorHAnsi" w:cstheme="minorHAnsi"/>
        </w:rPr>
        <w:t>u</w:t>
      </w:r>
      <w:r w:rsidR="007F299C">
        <w:rPr>
          <w:rFonts w:asciiTheme="minorHAnsi" w:eastAsia="Calibri" w:hAnsiTheme="minorHAnsi" w:cstheme="minorHAnsi"/>
        </w:rPr>
        <w:t> </w:t>
      </w:r>
      <w:r w:rsidRPr="0038684E">
        <w:rPr>
          <w:rFonts w:asciiTheme="minorHAnsi" w:eastAsia="Calibri" w:hAnsiTheme="minorHAnsi" w:cstheme="minorHAnsi"/>
        </w:rPr>
        <w:t xml:space="preserve">Národního pedagogického institutu </w:t>
      </w:r>
      <w:r w:rsidR="00B41E08" w:rsidRPr="0038684E">
        <w:rPr>
          <w:rFonts w:asciiTheme="minorHAnsi" w:eastAsia="Calibri" w:hAnsiTheme="minorHAnsi" w:cstheme="minorHAnsi"/>
        </w:rPr>
        <w:t>506,8</w:t>
      </w:r>
      <w:r w:rsidRPr="0038684E">
        <w:rPr>
          <w:rFonts w:asciiTheme="minorHAnsi" w:eastAsia="Calibri" w:hAnsiTheme="minorHAnsi" w:cstheme="minorHAnsi"/>
        </w:rPr>
        <w:t xml:space="preserve"> mil. Kč</w:t>
      </w:r>
      <w:r w:rsidR="0007080F">
        <w:rPr>
          <w:rFonts w:asciiTheme="minorHAnsi" w:eastAsia="Calibri" w:hAnsiTheme="minorHAnsi" w:cstheme="minorHAnsi"/>
        </w:rPr>
        <w:t xml:space="preserve">. </w:t>
      </w:r>
      <w:r w:rsidR="008A7108" w:rsidRPr="0038684E">
        <w:rPr>
          <w:rFonts w:asciiTheme="minorHAnsi" w:eastAsia="Calibri" w:hAnsiTheme="minorHAnsi" w:cstheme="minorHAnsi"/>
        </w:rPr>
        <w:t>Kontrolovaný objem peněžních prostředků vynaložených</w:t>
      </w:r>
      <w:r w:rsidR="008A7108">
        <w:rPr>
          <w:rFonts w:asciiTheme="minorHAnsi" w:eastAsia="Calibri" w:hAnsiTheme="minorHAnsi" w:cstheme="minorHAnsi"/>
        </w:rPr>
        <w:t xml:space="preserve"> MŠMT</w:t>
      </w:r>
      <w:r w:rsidR="008A7108" w:rsidRPr="0038684E">
        <w:rPr>
          <w:rFonts w:asciiTheme="minorHAnsi" w:eastAsia="Calibri" w:hAnsiTheme="minorHAnsi" w:cstheme="minorHAnsi"/>
        </w:rPr>
        <w:t xml:space="preserve"> na začleňování ukrajinských žáků představoval 463,6 mil. Kč.</w:t>
      </w:r>
    </w:p>
    <w:p w14:paraId="7F34A9D3" w14:textId="77777777" w:rsidR="008E16F5" w:rsidRPr="008E16F5" w:rsidRDefault="008E16F5" w:rsidP="0038684E">
      <w:pPr>
        <w:spacing w:after="120"/>
        <w:rPr>
          <w:rFonts w:eastAsia="Calibri"/>
        </w:rPr>
      </w:pPr>
      <w:r w:rsidRPr="008E16F5">
        <w:rPr>
          <w:rFonts w:eastAsia="Calibri"/>
        </w:rPr>
        <w:t xml:space="preserve">Posouzení účelnosti spočívalo především v hodnocení, zda peněžní prostředky vynakládané MŠMT na projekty podpory hodnocení a řízení vzdělávací soustavy regionálního školství byly </w:t>
      </w:r>
      <w:r w:rsidRPr="008E16F5">
        <w:rPr>
          <w:rFonts w:eastAsia="Calibri"/>
        </w:rPr>
        <w:lastRenderedPageBreak/>
        <w:t>využity tak, aby optimálně přispěly k dosažení cílů v této oblasti, s jasným dopadem na systém vzdělávání.</w:t>
      </w:r>
    </w:p>
    <w:p w14:paraId="7781620E" w14:textId="4D77924E" w:rsidR="008166EA" w:rsidRPr="0038684E" w:rsidRDefault="009239B6" w:rsidP="0038684E">
      <w:pPr>
        <w:spacing w:after="120"/>
        <w:rPr>
          <w:rFonts w:asciiTheme="minorHAnsi" w:hAnsiTheme="minorHAnsi" w:cstheme="minorHAnsi"/>
        </w:rPr>
      </w:pPr>
      <w:r w:rsidRPr="000A3C72">
        <w:rPr>
          <w:rFonts w:asciiTheme="minorHAnsi" w:hAnsiTheme="minorHAnsi" w:cstheme="minorHAnsi"/>
        </w:rPr>
        <w:t xml:space="preserve">Posouzení hospodárnosti spočívalo především v hodnocení, zda </w:t>
      </w:r>
      <w:r w:rsidR="00ED4F10" w:rsidRPr="000A3C72">
        <w:rPr>
          <w:rFonts w:asciiTheme="minorHAnsi" w:hAnsiTheme="minorHAnsi" w:cstheme="minorHAnsi"/>
        </w:rPr>
        <w:t>MŠMT</w:t>
      </w:r>
      <w:r w:rsidR="003F2B42" w:rsidRPr="000A3C72">
        <w:rPr>
          <w:rFonts w:asciiTheme="minorHAnsi" w:hAnsiTheme="minorHAnsi" w:cstheme="minorHAnsi"/>
        </w:rPr>
        <w:t xml:space="preserve"> použilo peněžní prostředky k </w:t>
      </w:r>
      <w:r w:rsidR="00ED4F10" w:rsidRPr="000A3C72">
        <w:rPr>
          <w:rFonts w:asciiTheme="minorHAnsi" w:hAnsiTheme="minorHAnsi" w:cstheme="minorHAnsi"/>
        </w:rPr>
        <w:t xml:space="preserve">vybudování Informačního systému vzdělávání </w:t>
      </w:r>
      <w:r w:rsidR="003F2B42" w:rsidRPr="000A3C72">
        <w:rPr>
          <w:rFonts w:asciiTheme="minorHAnsi" w:hAnsiTheme="minorHAnsi" w:cstheme="minorHAnsi"/>
        </w:rPr>
        <w:t>s co nejnižším vynaložením těchto prostředků, a to při dodržení odpovídající kvality plněných úkolů.</w:t>
      </w:r>
      <w:r w:rsidRPr="0038684E">
        <w:rPr>
          <w:rFonts w:asciiTheme="minorHAnsi" w:hAnsiTheme="minorHAnsi" w:cstheme="minorHAnsi"/>
        </w:rPr>
        <w:t xml:space="preserve"> </w:t>
      </w:r>
    </w:p>
    <w:p w14:paraId="4F9D50D3" w14:textId="04BCE862" w:rsidR="008A487C" w:rsidRPr="0038684E" w:rsidRDefault="00D416B9" w:rsidP="0038684E">
      <w:pPr>
        <w:spacing w:before="480" w:after="120"/>
        <w:ind w:left="567" w:hanging="567"/>
        <w:rPr>
          <w:rFonts w:asciiTheme="minorHAnsi" w:hAnsiTheme="minorHAnsi" w:cstheme="minorHAnsi"/>
          <w:sz w:val="20"/>
          <w:szCs w:val="20"/>
        </w:rPr>
      </w:pPr>
      <w:r w:rsidRPr="0038684E">
        <w:rPr>
          <w:rFonts w:asciiTheme="minorHAnsi" w:hAnsiTheme="minorHAnsi" w:cstheme="minorHAnsi"/>
          <w:b/>
          <w:sz w:val="20"/>
          <w:szCs w:val="20"/>
        </w:rPr>
        <w:t>Pozn.:</w:t>
      </w:r>
      <w:r w:rsidRPr="0038684E">
        <w:rPr>
          <w:rFonts w:asciiTheme="minorHAnsi" w:hAnsiTheme="minorHAnsi" w:cstheme="minorHAnsi"/>
          <w:sz w:val="20"/>
          <w:szCs w:val="20"/>
        </w:rPr>
        <w:t xml:space="preserve"> </w:t>
      </w:r>
      <w:r w:rsidRPr="0038684E">
        <w:rPr>
          <w:rFonts w:asciiTheme="minorHAnsi" w:hAnsiTheme="minorHAnsi" w:cstheme="minorHAnsi"/>
          <w:sz w:val="20"/>
          <w:szCs w:val="20"/>
        </w:rPr>
        <w:tab/>
        <w:t>Právní předpisy uvedené v tomto kontrolním závěru jsou aplikovány ve znění účinném pro kontrolované období.</w:t>
      </w:r>
    </w:p>
    <w:p w14:paraId="3F5DA516" w14:textId="38D71722" w:rsidR="00956C89" w:rsidRPr="0038684E" w:rsidRDefault="00D416B9" w:rsidP="00CD2843">
      <w:pPr>
        <w:keepNext/>
        <w:spacing w:before="720" w:after="240"/>
        <w:jc w:val="center"/>
        <w:outlineLvl w:val="0"/>
        <w:rPr>
          <w:rFonts w:asciiTheme="minorHAnsi" w:hAnsiTheme="minorHAnsi" w:cstheme="minorHAnsi"/>
          <w:b/>
          <w:sz w:val="28"/>
        </w:rPr>
      </w:pPr>
      <w:r w:rsidRPr="0038684E">
        <w:rPr>
          <w:rFonts w:asciiTheme="minorHAnsi" w:hAnsiTheme="minorHAnsi" w:cstheme="minorHAnsi"/>
          <w:b/>
          <w:sz w:val="28"/>
        </w:rPr>
        <w:t>IV. Podrobné skutečnosti zjištěné kontrolou</w:t>
      </w:r>
    </w:p>
    <w:p w14:paraId="1ABFB2C6" w14:textId="6C8D2F5A" w:rsidR="00C218A6" w:rsidRPr="00CD2843" w:rsidRDefault="00CD2843" w:rsidP="00CD2843">
      <w:pPr>
        <w:keepNext/>
        <w:spacing w:before="240" w:after="120"/>
        <w:rPr>
          <w:rFonts w:asciiTheme="minorHAnsi" w:hAnsiTheme="minorHAnsi" w:cstheme="minorHAnsi"/>
          <w:b/>
          <w:bCs/>
        </w:rPr>
      </w:pPr>
      <w:r>
        <w:rPr>
          <w:rFonts w:asciiTheme="minorHAnsi" w:hAnsiTheme="minorHAnsi" w:cstheme="minorHAnsi"/>
          <w:b/>
          <w:bCs/>
        </w:rPr>
        <w:t xml:space="preserve">1. </w:t>
      </w:r>
      <w:r w:rsidR="00C218A6" w:rsidRPr="00CD2843">
        <w:rPr>
          <w:rFonts w:asciiTheme="minorHAnsi" w:hAnsiTheme="minorHAnsi" w:cstheme="minorHAnsi"/>
          <w:b/>
          <w:bCs/>
        </w:rPr>
        <w:t xml:space="preserve">MŠMT nenaplnilo cíle výzvy určené pro systémové projekty </w:t>
      </w:r>
    </w:p>
    <w:p w14:paraId="39533257" w14:textId="00B45CF9" w:rsidR="00AB0F1D" w:rsidRPr="0038684E" w:rsidRDefault="0026673E" w:rsidP="0038684E">
      <w:pPr>
        <w:pStyle w:val="Bezmezer"/>
        <w:spacing w:after="120"/>
        <w:rPr>
          <w:rFonts w:cstheme="minorHAnsi"/>
        </w:rPr>
      </w:pPr>
      <w:r w:rsidRPr="0038684E">
        <w:rPr>
          <w:rFonts w:cstheme="minorHAnsi"/>
        </w:rPr>
        <w:t>Ob</w:t>
      </w:r>
      <w:r w:rsidR="00B149F6" w:rsidRPr="0038684E">
        <w:rPr>
          <w:rFonts w:cstheme="minorHAnsi"/>
        </w:rPr>
        <w:t>last</w:t>
      </w:r>
      <w:r w:rsidRPr="0038684E">
        <w:rPr>
          <w:rFonts w:cstheme="minorHAnsi"/>
        </w:rPr>
        <w:t xml:space="preserve"> </w:t>
      </w:r>
      <w:r w:rsidR="00AB0F1D" w:rsidRPr="0038684E">
        <w:rPr>
          <w:rFonts w:cstheme="minorHAnsi"/>
        </w:rPr>
        <w:t xml:space="preserve">řízení vzdělávací soustavy byla prostřednictvím OP VVV podpořena především z výzvy č. </w:t>
      </w:r>
      <w:r w:rsidR="00AB0F1D" w:rsidRPr="0038684E">
        <w:rPr>
          <w:rFonts w:cstheme="minorHAnsi"/>
          <w:i/>
          <w:iCs/>
        </w:rPr>
        <w:t xml:space="preserve">02_15_001 </w:t>
      </w:r>
      <w:r w:rsidR="000D6195" w:rsidRPr="0038684E">
        <w:rPr>
          <w:rFonts w:cstheme="minorHAnsi"/>
          <w:i/>
          <w:iCs/>
        </w:rPr>
        <w:t>–</w:t>
      </w:r>
      <w:r w:rsidR="00AB0F1D" w:rsidRPr="0038684E">
        <w:rPr>
          <w:rFonts w:cstheme="minorHAnsi"/>
          <w:i/>
          <w:iCs/>
        </w:rPr>
        <w:t xml:space="preserve"> Pro individuální projekty systémové Operačního programu Výzkum, vývoj a</w:t>
      </w:r>
      <w:r w:rsidR="00264E21" w:rsidRPr="0038684E">
        <w:rPr>
          <w:rFonts w:cstheme="minorHAnsi"/>
          <w:i/>
          <w:iCs/>
        </w:rPr>
        <w:t> </w:t>
      </w:r>
      <w:r w:rsidR="00AB0F1D" w:rsidRPr="0038684E">
        <w:rPr>
          <w:rFonts w:cstheme="minorHAnsi"/>
          <w:i/>
          <w:iCs/>
        </w:rPr>
        <w:t>vzdělávání</w:t>
      </w:r>
      <w:r w:rsidR="00AB0F1D" w:rsidRPr="0038684E">
        <w:rPr>
          <w:rFonts w:cstheme="minorHAnsi"/>
        </w:rPr>
        <w:t xml:space="preserve">. NKÚ se proto v kontrole zaměřil na vybrané projekty podpořené z této výzvy. </w:t>
      </w:r>
    </w:p>
    <w:p w14:paraId="4DE76454" w14:textId="67DD758C" w:rsidR="00AB0F1D" w:rsidRPr="0038684E" w:rsidRDefault="00AB0F1D" w:rsidP="00CD2843">
      <w:pPr>
        <w:pStyle w:val="Bezmezer"/>
        <w:spacing w:before="120"/>
        <w:rPr>
          <w:rFonts w:cstheme="minorHAnsi"/>
        </w:rPr>
      </w:pPr>
      <w:r w:rsidRPr="0038684E">
        <w:rPr>
          <w:rFonts w:cstheme="minorHAnsi"/>
        </w:rPr>
        <w:t>Pro vybrané projekty MŠMT určilo v</w:t>
      </w:r>
      <w:r w:rsidR="00FC6676" w:rsidRPr="0038684E">
        <w:rPr>
          <w:rFonts w:cstheme="minorHAnsi"/>
        </w:rPr>
        <w:t> rámci výzvy č. 02_15_001 tři specifické cíle</w:t>
      </w:r>
      <w:r w:rsidRPr="0038684E">
        <w:rPr>
          <w:rFonts w:cstheme="minorHAnsi"/>
        </w:rPr>
        <w:t>, kterých mělo být dosaženo realizací těchto projektů:</w:t>
      </w:r>
    </w:p>
    <w:p w14:paraId="651B6D29" w14:textId="06D98811" w:rsidR="00AB0F1D" w:rsidRPr="0038684E" w:rsidRDefault="00131285" w:rsidP="00CD2843">
      <w:pPr>
        <w:pStyle w:val="Odstavecseseznamem"/>
        <w:numPr>
          <w:ilvl w:val="0"/>
          <w:numId w:val="15"/>
        </w:numPr>
        <w:spacing w:before="0"/>
        <w:ind w:left="426" w:hanging="426"/>
        <w:contextualSpacing w:val="0"/>
        <w:rPr>
          <w:rFonts w:asciiTheme="minorHAnsi" w:hAnsiTheme="minorHAnsi" w:cstheme="minorHAnsi"/>
          <w:i/>
          <w:iCs/>
        </w:rPr>
      </w:pPr>
      <w:r w:rsidRPr="00CB3B41">
        <w:rPr>
          <w:rFonts w:asciiTheme="minorHAnsi" w:hAnsiTheme="minorHAnsi" w:cstheme="minorHAnsi"/>
        </w:rPr>
        <w:t>s</w:t>
      </w:r>
      <w:r w:rsidR="00AB0F1D" w:rsidRPr="00CB3B41">
        <w:rPr>
          <w:rFonts w:asciiTheme="minorHAnsi" w:hAnsiTheme="minorHAnsi" w:cstheme="minorHAnsi"/>
        </w:rPr>
        <w:t>pecifický cíl 2:</w:t>
      </w:r>
      <w:r w:rsidR="00AB0F1D" w:rsidRPr="0038684E">
        <w:rPr>
          <w:rFonts w:asciiTheme="minorHAnsi" w:hAnsiTheme="minorHAnsi" w:cstheme="minorHAnsi"/>
          <w:i/>
          <w:iCs/>
        </w:rPr>
        <w:t xml:space="preserve"> Zlepšení kvality vzdělávání a výsledků žáků v klíčových kompetencích</w:t>
      </w:r>
      <w:r>
        <w:rPr>
          <w:rFonts w:asciiTheme="minorHAnsi" w:hAnsiTheme="minorHAnsi" w:cstheme="minorHAnsi"/>
        </w:rPr>
        <w:t>,</w:t>
      </w:r>
      <w:r w:rsidR="00AB0F1D" w:rsidRPr="0038684E">
        <w:rPr>
          <w:rFonts w:asciiTheme="minorHAnsi" w:hAnsiTheme="minorHAnsi" w:cstheme="minorHAnsi"/>
          <w:i/>
          <w:iCs/>
        </w:rPr>
        <w:t xml:space="preserve"> </w:t>
      </w:r>
    </w:p>
    <w:p w14:paraId="62871584" w14:textId="6245961E" w:rsidR="00AB0F1D" w:rsidRPr="0038684E" w:rsidRDefault="00131285" w:rsidP="00CD2843">
      <w:pPr>
        <w:pStyle w:val="Odstavecseseznamem"/>
        <w:numPr>
          <w:ilvl w:val="0"/>
          <w:numId w:val="15"/>
        </w:numPr>
        <w:ind w:left="426" w:hanging="426"/>
        <w:rPr>
          <w:rFonts w:asciiTheme="minorHAnsi" w:hAnsiTheme="minorHAnsi" w:cstheme="minorHAnsi"/>
          <w:i/>
          <w:iCs/>
        </w:rPr>
      </w:pPr>
      <w:bookmarkStart w:id="1" w:name="_Hlk207117016"/>
      <w:r w:rsidRPr="00CB3B41">
        <w:rPr>
          <w:rFonts w:asciiTheme="minorHAnsi" w:hAnsiTheme="minorHAnsi" w:cstheme="minorHAnsi"/>
        </w:rPr>
        <w:t>s</w:t>
      </w:r>
      <w:r w:rsidR="00AB0F1D" w:rsidRPr="00CB3B41">
        <w:rPr>
          <w:rFonts w:asciiTheme="minorHAnsi" w:hAnsiTheme="minorHAnsi" w:cstheme="minorHAnsi"/>
        </w:rPr>
        <w:t>pecifický cíl 3:</w:t>
      </w:r>
      <w:r w:rsidR="00AB0F1D" w:rsidRPr="0038684E">
        <w:rPr>
          <w:rFonts w:asciiTheme="minorHAnsi" w:hAnsiTheme="minorHAnsi" w:cstheme="minorHAnsi"/>
          <w:i/>
          <w:iCs/>
        </w:rPr>
        <w:t xml:space="preserve"> </w:t>
      </w:r>
      <w:bookmarkStart w:id="2" w:name="_Hlk210211604"/>
      <w:r w:rsidR="00AB0F1D" w:rsidRPr="0038684E">
        <w:rPr>
          <w:rFonts w:asciiTheme="minorHAnsi" w:hAnsiTheme="minorHAnsi" w:cstheme="minorHAnsi"/>
          <w:i/>
          <w:iCs/>
        </w:rPr>
        <w:t>Rozvoj systému strategického řízení a hodnocení kvality ve vzdělávání</w:t>
      </w:r>
      <w:r>
        <w:rPr>
          <w:rFonts w:asciiTheme="minorHAnsi" w:hAnsiTheme="minorHAnsi" w:cstheme="minorHAnsi"/>
        </w:rPr>
        <w:t>,</w:t>
      </w:r>
      <w:r w:rsidR="00AB0F1D" w:rsidRPr="0038684E">
        <w:rPr>
          <w:rFonts w:asciiTheme="minorHAnsi" w:hAnsiTheme="minorHAnsi" w:cstheme="minorHAnsi"/>
          <w:i/>
          <w:iCs/>
        </w:rPr>
        <w:t xml:space="preserve"> </w:t>
      </w:r>
      <w:bookmarkEnd w:id="2"/>
    </w:p>
    <w:p w14:paraId="683798EE" w14:textId="229CE19B" w:rsidR="00AB0F1D" w:rsidRPr="00CB3B41" w:rsidRDefault="00131285" w:rsidP="00CD2843">
      <w:pPr>
        <w:pStyle w:val="Odstavecseseznamem"/>
        <w:numPr>
          <w:ilvl w:val="0"/>
          <w:numId w:val="15"/>
        </w:numPr>
        <w:spacing w:before="0" w:after="120"/>
        <w:ind w:left="426" w:hanging="426"/>
        <w:contextualSpacing w:val="0"/>
        <w:rPr>
          <w:rFonts w:asciiTheme="minorHAnsi" w:hAnsiTheme="minorHAnsi" w:cstheme="minorHAnsi"/>
        </w:rPr>
      </w:pPr>
      <w:r w:rsidRPr="00CB3B41">
        <w:rPr>
          <w:rFonts w:asciiTheme="minorHAnsi" w:hAnsiTheme="minorHAnsi" w:cstheme="minorHAnsi"/>
        </w:rPr>
        <w:t>s</w:t>
      </w:r>
      <w:r w:rsidR="00AB0F1D" w:rsidRPr="00CB3B41">
        <w:rPr>
          <w:rFonts w:asciiTheme="minorHAnsi" w:hAnsiTheme="minorHAnsi" w:cstheme="minorHAnsi"/>
        </w:rPr>
        <w:t>pecifický cíl 5:</w:t>
      </w:r>
      <w:r w:rsidR="00AB0F1D" w:rsidRPr="0038684E">
        <w:rPr>
          <w:rFonts w:asciiTheme="minorHAnsi" w:hAnsiTheme="minorHAnsi" w:cstheme="minorHAnsi"/>
          <w:i/>
          <w:iCs/>
        </w:rPr>
        <w:t xml:space="preserve"> Zvýšení kvality vzdělávání a odborné přípravy včetně posílení jejich relevance pro trh práce</w:t>
      </w:r>
      <w:r w:rsidR="00AB0F1D" w:rsidRPr="00CB3B41">
        <w:rPr>
          <w:rFonts w:asciiTheme="minorHAnsi" w:hAnsiTheme="minorHAnsi" w:cstheme="minorHAnsi"/>
        </w:rPr>
        <w:t>.</w:t>
      </w:r>
    </w:p>
    <w:bookmarkEnd w:id="1"/>
    <w:p w14:paraId="64DB49CB" w14:textId="1F112CC7" w:rsidR="00FC6676" w:rsidRPr="0038684E" w:rsidRDefault="00AB0F1D" w:rsidP="0038684E">
      <w:pPr>
        <w:pStyle w:val="Bezmezer"/>
        <w:spacing w:after="120"/>
        <w:rPr>
          <w:rFonts w:cstheme="minorHAnsi"/>
        </w:rPr>
      </w:pPr>
      <w:r w:rsidRPr="0038684E">
        <w:rPr>
          <w:rFonts w:cstheme="minorHAnsi"/>
        </w:rPr>
        <w:t>Kvalitu vzdělávání v ČR sleduje a hodnotí dle zákona č. 561/2004 Sb. Česká školní inspekce. Ta</w:t>
      </w:r>
      <w:r w:rsidR="00131285">
        <w:rPr>
          <w:rFonts w:cstheme="minorHAnsi"/>
        </w:rPr>
        <w:t xml:space="preserve"> </w:t>
      </w:r>
      <w:r w:rsidRPr="0038684E">
        <w:rPr>
          <w:rFonts w:cstheme="minorHAnsi"/>
        </w:rPr>
        <w:t>každoročně vydává výroční zprávu za uplynulý školní rok, ve které na základě celoročního šetření na školách komplexně hodnotí stav</w:t>
      </w:r>
      <w:r w:rsidR="00131285">
        <w:rPr>
          <w:rFonts w:cstheme="minorHAnsi"/>
        </w:rPr>
        <w:t xml:space="preserve"> </w:t>
      </w:r>
      <w:r w:rsidRPr="0038684E">
        <w:rPr>
          <w:rFonts w:cstheme="minorHAnsi"/>
        </w:rPr>
        <w:t>vzdělávacího systému, kvalitu a efektivitu vzdělávání,</w:t>
      </w:r>
      <w:r w:rsidR="00131285">
        <w:rPr>
          <w:rFonts w:cstheme="minorHAnsi"/>
        </w:rPr>
        <w:t xml:space="preserve"> </w:t>
      </w:r>
      <w:r w:rsidRPr="0038684E">
        <w:rPr>
          <w:rFonts w:cstheme="minorHAnsi"/>
        </w:rPr>
        <w:t>prezentuje výsledky</w:t>
      </w:r>
      <w:r w:rsidR="00131285">
        <w:rPr>
          <w:rFonts w:cstheme="minorHAnsi"/>
        </w:rPr>
        <w:t xml:space="preserve"> </w:t>
      </w:r>
      <w:r w:rsidRPr="0038684E">
        <w:rPr>
          <w:rFonts w:cstheme="minorHAnsi"/>
        </w:rPr>
        <w:t xml:space="preserve">vzdělávání dětí, žáků a studentů v ČR. </w:t>
      </w:r>
      <w:r w:rsidR="00FC6676" w:rsidRPr="0038684E">
        <w:rPr>
          <w:rFonts w:cstheme="minorHAnsi"/>
        </w:rPr>
        <w:t xml:space="preserve">NKÚ se zaměřil na vývoj dostupných ukazatelů kvality vzdělávání v ČR po ukončení realizace </w:t>
      </w:r>
      <w:r w:rsidRPr="0038684E">
        <w:rPr>
          <w:rFonts w:cstheme="minorHAnsi"/>
        </w:rPr>
        <w:t xml:space="preserve">vybraných </w:t>
      </w:r>
      <w:r w:rsidR="00FC6676" w:rsidRPr="0038684E">
        <w:rPr>
          <w:rFonts w:cstheme="minorHAnsi"/>
        </w:rPr>
        <w:t>systémových projektů (rok 2021)</w:t>
      </w:r>
      <w:r w:rsidR="00C11634" w:rsidRPr="0038684E">
        <w:rPr>
          <w:rFonts w:cstheme="minorHAnsi"/>
        </w:rPr>
        <w:t>, aby ověřil naplnění specifických cílů výzvy.</w:t>
      </w:r>
    </w:p>
    <w:p w14:paraId="7463F333" w14:textId="405BCEC6" w:rsidR="00FC6676" w:rsidRPr="0038684E" w:rsidRDefault="00FC6676" w:rsidP="000816C1">
      <w:pPr>
        <w:pStyle w:val="Bezmezer"/>
        <w:spacing w:before="120" w:after="120"/>
        <w:rPr>
          <w:rFonts w:cstheme="minorHAnsi"/>
        </w:rPr>
      </w:pPr>
      <w:r w:rsidRPr="0038684E">
        <w:rPr>
          <w:rFonts w:cstheme="minorHAnsi"/>
        </w:rPr>
        <w:t xml:space="preserve">Ve výroční zprávě </w:t>
      </w:r>
      <w:r w:rsidRPr="0038684E">
        <w:rPr>
          <w:rFonts w:cstheme="minorHAnsi"/>
          <w:i/>
          <w:iCs/>
        </w:rPr>
        <w:t xml:space="preserve">Kvalita vzdělávání v České republice ve školním roce 2022/2023 </w:t>
      </w:r>
      <w:r w:rsidRPr="0038684E">
        <w:rPr>
          <w:rFonts w:cstheme="minorHAnsi"/>
        </w:rPr>
        <w:t xml:space="preserve">ČŠI uvedla, </w:t>
      </w:r>
      <w:r w:rsidRPr="0007080F">
        <w:rPr>
          <w:rFonts w:cstheme="minorHAnsi"/>
        </w:rPr>
        <w:t xml:space="preserve">že </w:t>
      </w:r>
      <w:r w:rsidR="00E4445A" w:rsidRPr="0007080F">
        <w:rPr>
          <w:rFonts w:cstheme="minorHAnsi"/>
        </w:rPr>
        <w:t>p</w:t>
      </w:r>
      <w:r w:rsidRPr="0007080F">
        <w:rPr>
          <w:rFonts w:cstheme="minorHAnsi"/>
        </w:rPr>
        <w:t>růměrná úroveň čtenářských dovedností českých žáků se za uplynulých 20 let významně nezlepšila a spíše stagnuje</w:t>
      </w:r>
      <w:r w:rsidR="00C11634" w:rsidRPr="0007080F">
        <w:rPr>
          <w:rFonts w:cstheme="minorHAnsi"/>
        </w:rPr>
        <w:t>. Stejně tak stagnují výsledky i v přírodovědné gramotnosti</w:t>
      </w:r>
      <w:r w:rsidR="0027745B" w:rsidRPr="0007080F">
        <w:rPr>
          <w:rFonts w:cstheme="minorHAnsi"/>
        </w:rPr>
        <w:t>. Na SŠ vykazovalo dle šetření ČŠI 51 % studentů minimální nebo nedostačující úroveň v přírodovědné gramotnosti.</w:t>
      </w:r>
      <w:r w:rsidR="0027745B" w:rsidRPr="0007080F">
        <w:rPr>
          <w:rStyle w:val="Znakapoznpodarou"/>
          <w:rFonts w:cstheme="minorHAnsi"/>
        </w:rPr>
        <w:footnoteReference w:id="8"/>
      </w:r>
    </w:p>
    <w:p w14:paraId="7B3DCE54" w14:textId="34B6250A" w:rsidR="00FC6676" w:rsidRPr="0038684E" w:rsidRDefault="00C11634" w:rsidP="000816C1">
      <w:pPr>
        <w:pStyle w:val="Bezmezer"/>
        <w:spacing w:before="120" w:after="120"/>
        <w:rPr>
          <w:rFonts w:cstheme="minorHAnsi"/>
        </w:rPr>
      </w:pPr>
      <w:r w:rsidRPr="0038684E">
        <w:rPr>
          <w:rFonts w:cstheme="minorHAnsi"/>
        </w:rPr>
        <w:t>Dále d</w:t>
      </w:r>
      <w:r w:rsidR="00FC6676" w:rsidRPr="0038684E">
        <w:rPr>
          <w:rFonts w:cstheme="minorHAnsi"/>
        </w:rPr>
        <w:t>le mezinárodních šetření PISA</w:t>
      </w:r>
      <w:r w:rsidR="00446D37" w:rsidRPr="0038684E">
        <w:rPr>
          <w:rStyle w:val="Znakapoznpodarou"/>
          <w:rFonts w:cstheme="minorHAnsi"/>
        </w:rPr>
        <w:footnoteReference w:id="9"/>
      </w:r>
      <w:r w:rsidR="00FC6676" w:rsidRPr="0038684E">
        <w:rPr>
          <w:rFonts w:cstheme="minorHAnsi"/>
        </w:rPr>
        <w:t xml:space="preserve"> a </w:t>
      </w:r>
      <w:r w:rsidR="00176CAF">
        <w:rPr>
          <w:rFonts w:cstheme="minorHAnsi"/>
        </w:rPr>
        <w:t xml:space="preserve">národní zprávy </w:t>
      </w:r>
      <w:r w:rsidR="00FC6676" w:rsidRPr="0038684E">
        <w:rPr>
          <w:rFonts w:cstheme="minorHAnsi"/>
        </w:rPr>
        <w:t xml:space="preserve">ČŠI došlo od školního roku 2018/19 do </w:t>
      </w:r>
      <w:r w:rsidR="0083299B">
        <w:rPr>
          <w:rFonts w:cstheme="minorHAnsi"/>
        </w:rPr>
        <w:t xml:space="preserve">školního roku </w:t>
      </w:r>
      <w:r w:rsidR="00FC6676" w:rsidRPr="0038684E">
        <w:rPr>
          <w:rFonts w:cstheme="minorHAnsi"/>
        </w:rPr>
        <w:t>2023/2</w:t>
      </w:r>
      <w:r w:rsidR="00FC6676" w:rsidRPr="0007080F">
        <w:rPr>
          <w:rFonts w:cstheme="minorHAnsi"/>
        </w:rPr>
        <w:t>4 k</w:t>
      </w:r>
      <w:r w:rsidR="00264E21" w:rsidRPr="0007080F">
        <w:rPr>
          <w:rFonts w:cstheme="minorHAnsi"/>
        </w:rPr>
        <w:t> </w:t>
      </w:r>
      <w:r w:rsidR="00FC6676" w:rsidRPr="0007080F">
        <w:rPr>
          <w:rFonts w:cstheme="minorHAnsi"/>
        </w:rPr>
        <w:t>poklesu v matematice, který byl nejmarkantnější od roku 2003</w:t>
      </w:r>
      <w:r w:rsidR="00176CAF" w:rsidRPr="0007080F">
        <w:rPr>
          <w:rFonts w:cstheme="minorHAnsi"/>
        </w:rPr>
        <w:t>, a</w:t>
      </w:r>
      <w:r w:rsidR="00B34F7E">
        <w:rPr>
          <w:rFonts w:cstheme="minorHAnsi"/>
        </w:rPr>
        <w:t> </w:t>
      </w:r>
      <w:r w:rsidR="00176CAF" w:rsidRPr="0007080F">
        <w:rPr>
          <w:rFonts w:cstheme="minorHAnsi"/>
        </w:rPr>
        <w:t>to</w:t>
      </w:r>
      <w:r w:rsidR="007A5758">
        <w:rPr>
          <w:rFonts w:cstheme="minorHAnsi"/>
        </w:rPr>
        <w:t xml:space="preserve"> </w:t>
      </w:r>
      <w:r w:rsidR="005A31E7" w:rsidRPr="0007080F">
        <w:rPr>
          <w:rFonts w:cstheme="minorHAnsi"/>
        </w:rPr>
        <w:t>ve všech sledovaných druzích škol.</w:t>
      </w:r>
      <w:r w:rsidR="005A31E7" w:rsidRPr="0007080F">
        <w:rPr>
          <w:rStyle w:val="Znakapoznpodarou"/>
          <w:rFonts w:cstheme="minorHAnsi"/>
        </w:rPr>
        <w:footnoteReference w:id="10"/>
      </w:r>
      <w:r w:rsidR="005A31E7" w:rsidRPr="0007080F">
        <w:rPr>
          <w:rFonts w:cstheme="minorHAnsi"/>
        </w:rPr>
        <w:t xml:space="preserve"> </w:t>
      </w:r>
      <w:r w:rsidR="00FC6676" w:rsidRPr="0007080F">
        <w:rPr>
          <w:rFonts w:cstheme="minorHAnsi"/>
        </w:rPr>
        <w:t>Ve</w:t>
      </w:r>
      <w:r w:rsidR="00FC6676" w:rsidRPr="0038684E">
        <w:rPr>
          <w:rFonts w:cstheme="minorHAnsi"/>
        </w:rPr>
        <w:t xml:space="preserve"> čtenářské a přírodovědné gramotnosti byly výsledky dle posledních dvou šetření PISA relativně stabilní.</w:t>
      </w:r>
      <w:r w:rsidR="000A3C72">
        <w:rPr>
          <w:rFonts w:cstheme="minorHAnsi"/>
        </w:rPr>
        <w:t xml:space="preserve"> </w:t>
      </w:r>
      <w:r w:rsidR="00FC6676" w:rsidRPr="0038684E">
        <w:rPr>
          <w:rFonts w:cstheme="minorHAnsi"/>
        </w:rPr>
        <w:t>V přírodovědných dovednostech si</w:t>
      </w:r>
      <w:r w:rsidR="005A31E7">
        <w:rPr>
          <w:rFonts w:cstheme="minorHAnsi"/>
        </w:rPr>
        <w:t xml:space="preserve"> čeští </w:t>
      </w:r>
      <w:r w:rsidR="005A31E7">
        <w:rPr>
          <w:rFonts w:cstheme="minorHAnsi"/>
        </w:rPr>
        <w:lastRenderedPageBreak/>
        <w:t>žáci</w:t>
      </w:r>
      <w:r w:rsidR="00FC6676" w:rsidRPr="0038684E">
        <w:rPr>
          <w:rFonts w:cstheme="minorHAnsi"/>
        </w:rPr>
        <w:t xml:space="preserve"> udrželi téměř stejný výsledek jako v roce 2018, ale oproti roku 2003 zaznamenali pokles o 15 bodů. </w:t>
      </w:r>
    </w:p>
    <w:p w14:paraId="174A2337" w14:textId="77777777" w:rsidR="00236D91" w:rsidRPr="0038684E" w:rsidRDefault="00236D91" w:rsidP="00F62455">
      <w:pPr>
        <w:pStyle w:val="Bezmezer"/>
        <w:spacing w:before="240" w:after="40"/>
        <w:rPr>
          <w:rFonts w:cstheme="minorHAnsi"/>
          <w:b/>
          <w:bCs/>
        </w:rPr>
      </w:pPr>
      <w:r w:rsidRPr="0038684E">
        <w:rPr>
          <w:rFonts w:cstheme="minorHAnsi"/>
          <w:b/>
          <w:bCs/>
        </w:rPr>
        <w:t>Tabulka č. 1: Výsledky českých žáků v mezinárodních šetřeních PISA</w:t>
      </w:r>
    </w:p>
    <w:tbl>
      <w:tblPr>
        <w:tblStyle w:val="Mkatabulky"/>
        <w:tblW w:w="5000" w:type="pct"/>
        <w:tblLook w:val="04A0" w:firstRow="1" w:lastRow="0" w:firstColumn="1" w:lastColumn="0" w:noHBand="0" w:noVBand="1"/>
      </w:tblPr>
      <w:tblGrid>
        <w:gridCol w:w="2426"/>
        <w:gridCol w:w="2211"/>
        <w:gridCol w:w="2212"/>
        <w:gridCol w:w="2211"/>
      </w:tblGrid>
      <w:tr w:rsidR="00236D91" w:rsidRPr="00F62455" w14:paraId="5D94E942" w14:textId="77777777" w:rsidTr="00F62455">
        <w:trPr>
          <w:trHeight w:val="283"/>
        </w:trPr>
        <w:tc>
          <w:tcPr>
            <w:tcW w:w="1339" w:type="pct"/>
            <w:shd w:val="clear" w:color="auto" w:fill="E6E6E6"/>
            <w:vAlign w:val="center"/>
          </w:tcPr>
          <w:p w14:paraId="1235B486" w14:textId="77777777" w:rsidR="00236D91" w:rsidRPr="00F62455" w:rsidRDefault="00236D91" w:rsidP="00F62455">
            <w:pPr>
              <w:spacing w:before="0"/>
              <w:jc w:val="center"/>
              <w:rPr>
                <w:b/>
                <w:iCs/>
                <w:sz w:val="20"/>
                <w:szCs w:val="20"/>
              </w:rPr>
            </w:pPr>
            <w:r w:rsidRPr="00F62455">
              <w:rPr>
                <w:b/>
                <w:iCs/>
                <w:sz w:val="20"/>
                <w:szCs w:val="20"/>
              </w:rPr>
              <w:t>Oblast</w:t>
            </w:r>
          </w:p>
        </w:tc>
        <w:tc>
          <w:tcPr>
            <w:tcW w:w="1220" w:type="pct"/>
            <w:shd w:val="clear" w:color="auto" w:fill="E6E6E6"/>
            <w:vAlign w:val="center"/>
          </w:tcPr>
          <w:p w14:paraId="315B2D5B" w14:textId="77777777" w:rsidR="00236D91" w:rsidRPr="00F62455" w:rsidRDefault="00236D91" w:rsidP="00F62455">
            <w:pPr>
              <w:spacing w:before="0"/>
              <w:jc w:val="center"/>
              <w:rPr>
                <w:b/>
                <w:iCs/>
                <w:sz w:val="20"/>
                <w:szCs w:val="20"/>
              </w:rPr>
            </w:pPr>
            <w:r w:rsidRPr="00F62455">
              <w:rPr>
                <w:b/>
                <w:iCs/>
                <w:sz w:val="20"/>
                <w:szCs w:val="20"/>
              </w:rPr>
              <w:t>PISA 2003</w:t>
            </w:r>
          </w:p>
        </w:tc>
        <w:tc>
          <w:tcPr>
            <w:tcW w:w="1221" w:type="pct"/>
            <w:shd w:val="clear" w:color="auto" w:fill="E6E6E6"/>
            <w:vAlign w:val="center"/>
          </w:tcPr>
          <w:p w14:paraId="11E7CA23" w14:textId="77777777" w:rsidR="00236D91" w:rsidRPr="00F62455" w:rsidRDefault="00236D91" w:rsidP="00F62455">
            <w:pPr>
              <w:spacing w:before="0"/>
              <w:jc w:val="center"/>
              <w:rPr>
                <w:b/>
                <w:iCs/>
                <w:sz w:val="20"/>
                <w:szCs w:val="20"/>
              </w:rPr>
            </w:pPr>
            <w:r w:rsidRPr="00F62455">
              <w:rPr>
                <w:b/>
                <w:iCs/>
                <w:sz w:val="20"/>
                <w:szCs w:val="20"/>
              </w:rPr>
              <w:t>PISA 2018</w:t>
            </w:r>
          </w:p>
        </w:tc>
        <w:tc>
          <w:tcPr>
            <w:tcW w:w="1220" w:type="pct"/>
            <w:shd w:val="clear" w:color="auto" w:fill="E6E6E6"/>
            <w:vAlign w:val="center"/>
          </w:tcPr>
          <w:p w14:paraId="04425E89" w14:textId="77777777" w:rsidR="00236D91" w:rsidRPr="00F62455" w:rsidRDefault="00236D91" w:rsidP="00F62455">
            <w:pPr>
              <w:spacing w:before="0"/>
              <w:jc w:val="center"/>
              <w:rPr>
                <w:b/>
                <w:iCs/>
                <w:sz w:val="20"/>
                <w:szCs w:val="20"/>
              </w:rPr>
            </w:pPr>
            <w:r w:rsidRPr="00F62455">
              <w:rPr>
                <w:b/>
                <w:iCs/>
                <w:sz w:val="20"/>
                <w:szCs w:val="20"/>
              </w:rPr>
              <w:t>PISA 2022</w:t>
            </w:r>
          </w:p>
        </w:tc>
      </w:tr>
      <w:tr w:rsidR="00236D91" w:rsidRPr="00F62455" w14:paraId="5F08A6CC" w14:textId="77777777" w:rsidTr="00F62455">
        <w:trPr>
          <w:trHeight w:val="283"/>
        </w:trPr>
        <w:tc>
          <w:tcPr>
            <w:tcW w:w="1339" w:type="pct"/>
            <w:vAlign w:val="center"/>
          </w:tcPr>
          <w:p w14:paraId="34C5648B" w14:textId="77777777" w:rsidR="00236D91" w:rsidRPr="00F62455" w:rsidRDefault="00236D91" w:rsidP="00F62455">
            <w:pPr>
              <w:pStyle w:val="Bezmezer"/>
              <w:jc w:val="left"/>
              <w:rPr>
                <w:rFonts w:ascii="Calibri" w:hAnsi="Calibri" w:cs="Calibri"/>
                <w:sz w:val="20"/>
                <w:szCs w:val="20"/>
              </w:rPr>
            </w:pPr>
            <w:r w:rsidRPr="00F62455">
              <w:rPr>
                <w:rFonts w:ascii="Calibri" w:hAnsi="Calibri" w:cs="Calibri"/>
                <w:sz w:val="20"/>
                <w:szCs w:val="20"/>
              </w:rPr>
              <w:t>Matematika</w:t>
            </w:r>
          </w:p>
        </w:tc>
        <w:tc>
          <w:tcPr>
            <w:tcW w:w="1220" w:type="pct"/>
            <w:vAlign w:val="center"/>
          </w:tcPr>
          <w:p w14:paraId="13AEE617" w14:textId="77777777" w:rsidR="00236D91" w:rsidRPr="00F62455" w:rsidRDefault="00236D91" w:rsidP="00F62455">
            <w:pPr>
              <w:pStyle w:val="Bezmezer"/>
              <w:jc w:val="center"/>
              <w:rPr>
                <w:rFonts w:ascii="Calibri" w:hAnsi="Calibri" w:cs="Calibri"/>
                <w:sz w:val="20"/>
                <w:szCs w:val="20"/>
              </w:rPr>
            </w:pPr>
            <w:r w:rsidRPr="00F62455">
              <w:rPr>
                <w:rFonts w:ascii="Calibri" w:hAnsi="Calibri" w:cs="Calibri"/>
                <w:sz w:val="20"/>
                <w:szCs w:val="20"/>
              </w:rPr>
              <w:t>516 bodů</w:t>
            </w:r>
          </w:p>
        </w:tc>
        <w:tc>
          <w:tcPr>
            <w:tcW w:w="1221" w:type="pct"/>
            <w:vAlign w:val="center"/>
          </w:tcPr>
          <w:p w14:paraId="37BDBFAC" w14:textId="77777777" w:rsidR="00236D91" w:rsidRPr="00F62455" w:rsidRDefault="00236D91" w:rsidP="00F62455">
            <w:pPr>
              <w:pStyle w:val="Bezmezer"/>
              <w:jc w:val="center"/>
              <w:rPr>
                <w:rFonts w:ascii="Calibri" w:hAnsi="Calibri" w:cs="Calibri"/>
                <w:sz w:val="20"/>
                <w:szCs w:val="20"/>
              </w:rPr>
            </w:pPr>
            <w:r w:rsidRPr="00F62455">
              <w:rPr>
                <w:rFonts w:ascii="Calibri" w:hAnsi="Calibri" w:cs="Calibri"/>
                <w:sz w:val="20"/>
                <w:szCs w:val="20"/>
              </w:rPr>
              <w:t>499 bodů</w:t>
            </w:r>
          </w:p>
        </w:tc>
        <w:tc>
          <w:tcPr>
            <w:tcW w:w="1220" w:type="pct"/>
            <w:vAlign w:val="center"/>
          </w:tcPr>
          <w:p w14:paraId="056EEF9F" w14:textId="77777777" w:rsidR="00236D91" w:rsidRPr="00F62455" w:rsidRDefault="00236D91" w:rsidP="00F62455">
            <w:pPr>
              <w:pStyle w:val="Bezmezer"/>
              <w:jc w:val="center"/>
              <w:rPr>
                <w:rFonts w:ascii="Calibri" w:hAnsi="Calibri" w:cs="Calibri"/>
                <w:sz w:val="20"/>
                <w:szCs w:val="20"/>
              </w:rPr>
            </w:pPr>
            <w:r w:rsidRPr="00F62455">
              <w:rPr>
                <w:rFonts w:ascii="Calibri" w:hAnsi="Calibri" w:cs="Calibri"/>
                <w:sz w:val="20"/>
                <w:szCs w:val="20"/>
              </w:rPr>
              <w:t>487 bodů</w:t>
            </w:r>
          </w:p>
        </w:tc>
      </w:tr>
      <w:tr w:rsidR="00236D91" w:rsidRPr="00F62455" w14:paraId="3114CECC" w14:textId="77777777" w:rsidTr="00F62455">
        <w:trPr>
          <w:trHeight w:val="283"/>
        </w:trPr>
        <w:tc>
          <w:tcPr>
            <w:tcW w:w="1339" w:type="pct"/>
            <w:vAlign w:val="center"/>
          </w:tcPr>
          <w:p w14:paraId="69F3BEE4" w14:textId="77777777" w:rsidR="00236D91" w:rsidRPr="00F62455" w:rsidRDefault="00236D91" w:rsidP="00F62455">
            <w:pPr>
              <w:pStyle w:val="Bezmezer"/>
              <w:jc w:val="left"/>
              <w:rPr>
                <w:rFonts w:ascii="Calibri" w:hAnsi="Calibri" w:cs="Calibri"/>
                <w:sz w:val="20"/>
                <w:szCs w:val="20"/>
              </w:rPr>
            </w:pPr>
            <w:r w:rsidRPr="00F62455">
              <w:rPr>
                <w:rFonts w:ascii="Calibri" w:hAnsi="Calibri" w:cs="Calibri"/>
                <w:sz w:val="20"/>
                <w:szCs w:val="20"/>
              </w:rPr>
              <w:t>Čtení</w:t>
            </w:r>
          </w:p>
        </w:tc>
        <w:tc>
          <w:tcPr>
            <w:tcW w:w="1220" w:type="pct"/>
            <w:vAlign w:val="center"/>
          </w:tcPr>
          <w:p w14:paraId="46EF286A" w14:textId="77777777" w:rsidR="00236D91" w:rsidRPr="00F62455" w:rsidRDefault="00236D91" w:rsidP="00F62455">
            <w:pPr>
              <w:pStyle w:val="Bezmezer"/>
              <w:jc w:val="center"/>
              <w:rPr>
                <w:rFonts w:ascii="Calibri" w:hAnsi="Calibri" w:cs="Calibri"/>
                <w:sz w:val="20"/>
                <w:szCs w:val="20"/>
              </w:rPr>
            </w:pPr>
            <w:r w:rsidRPr="00F62455">
              <w:rPr>
                <w:rFonts w:ascii="Calibri" w:hAnsi="Calibri" w:cs="Calibri"/>
                <w:sz w:val="20"/>
                <w:szCs w:val="20"/>
              </w:rPr>
              <w:t>489 bodů</w:t>
            </w:r>
          </w:p>
        </w:tc>
        <w:tc>
          <w:tcPr>
            <w:tcW w:w="1221" w:type="pct"/>
            <w:vAlign w:val="center"/>
          </w:tcPr>
          <w:p w14:paraId="5FEE4073" w14:textId="77777777" w:rsidR="00236D91" w:rsidRPr="00F62455" w:rsidRDefault="00236D91" w:rsidP="00F62455">
            <w:pPr>
              <w:pStyle w:val="Bezmezer"/>
              <w:jc w:val="center"/>
              <w:rPr>
                <w:rFonts w:ascii="Calibri" w:hAnsi="Calibri" w:cs="Calibri"/>
                <w:sz w:val="20"/>
                <w:szCs w:val="20"/>
              </w:rPr>
            </w:pPr>
            <w:r w:rsidRPr="00F62455">
              <w:rPr>
                <w:rFonts w:ascii="Calibri" w:hAnsi="Calibri" w:cs="Calibri"/>
                <w:sz w:val="20"/>
                <w:szCs w:val="20"/>
              </w:rPr>
              <w:t>490 bodů</w:t>
            </w:r>
          </w:p>
        </w:tc>
        <w:tc>
          <w:tcPr>
            <w:tcW w:w="1220" w:type="pct"/>
            <w:vAlign w:val="center"/>
          </w:tcPr>
          <w:p w14:paraId="522B62BA" w14:textId="77777777" w:rsidR="00236D91" w:rsidRPr="00F62455" w:rsidRDefault="00236D91" w:rsidP="00F62455">
            <w:pPr>
              <w:pStyle w:val="Bezmezer"/>
              <w:jc w:val="center"/>
              <w:rPr>
                <w:rFonts w:ascii="Calibri" w:hAnsi="Calibri" w:cs="Calibri"/>
                <w:sz w:val="20"/>
                <w:szCs w:val="20"/>
              </w:rPr>
            </w:pPr>
            <w:r w:rsidRPr="00F62455">
              <w:rPr>
                <w:rFonts w:ascii="Calibri" w:hAnsi="Calibri" w:cs="Calibri"/>
                <w:sz w:val="20"/>
                <w:szCs w:val="20"/>
              </w:rPr>
              <w:t>489 bodů</w:t>
            </w:r>
          </w:p>
        </w:tc>
      </w:tr>
      <w:tr w:rsidR="00236D91" w:rsidRPr="00F62455" w14:paraId="273E6D4E" w14:textId="77777777" w:rsidTr="00F62455">
        <w:trPr>
          <w:trHeight w:val="283"/>
        </w:trPr>
        <w:tc>
          <w:tcPr>
            <w:tcW w:w="1339" w:type="pct"/>
            <w:vAlign w:val="center"/>
          </w:tcPr>
          <w:p w14:paraId="064E2B2D" w14:textId="77777777" w:rsidR="00236D91" w:rsidRPr="00F62455" w:rsidRDefault="00236D91" w:rsidP="00F62455">
            <w:pPr>
              <w:pStyle w:val="Bezmezer"/>
              <w:jc w:val="left"/>
              <w:rPr>
                <w:rFonts w:ascii="Calibri" w:hAnsi="Calibri" w:cs="Calibri"/>
                <w:sz w:val="20"/>
                <w:szCs w:val="20"/>
              </w:rPr>
            </w:pPr>
            <w:r w:rsidRPr="00F62455">
              <w:rPr>
                <w:rFonts w:ascii="Calibri" w:hAnsi="Calibri" w:cs="Calibri"/>
                <w:sz w:val="20"/>
                <w:szCs w:val="20"/>
              </w:rPr>
              <w:t>Přírodověda</w:t>
            </w:r>
          </w:p>
        </w:tc>
        <w:tc>
          <w:tcPr>
            <w:tcW w:w="1220" w:type="pct"/>
            <w:vAlign w:val="center"/>
          </w:tcPr>
          <w:p w14:paraId="7FDB0043" w14:textId="77777777" w:rsidR="00236D91" w:rsidRPr="00F62455" w:rsidRDefault="00236D91" w:rsidP="00F62455">
            <w:pPr>
              <w:pStyle w:val="Bezmezer"/>
              <w:jc w:val="center"/>
              <w:rPr>
                <w:rFonts w:ascii="Calibri" w:hAnsi="Calibri" w:cs="Calibri"/>
                <w:sz w:val="20"/>
                <w:szCs w:val="20"/>
              </w:rPr>
            </w:pPr>
            <w:r w:rsidRPr="00F62455">
              <w:rPr>
                <w:rFonts w:ascii="Calibri" w:hAnsi="Calibri" w:cs="Calibri"/>
                <w:sz w:val="20"/>
                <w:szCs w:val="20"/>
              </w:rPr>
              <w:t>513 bodů</w:t>
            </w:r>
          </w:p>
        </w:tc>
        <w:tc>
          <w:tcPr>
            <w:tcW w:w="1221" w:type="pct"/>
            <w:vAlign w:val="center"/>
          </w:tcPr>
          <w:p w14:paraId="0FA5FCE9" w14:textId="77777777" w:rsidR="00236D91" w:rsidRPr="00F62455" w:rsidRDefault="00236D91" w:rsidP="00F62455">
            <w:pPr>
              <w:pStyle w:val="Bezmezer"/>
              <w:jc w:val="center"/>
              <w:rPr>
                <w:rFonts w:ascii="Calibri" w:hAnsi="Calibri" w:cs="Calibri"/>
                <w:sz w:val="20"/>
                <w:szCs w:val="20"/>
              </w:rPr>
            </w:pPr>
            <w:r w:rsidRPr="00F62455">
              <w:rPr>
                <w:rFonts w:ascii="Calibri" w:hAnsi="Calibri" w:cs="Calibri"/>
                <w:sz w:val="20"/>
                <w:szCs w:val="20"/>
              </w:rPr>
              <w:t>497 bodů</w:t>
            </w:r>
          </w:p>
        </w:tc>
        <w:tc>
          <w:tcPr>
            <w:tcW w:w="1220" w:type="pct"/>
            <w:vAlign w:val="center"/>
          </w:tcPr>
          <w:p w14:paraId="6DE41FC7" w14:textId="77777777" w:rsidR="00236D91" w:rsidRPr="00F62455" w:rsidRDefault="00236D91" w:rsidP="00F62455">
            <w:pPr>
              <w:pStyle w:val="Bezmezer"/>
              <w:jc w:val="center"/>
              <w:rPr>
                <w:rFonts w:ascii="Calibri" w:hAnsi="Calibri" w:cs="Calibri"/>
                <w:sz w:val="20"/>
                <w:szCs w:val="20"/>
              </w:rPr>
            </w:pPr>
            <w:r w:rsidRPr="00F62455">
              <w:rPr>
                <w:rFonts w:ascii="Calibri" w:hAnsi="Calibri" w:cs="Calibri"/>
                <w:sz w:val="20"/>
                <w:szCs w:val="20"/>
              </w:rPr>
              <w:t>498 bodů</w:t>
            </w:r>
          </w:p>
        </w:tc>
      </w:tr>
    </w:tbl>
    <w:p w14:paraId="2EB956F8" w14:textId="110E75D8" w:rsidR="00236D91" w:rsidRPr="0038684E" w:rsidRDefault="00236D91" w:rsidP="00F62455">
      <w:pPr>
        <w:pStyle w:val="Bezmezer"/>
        <w:spacing w:before="40" w:after="240"/>
        <w:ind w:left="567" w:hanging="567"/>
        <w:rPr>
          <w:rFonts w:cstheme="minorHAnsi"/>
          <w:sz w:val="20"/>
          <w:szCs w:val="20"/>
        </w:rPr>
      </w:pPr>
      <w:r w:rsidRPr="0038684E">
        <w:rPr>
          <w:rFonts w:cstheme="minorHAnsi"/>
          <w:b/>
          <w:bCs/>
          <w:sz w:val="20"/>
          <w:szCs w:val="20"/>
        </w:rPr>
        <w:t>Zdroj:</w:t>
      </w:r>
      <w:r w:rsidRPr="0038684E">
        <w:rPr>
          <w:rFonts w:cstheme="minorHAnsi"/>
          <w:sz w:val="20"/>
          <w:szCs w:val="20"/>
        </w:rPr>
        <w:t xml:space="preserve"> </w:t>
      </w:r>
      <w:r w:rsidRPr="0038684E">
        <w:rPr>
          <w:rFonts w:eastAsia="Calibri" w:cstheme="minorHAnsi"/>
          <w:iCs/>
          <w:sz w:val="20"/>
          <w:szCs w:val="20"/>
        </w:rPr>
        <w:t xml:space="preserve">vypracoval NKÚ na základě dat z </w:t>
      </w:r>
      <w:r w:rsidRPr="0038684E">
        <w:rPr>
          <w:rFonts w:cstheme="minorHAnsi"/>
          <w:sz w:val="20"/>
          <w:szCs w:val="20"/>
        </w:rPr>
        <w:t xml:space="preserve">výročních zpráv ČŠI za roky 2022/2023 </w:t>
      </w:r>
      <w:r w:rsidR="003A6417">
        <w:rPr>
          <w:rFonts w:cstheme="minorHAnsi"/>
          <w:sz w:val="20"/>
          <w:szCs w:val="20"/>
        </w:rPr>
        <w:t xml:space="preserve">a </w:t>
      </w:r>
      <w:r w:rsidRPr="0038684E">
        <w:rPr>
          <w:rFonts w:cstheme="minorHAnsi"/>
          <w:sz w:val="20"/>
          <w:szCs w:val="20"/>
        </w:rPr>
        <w:t>2023/2024</w:t>
      </w:r>
      <w:r w:rsidR="003A6417">
        <w:rPr>
          <w:rFonts w:cstheme="minorHAnsi"/>
          <w:sz w:val="20"/>
          <w:szCs w:val="20"/>
        </w:rPr>
        <w:t xml:space="preserve"> a z národní zprávy PISA 2022.</w:t>
      </w:r>
    </w:p>
    <w:p w14:paraId="57DE6ECC" w14:textId="7627D8F7" w:rsidR="00FC6676" w:rsidRPr="0038684E" w:rsidRDefault="00FC6676" w:rsidP="000816C1">
      <w:pPr>
        <w:pStyle w:val="Bezmezer"/>
        <w:spacing w:before="120" w:after="120"/>
        <w:rPr>
          <w:rFonts w:cstheme="minorHAnsi"/>
        </w:rPr>
      </w:pPr>
      <w:r w:rsidRPr="0038684E">
        <w:rPr>
          <w:rFonts w:cstheme="minorHAnsi"/>
        </w:rPr>
        <w:t>Na základě realizace vybraných systémových projektů P-KAP</w:t>
      </w:r>
      <w:r w:rsidR="0026673E" w:rsidRPr="0038684E">
        <w:rPr>
          <w:rFonts w:cstheme="minorHAnsi"/>
        </w:rPr>
        <w:t xml:space="preserve"> a </w:t>
      </w:r>
      <w:r w:rsidRPr="0038684E">
        <w:rPr>
          <w:rFonts w:cstheme="minorHAnsi"/>
        </w:rPr>
        <w:t xml:space="preserve">SRP mělo dojít mj. ke zlepšení výsledků žáků v klíčových kompetencích. </w:t>
      </w:r>
      <w:r w:rsidR="0067629E" w:rsidRPr="0038684E">
        <w:rPr>
          <w:rFonts w:cstheme="minorHAnsi"/>
        </w:rPr>
        <w:t>Dle výše uvedených údajů</w:t>
      </w:r>
      <w:r w:rsidR="005F4B9A" w:rsidRPr="0038684E">
        <w:rPr>
          <w:rFonts w:cstheme="minorHAnsi"/>
        </w:rPr>
        <w:t xml:space="preserve"> </w:t>
      </w:r>
      <w:r w:rsidR="0067629E" w:rsidRPr="0038684E">
        <w:rPr>
          <w:rFonts w:cstheme="minorHAnsi"/>
        </w:rPr>
        <w:t>ale v</w:t>
      </w:r>
      <w:r w:rsidRPr="0038684E">
        <w:rPr>
          <w:rFonts w:cstheme="minorHAnsi"/>
        </w:rPr>
        <w:t>ýsledky těchto systémových projektů nepřispěly ke zlepšení kvality vzdělávání a výsledků žáků.</w:t>
      </w:r>
    </w:p>
    <w:p w14:paraId="344306F9" w14:textId="38E6D8E2" w:rsidR="00FC6676" w:rsidRPr="0038684E" w:rsidRDefault="0067629E" w:rsidP="000816C1">
      <w:pPr>
        <w:spacing w:after="120"/>
        <w:rPr>
          <w:rFonts w:asciiTheme="minorHAnsi" w:hAnsiTheme="minorHAnsi" w:cstheme="minorHAnsi"/>
        </w:rPr>
      </w:pPr>
      <w:r w:rsidRPr="0038684E">
        <w:rPr>
          <w:rFonts w:asciiTheme="minorHAnsi" w:hAnsiTheme="minorHAnsi" w:cstheme="minorHAnsi"/>
        </w:rPr>
        <w:t>K ověření ro</w:t>
      </w:r>
      <w:r w:rsidRPr="0007080F">
        <w:rPr>
          <w:rFonts w:asciiTheme="minorHAnsi" w:hAnsiTheme="minorHAnsi" w:cstheme="minorHAnsi"/>
        </w:rPr>
        <w:t>zvoj</w:t>
      </w:r>
      <w:r w:rsidR="00A70222" w:rsidRPr="0007080F">
        <w:rPr>
          <w:rFonts w:asciiTheme="minorHAnsi" w:hAnsiTheme="minorHAnsi" w:cstheme="minorHAnsi"/>
        </w:rPr>
        <w:t>e</w:t>
      </w:r>
      <w:r w:rsidRPr="0007080F">
        <w:rPr>
          <w:rFonts w:asciiTheme="minorHAnsi" w:hAnsiTheme="minorHAnsi" w:cstheme="minorHAnsi"/>
        </w:rPr>
        <w:t xml:space="preserve"> systému strategického řízení a hodnocení kvality ve vzdělávání využil NKÚ rovněž data MŠMT a ČŠI.</w:t>
      </w:r>
      <w:r w:rsidRPr="0007080F">
        <w:rPr>
          <w:rFonts w:asciiTheme="minorHAnsi" w:hAnsiTheme="minorHAnsi" w:cstheme="minorHAnsi"/>
          <w:i/>
          <w:iCs/>
        </w:rPr>
        <w:t xml:space="preserve"> </w:t>
      </w:r>
      <w:r w:rsidRPr="0007080F">
        <w:rPr>
          <w:rFonts w:asciiTheme="minorHAnsi" w:hAnsiTheme="minorHAnsi" w:cstheme="minorHAnsi"/>
        </w:rPr>
        <w:t>Akční plánování mělo zlepšit úroveň strategického řízení na školách</w:t>
      </w:r>
      <w:r w:rsidR="00176CAF" w:rsidRPr="0007080F">
        <w:rPr>
          <w:rFonts w:asciiTheme="minorHAnsi" w:hAnsiTheme="minorHAnsi" w:cstheme="minorHAnsi"/>
        </w:rPr>
        <w:t>, a tím mělo dojít ke zkvalitnění výuky a v konečném důsledku i k rozvoji klíčových kompetencí žáků.</w:t>
      </w:r>
      <w:r w:rsidRPr="0007080F">
        <w:rPr>
          <w:rFonts w:asciiTheme="minorHAnsi" w:hAnsiTheme="minorHAnsi" w:cstheme="minorHAnsi"/>
        </w:rPr>
        <w:t xml:space="preserve"> MŠMT tak</w:t>
      </w:r>
      <w:r w:rsidRPr="0038684E">
        <w:rPr>
          <w:rFonts w:asciiTheme="minorHAnsi" w:hAnsiTheme="minorHAnsi" w:cstheme="minorHAnsi"/>
        </w:rPr>
        <w:t xml:space="preserve"> stanovilo v OP VVV povinnost vypracovat akční plány mj. i pro čerpání prostředků z EU. </w:t>
      </w:r>
      <w:r w:rsidR="00FC6676" w:rsidRPr="0038684E">
        <w:rPr>
          <w:rFonts w:asciiTheme="minorHAnsi" w:hAnsiTheme="minorHAnsi" w:cstheme="minorHAnsi"/>
        </w:rPr>
        <w:t xml:space="preserve">Na krajské úrovni vznikaly </w:t>
      </w:r>
      <w:r w:rsidR="00A26C51" w:rsidRPr="0038684E">
        <w:rPr>
          <w:rFonts w:asciiTheme="minorHAnsi" w:hAnsiTheme="minorHAnsi" w:cstheme="minorHAnsi"/>
        </w:rPr>
        <w:t>KAP</w:t>
      </w:r>
      <w:r w:rsidR="00FC6676" w:rsidRPr="0038684E">
        <w:rPr>
          <w:rFonts w:asciiTheme="minorHAnsi" w:hAnsiTheme="minorHAnsi" w:cstheme="minorHAnsi"/>
        </w:rPr>
        <w:t xml:space="preserve">, na místní úrovni </w:t>
      </w:r>
      <w:r w:rsidR="00A26C51" w:rsidRPr="0038684E">
        <w:rPr>
          <w:rFonts w:asciiTheme="minorHAnsi" w:hAnsiTheme="minorHAnsi" w:cstheme="minorHAnsi"/>
        </w:rPr>
        <w:t>MAP</w:t>
      </w:r>
      <w:r w:rsidR="00FC6676" w:rsidRPr="0038684E">
        <w:rPr>
          <w:rFonts w:asciiTheme="minorHAnsi" w:hAnsiTheme="minorHAnsi" w:cstheme="minorHAnsi"/>
        </w:rPr>
        <w:t xml:space="preserve"> a na úrovni jednotlivých škol </w:t>
      </w:r>
      <w:r w:rsidR="00A26C51" w:rsidRPr="0038684E">
        <w:rPr>
          <w:rFonts w:asciiTheme="minorHAnsi" w:hAnsiTheme="minorHAnsi" w:cstheme="minorHAnsi"/>
        </w:rPr>
        <w:t>ŠAP</w:t>
      </w:r>
      <w:r w:rsidR="00FC6676" w:rsidRPr="0038684E">
        <w:rPr>
          <w:rFonts w:asciiTheme="minorHAnsi" w:hAnsiTheme="minorHAnsi" w:cstheme="minorHAnsi"/>
        </w:rPr>
        <w:t xml:space="preserve">. </w:t>
      </w:r>
    </w:p>
    <w:p w14:paraId="78C7C32C" w14:textId="6F648DDD" w:rsidR="00022747" w:rsidRDefault="0067629E" w:rsidP="000816C1">
      <w:pPr>
        <w:spacing w:after="120"/>
        <w:rPr>
          <w:rFonts w:asciiTheme="minorHAnsi" w:hAnsiTheme="minorHAnsi" w:cstheme="minorHAnsi"/>
        </w:rPr>
      </w:pPr>
      <w:r w:rsidRPr="0007080F">
        <w:rPr>
          <w:rFonts w:asciiTheme="minorHAnsi" w:hAnsiTheme="minorHAnsi" w:cstheme="minorHAnsi"/>
        </w:rPr>
        <w:t xml:space="preserve">NKÚ ověřil, že </w:t>
      </w:r>
      <w:r w:rsidR="005824EB" w:rsidRPr="0007080F">
        <w:rPr>
          <w:rFonts w:asciiTheme="minorHAnsi" w:hAnsiTheme="minorHAnsi" w:cstheme="minorHAnsi"/>
        </w:rPr>
        <w:t xml:space="preserve">každý </w:t>
      </w:r>
      <w:r w:rsidRPr="0007080F">
        <w:rPr>
          <w:rFonts w:asciiTheme="minorHAnsi" w:hAnsiTheme="minorHAnsi" w:cstheme="minorHAnsi"/>
        </w:rPr>
        <w:t>kraj vytvořil v rámci OP VVV v období 2016</w:t>
      </w:r>
      <w:r w:rsidR="007A5758" w:rsidRPr="0038684E">
        <w:rPr>
          <w:rFonts w:asciiTheme="minorHAnsi" w:eastAsia="Calibri" w:hAnsiTheme="minorHAnsi" w:cstheme="minorHAnsi"/>
        </w:rPr>
        <w:t>–</w:t>
      </w:r>
      <w:r w:rsidRPr="0007080F">
        <w:rPr>
          <w:rFonts w:asciiTheme="minorHAnsi" w:hAnsiTheme="minorHAnsi" w:cstheme="minorHAnsi"/>
        </w:rPr>
        <w:t xml:space="preserve">2021 </w:t>
      </w:r>
      <w:r w:rsidR="005824EB" w:rsidRPr="0007080F">
        <w:rPr>
          <w:rFonts w:asciiTheme="minorHAnsi" w:hAnsiTheme="minorHAnsi" w:cstheme="minorHAnsi"/>
        </w:rPr>
        <w:t>tři krajské akční plány,</w:t>
      </w:r>
      <w:r w:rsidRPr="0007080F">
        <w:rPr>
          <w:rFonts w:asciiTheme="minorHAnsi" w:hAnsiTheme="minorHAnsi" w:cstheme="minorHAnsi"/>
        </w:rPr>
        <w:t xml:space="preserve"> celkem</w:t>
      </w:r>
      <w:r w:rsidR="005824EB" w:rsidRPr="0007080F">
        <w:rPr>
          <w:rFonts w:asciiTheme="minorHAnsi" w:hAnsiTheme="minorHAnsi" w:cstheme="minorHAnsi"/>
        </w:rPr>
        <w:t xml:space="preserve"> tedy vzniklo</w:t>
      </w:r>
      <w:r w:rsidRPr="0007080F">
        <w:rPr>
          <w:rFonts w:asciiTheme="minorHAnsi" w:hAnsiTheme="minorHAnsi" w:cstheme="minorHAnsi"/>
        </w:rPr>
        <w:t xml:space="preserve"> 42 dokumentů. Jejich tvorbu však MŠMT po roce 2021 ukončilo a začlenilo do</w:t>
      </w:r>
      <w:r w:rsidR="00264E21" w:rsidRPr="0007080F">
        <w:rPr>
          <w:rFonts w:asciiTheme="minorHAnsi" w:hAnsiTheme="minorHAnsi" w:cstheme="minorHAnsi"/>
        </w:rPr>
        <w:t> </w:t>
      </w:r>
      <w:r w:rsidRPr="0007080F">
        <w:rPr>
          <w:rFonts w:asciiTheme="minorHAnsi" w:hAnsiTheme="minorHAnsi" w:cstheme="minorHAnsi"/>
        </w:rPr>
        <w:t>dlouhodobých záměrů vzdělávání (viz následující bod</w:t>
      </w:r>
      <w:r w:rsidR="009546C6" w:rsidRPr="0007080F">
        <w:rPr>
          <w:rFonts w:asciiTheme="minorHAnsi" w:hAnsiTheme="minorHAnsi" w:cstheme="minorHAnsi"/>
        </w:rPr>
        <w:t xml:space="preserve"> </w:t>
      </w:r>
      <w:r w:rsidR="00022747" w:rsidRPr="0007080F">
        <w:rPr>
          <w:rFonts w:asciiTheme="minorHAnsi" w:hAnsiTheme="minorHAnsi" w:cstheme="minorHAnsi"/>
        </w:rPr>
        <w:t>2</w:t>
      </w:r>
      <w:r w:rsidRPr="0007080F">
        <w:rPr>
          <w:rFonts w:asciiTheme="minorHAnsi" w:hAnsiTheme="minorHAnsi" w:cstheme="minorHAnsi"/>
        </w:rPr>
        <w:t xml:space="preserve">). </w:t>
      </w:r>
      <w:r w:rsidR="00FC6676" w:rsidRPr="0007080F">
        <w:rPr>
          <w:rFonts w:asciiTheme="minorHAnsi" w:hAnsiTheme="minorHAnsi" w:cstheme="minorHAnsi"/>
        </w:rPr>
        <w:t>V období 201</w:t>
      </w:r>
      <w:r w:rsidRPr="0007080F">
        <w:rPr>
          <w:rFonts w:asciiTheme="minorHAnsi" w:hAnsiTheme="minorHAnsi" w:cstheme="minorHAnsi"/>
        </w:rPr>
        <w:t>6</w:t>
      </w:r>
      <w:r w:rsidR="006142E8" w:rsidRPr="0038684E">
        <w:rPr>
          <w:rFonts w:asciiTheme="minorHAnsi" w:eastAsia="Calibri" w:hAnsiTheme="minorHAnsi" w:cstheme="minorHAnsi"/>
        </w:rPr>
        <w:t>–</w:t>
      </w:r>
      <w:r w:rsidR="00FC6676" w:rsidRPr="0007080F">
        <w:rPr>
          <w:rFonts w:asciiTheme="minorHAnsi" w:hAnsiTheme="minorHAnsi" w:cstheme="minorHAnsi"/>
        </w:rPr>
        <w:t>2021 dále vzniklo 222 MAP</w:t>
      </w:r>
      <w:r w:rsidR="000A3C72" w:rsidRPr="0007080F">
        <w:rPr>
          <w:rFonts w:asciiTheme="minorHAnsi" w:hAnsiTheme="minorHAnsi" w:cstheme="minorHAnsi"/>
        </w:rPr>
        <w:t xml:space="preserve">. </w:t>
      </w:r>
      <w:r w:rsidR="00FC6676" w:rsidRPr="0007080F">
        <w:rPr>
          <w:rFonts w:asciiTheme="minorHAnsi" w:hAnsiTheme="minorHAnsi" w:cstheme="minorHAnsi"/>
        </w:rPr>
        <w:t xml:space="preserve">Podpora tvorby </w:t>
      </w:r>
      <w:r w:rsidR="005824EB" w:rsidRPr="0007080F">
        <w:rPr>
          <w:rFonts w:asciiTheme="minorHAnsi" w:hAnsiTheme="minorHAnsi" w:cstheme="minorHAnsi"/>
        </w:rPr>
        <w:t>místních akčních plánů</w:t>
      </w:r>
      <w:r w:rsidR="00FC6676" w:rsidRPr="0007080F">
        <w:rPr>
          <w:rFonts w:asciiTheme="minorHAnsi" w:hAnsiTheme="minorHAnsi" w:cstheme="minorHAnsi"/>
        </w:rPr>
        <w:t xml:space="preserve"> nadále probíhá v OP JAK. V první vlně v období </w:t>
      </w:r>
      <w:r w:rsidRPr="0007080F">
        <w:rPr>
          <w:rFonts w:asciiTheme="minorHAnsi" w:hAnsiTheme="minorHAnsi" w:cstheme="minorHAnsi"/>
        </w:rPr>
        <w:t>2016</w:t>
      </w:r>
      <w:r w:rsidR="006142E8" w:rsidRPr="0038684E">
        <w:rPr>
          <w:rFonts w:asciiTheme="minorHAnsi" w:eastAsia="Calibri" w:hAnsiTheme="minorHAnsi" w:cstheme="minorHAnsi"/>
        </w:rPr>
        <w:t>–</w:t>
      </w:r>
      <w:r w:rsidRPr="0007080F">
        <w:rPr>
          <w:rFonts w:asciiTheme="minorHAnsi" w:hAnsiTheme="minorHAnsi" w:cstheme="minorHAnsi"/>
        </w:rPr>
        <w:t xml:space="preserve">2018 </w:t>
      </w:r>
      <w:r w:rsidR="00FC6676" w:rsidRPr="0007080F">
        <w:rPr>
          <w:rFonts w:asciiTheme="minorHAnsi" w:hAnsiTheme="minorHAnsi" w:cstheme="minorHAnsi"/>
        </w:rPr>
        <w:t xml:space="preserve">vzniklo 701 </w:t>
      </w:r>
      <w:r w:rsidR="005824EB" w:rsidRPr="0007080F">
        <w:rPr>
          <w:rFonts w:asciiTheme="minorHAnsi" w:hAnsiTheme="minorHAnsi" w:cstheme="minorHAnsi"/>
        </w:rPr>
        <w:t>školních akčních plánů nebo plánů aktivit</w:t>
      </w:r>
      <w:r w:rsidR="00FC6676" w:rsidRPr="0007080F">
        <w:rPr>
          <w:rFonts w:asciiTheme="minorHAnsi" w:hAnsiTheme="minorHAnsi" w:cstheme="minorHAnsi"/>
        </w:rPr>
        <w:t>, ve</w:t>
      </w:r>
      <w:r w:rsidR="006142E8">
        <w:rPr>
          <w:rFonts w:asciiTheme="minorHAnsi" w:hAnsiTheme="minorHAnsi" w:cstheme="minorHAnsi"/>
        </w:rPr>
        <w:t xml:space="preserve"> </w:t>
      </w:r>
      <w:r w:rsidR="00FC6676" w:rsidRPr="0007080F">
        <w:rPr>
          <w:rFonts w:asciiTheme="minorHAnsi" w:hAnsiTheme="minorHAnsi" w:cstheme="minorHAnsi"/>
        </w:rPr>
        <w:t xml:space="preserve">druhé vlně v období </w:t>
      </w:r>
      <w:r w:rsidR="00FF6B26" w:rsidRPr="0007080F">
        <w:rPr>
          <w:rFonts w:asciiTheme="minorHAnsi" w:hAnsiTheme="minorHAnsi" w:cstheme="minorHAnsi"/>
        </w:rPr>
        <w:t>2018</w:t>
      </w:r>
      <w:r w:rsidR="006142E8" w:rsidRPr="0038684E">
        <w:rPr>
          <w:rFonts w:asciiTheme="minorHAnsi" w:eastAsia="Calibri" w:hAnsiTheme="minorHAnsi" w:cstheme="minorHAnsi"/>
        </w:rPr>
        <w:t>–</w:t>
      </w:r>
      <w:r w:rsidR="00FF6B26" w:rsidRPr="0007080F">
        <w:rPr>
          <w:rFonts w:asciiTheme="minorHAnsi" w:hAnsiTheme="minorHAnsi" w:cstheme="minorHAnsi"/>
        </w:rPr>
        <w:t>2021</w:t>
      </w:r>
      <w:r w:rsidR="00FC6676" w:rsidRPr="0007080F">
        <w:rPr>
          <w:rFonts w:asciiTheme="minorHAnsi" w:hAnsiTheme="minorHAnsi" w:cstheme="minorHAnsi"/>
        </w:rPr>
        <w:t xml:space="preserve"> vzniklo 918 ŠAP/PA (tj. 63 % všech SŠ, VOŠ a konzervatoří). </w:t>
      </w:r>
      <w:r w:rsidR="00BF4D21" w:rsidRPr="0007080F">
        <w:rPr>
          <w:rFonts w:asciiTheme="minorHAnsi" w:hAnsiTheme="minorHAnsi" w:cstheme="minorHAnsi"/>
        </w:rPr>
        <w:t>Ačkoliv MŠMT stanovilo všem školám povinnost vypracovat ŠAP, nemělo přehled o tom, kolik škol tuto povinnost skutečně splnilo, ani o tom, zda tak došlo k</w:t>
      </w:r>
      <w:r w:rsidR="000A3C72" w:rsidRPr="0007080F">
        <w:rPr>
          <w:rFonts w:asciiTheme="minorHAnsi" w:hAnsiTheme="minorHAnsi" w:cstheme="minorHAnsi"/>
        </w:rPr>
        <w:t xml:space="preserve"> rozvoji </w:t>
      </w:r>
      <w:r w:rsidR="00BF4D21" w:rsidRPr="0007080F">
        <w:rPr>
          <w:rFonts w:asciiTheme="minorHAnsi" w:hAnsiTheme="minorHAnsi" w:cstheme="minorHAnsi"/>
        </w:rPr>
        <w:t>strategického řízení na</w:t>
      </w:r>
      <w:r w:rsidR="006142E8">
        <w:rPr>
          <w:rFonts w:asciiTheme="minorHAnsi" w:hAnsiTheme="minorHAnsi" w:cstheme="minorHAnsi"/>
        </w:rPr>
        <w:t xml:space="preserve"> </w:t>
      </w:r>
      <w:r w:rsidR="00BF4D21" w:rsidRPr="0007080F">
        <w:rPr>
          <w:rFonts w:asciiTheme="minorHAnsi" w:hAnsiTheme="minorHAnsi" w:cstheme="minorHAnsi"/>
        </w:rPr>
        <w:t>školách.</w:t>
      </w:r>
    </w:p>
    <w:p w14:paraId="5214A9AF" w14:textId="19AF3075" w:rsidR="00E619A1" w:rsidRDefault="00FF6B26" w:rsidP="00E619A1">
      <w:pPr>
        <w:pStyle w:val="Bezmezer"/>
        <w:spacing w:before="120" w:after="120"/>
        <w:rPr>
          <w:rFonts w:cstheme="minorHAnsi"/>
        </w:rPr>
      </w:pPr>
      <w:r w:rsidRPr="0038684E">
        <w:rPr>
          <w:rFonts w:cstheme="minorHAnsi"/>
        </w:rPr>
        <w:t xml:space="preserve">Dle dat MŠMT </w:t>
      </w:r>
      <w:r w:rsidR="00FC6676" w:rsidRPr="0038684E">
        <w:rPr>
          <w:rFonts w:cstheme="minorHAnsi"/>
        </w:rPr>
        <w:t>připadala</w:t>
      </w:r>
      <w:r w:rsidRPr="0038684E">
        <w:rPr>
          <w:rFonts w:cstheme="minorHAnsi"/>
        </w:rPr>
        <w:t xml:space="preserve"> metodická podpora zpracovatelům akčních plánů</w:t>
      </w:r>
      <w:r w:rsidR="00FC6676" w:rsidRPr="0038684E">
        <w:rPr>
          <w:rFonts w:cstheme="minorHAnsi"/>
        </w:rPr>
        <w:t xml:space="preserve"> zbytečná</w:t>
      </w:r>
      <w:r w:rsidRPr="0038684E">
        <w:rPr>
          <w:rFonts w:cstheme="minorHAnsi"/>
        </w:rPr>
        <w:t xml:space="preserve"> (třetina manažerů KAP) a polovina zpracovatelů ŠAP</w:t>
      </w:r>
      <w:r w:rsidR="00FC6676" w:rsidRPr="0038684E">
        <w:rPr>
          <w:rFonts w:cstheme="minorHAnsi"/>
        </w:rPr>
        <w:t xml:space="preserve"> neviděla přínos v tvorbě akčního plánování</w:t>
      </w:r>
      <w:r w:rsidR="00F54038" w:rsidRPr="0038684E">
        <w:rPr>
          <w:rFonts w:cstheme="minorHAnsi"/>
        </w:rPr>
        <w:t>. Dokonce</w:t>
      </w:r>
      <w:r w:rsidR="00FC6676" w:rsidRPr="0038684E">
        <w:rPr>
          <w:rFonts w:cstheme="minorHAnsi"/>
        </w:rPr>
        <w:t xml:space="preserve"> více než polovina </w:t>
      </w:r>
      <w:r w:rsidR="00F54038" w:rsidRPr="0038684E">
        <w:rPr>
          <w:rFonts w:cstheme="minorHAnsi"/>
        </w:rPr>
        <w:t xml:space="preserve">zpracovatelů </w:t>
      </w:r>
      <w:r w:rsidR="00B149F6" w:rsidRPr="0038684E">
        <w:rPr>
          <w:rFonts w:cstheme="minorHAnsi"/>
        </w:rPr>
        <w:t xml:space="preserve">nevnímala </w:t>
      </w:r>
      <w:r w:rsidR="00F54038" w:rsidRPr="0038684E">
        <w:rPr>
          <w:rFonts w:cstheme="minorHAnsi"/>
        </w:rPr>
        <w:t>akční plánování</w:t>
      </w:r>
      <w:r w:rsidR="00FC6676" w:rsidRPr="0038684E">
        <w:rPr>
          <w:rFonts w:cstheme="minorHAnsi"/>
        </w:rPr>
        <w:t xml:space="preserve"> jako nástroj ke zkvalitnění práce školy.</w:t>
      </w:r>
      <w:r w:rsidR="00E619A1">
        <w:rPr>
          <w:rFonts w:cstheme="minorHAnsi"/>
        </w:rPr>
        <w:t xml:space="preserve"> Z toho </w:t>
      </w:r>
      <w:r w:rsidR="00FC6676" w:rsidRPr="0038684E">
        <w:rPr>
          <w:rFonts w:cstheme="minorHAnsi"/>
        </w:rPr>
        <w:t xml:space="preserve">vyplývá, že akční plány tak byly spíše formální dokumenty </w:t>
      </w:r>
      <w:r w:rsidR="00E619A1">
        <w:rPr>
          <w:rFonts w:cstheme="minorHAnsi"/>
        </w:rPr>
        <w:t>bez</w:t>
      </w:r>
      <w:r w:rsidR="00FC6676" w:rsidRPr="0038684E">
        <w:rPr>
          <w:rFonts w:cstheme="minorHAnsi"/>
        </w:rPr>
        <w:t xml:space="preserve"> konkrétní</w:t>
      </w:r>
      <w:r w:rsidR="00E619A1">
        <w:rPr>
          <w:rFonts w:cstheme="minorHAnsi"/>
        </w:rPr>
        <w:t>ho</w:t>
      </w:r>
      <w:r w:rsidR="00FC6676" w:rsidRPr="0038684E">
        <w:rPr>
          <w:rFonts w:cstheme="minorHAnsi"/>
        </w:rPr>
        <w:t xml:space="preserve"> přínos</w:t>
      </w:r>
      <w:r w:rsidR="00E619A1">
        <w:rPr>
          <w:rFonts w:cstheme="minorHAnsi"/>
        </w:rPr>
        <w:t>u</w:t>
      </w:r>
      <w:r w:rsidR="00FC6676" w:rsidRPr="0038684E">
        <w:rPr>
          <w:rFonts w:cstheme="minorHAnsi"/>
        </w:rPr>
        <w:t xml:space="preserve"> pro školy a </w:t>
      </w:r>
      <w:r w:rsidR="00E619A1">
        <w:rPr>
          <w:rFonts w:cstheme="minorHAnsi"/>
        </w:rPr>
        <w:t>pro</w:t>
      </w:r>
      <w:r w:rsidR="00FC6676" w:rsidRPr="0038684E">
        <w:rPr>
          <w:rFonts w:cstheme="minorHAnsi"/>
        </w:rPr>
        <w:t xml:space="preserve"> vzdělávání</w:t>
      </w:r>
      <w:r w:rsidR="00E619A1">
        <w:rPr>
          <w:rFonts w:cstheme="minorHAnsi"/>
        </w:rPr>
        <w:t>.</w:t>
      </w:r>
    </w:p>
    <w:p w14:paraId="3AD9173A" w14:textId="3A815C0C" w:rsidR="00FC6676" w:rsidRPr="0038684E" w:rsidRDefault="00FC6676" w:rsidP="00E619A1">
      <w:pPr>
        <w:pStyle w:val="Bezmezer"/>
        <w:spacing w:before="120" w:after="120"/>
        <w:rPr>
          <w:rFonts w:cstheme="minorHAnsi"/>
        </w:rPr>
      </w:pPr>
      <w:r w:rsidRPr="0038684E">
        <w:rPr>
          <w:rFonts w:cstheme="minorHAnsi"/>
        </w:rPr>
        <w:t xml:space="preserve">Vzhledem k omezenému reálnému dopadu projektů </w:t>
      </w:r>
      <w:r w:rsidR="006142E8">
        <w:rPr>
          <w:rFonts w:cstheme="minorHAnsi"/>
        </w:rPr>
        <w:t>na</w:t>
      </w:r>
      <w:r w:rsidRPr="0038684E">
        <w:rPr>
          <w:rFonts w:cstheme="minorHAnsi"/>
        </w:rPr>
        <w:t xml:space="preserve"> české školství a nenaplnění </w:t>
      </w:r>
      <w:r w:rsidR="00F54038" w:rsidRPr="0038684E">
        <w:rPr>
          <w:rFonts w:cstheme="minorHAnsi"/>
        </w:rPr>
        <w:t xml:space="preserve">specifických </w:t>
      </w:r>
      <w:r w:rsidRPr="0038684E">
        <w:rPr>
          <w:rFonts w:cstheme="minorHAnsi"/>
        </w:rPr>
        <w:t>cíl</w:t>
      </w:r>
      <w:r w:rsidR="00F54038" w:rsidRPr="0038684E">
        <w:rPr>
          <w:rFonts w:cstheme="minorHAnsi"/>
        </w:rPr>
        <w:t>ů</w:t>
      </w:r>
      <w:r w:rsidRPr="0038684E">
        <w:rPr>
          <w:rFonts w:cstheme="minorHAnsi"/>
        </w:rPr>
        <w:t xml:space="preserve"> </w:t>
      </w:r>
      <w:r w:rsidR="00F54038" w:rsidRPr="0038684E">
        <w:rPr>
          <w:rFonts w:cstheme="minorHAnsi"/>
        </w:rPr>
        <w:t xml:space="preserve">výzvy </w:t>
      </w:r>
      <w:r w:rsidR="00993F86" w:rsidRPr="0038684E">
        <w:rPr>
          <w:rFonts w:cstheme="minorHAnsi"/>
        </w:rPr>
        <w:t>vyhodnotil</w:t>
      </w:r>
      <w:r w:rsidR="006142E8" w:rsidRPr="006142E8">
        <w:rPr>
          <w:rFonts w:cstheme="minorHAnsi"/>
        </w:rPr>
        <w:t xml:space="preserve"> </w:t>
      </w:r>
      <w:r w:rsidR="006142E8" w:rsidRPr="0038684E">
        <w:rPr>
          <w:rFonts w:cstheme="minorHAnsi"/>
        </w:rPr>
        <w:t>NKÚ</w:t>
      </w:r>
      <w:r w:rsidRPr="0038684E">
        <w:rPr>
          <w:rFonts w:cstheme="minorHAnsi"/>
        </w:rPr>
        <w:t>, že</w:t>
      </w:r>
      <w:r w:rsidR="006142E8">
        <w:rPr>
          <w:rFonts w:cstheme="minorHAnsi"/>
        </w:rPr>
        <w:t xml:space="preserve"> </w:t>
      </w:r>
      <w:r w:rsidRPr="0038684E">
        <w:rPr>
          <w:rFonts w:cstheme="minorHAnsi"/>
        </w:rPr>
        <w:t>pe</w:t>
      </w:r>
      <w:r w:rsidRPr="0007080F">
        <w:rPr>
          <w:rFonts w:cstheme="minorHAnsi"/>
        </w:rPr>
        <w:t xml:space="preserve">něžní prostředky </w:t>
      </w:r>
      <w:r w:rsidR="003C3FA0" w:rsidRPr="0007080F">
        <w:rPr>
          <w:rFonts w:cstheme="minorHAnsi"/>
        </w:rPr>
        <w:t xml:space="preserve">ve výši </w:t>
      </w:r>
      <w:r w:rsidR="003C3FA0" w:rsidRPr="0007080F">
        <w:rPr>
          <w:rFonts w:eastAsia="Calibri"/>
        </w:rPr>
        <w:t>506,8 mil. Kč</w:t>
      </w:r>
      <w:r w:rsidR="003C3FA0" w:rsidRPr="0007080F">
        <w:rPr>
          <w:rFonts w:cstheme="minorHAnsi"/>
        </w:rPr>
        <w:t xml:space="preserve"> </w:t>
      </w:r>
      <w:r w:rsidRPr="0007080F">
        <w:rPr>
          <w:rFonts w:cstheme="minorHAnsi"/>
        </w:rPr>
        <w:t>vynaložené na jejich realizaci byly využity</w:t>
      </w:r>
      <w:r w:rsidR="002C3202" w:rsidRPr="0007080F">
        <w:rPr>
          <w:rFonts w:cstheme="minorHAnsi"/>
        </w:rPr>
        <w:t xml:space="preserve"> neúčelně</w:t>
      </w:r>
      <w:r w:rsidRPr="0007080F">
        <w:rPr>
          <w:rFonts w:cstheme="minorHAnsi"/>
        </w:rPr>
        <w:t>.</w:t>
      </w:r>
    </w:p>
    <w:p w14:paraId="2BF509A1" w14:textId="104D0176" w:rsidR="005213B4" w:rsidRPr="0038684E" w:rsidRDefault="00F62455" w:rsidP="00F62455">
      <w:pPr>
        <w:pStyle w:val="Bezmezer"/>
        <w:spacing w:before="240" w:after="120"/>
        <w:rPr>
          <w:rFonts w:cstheme="minorHAnsi"/>
          <w:b/>
          <w:bCs/>
        </w:rPr>
      </w:pPr>
      <w:bookmarkStart w:id="3" w:name="_Hlk206505775"/>
      <w:r>
        <w:rPr>
          <w:rFonts w:cstheme="minorHAnsi"/>
          <w:b/>
          <w:bCs/>
        </w:rPr>
        <w:t xml:space="preserve">2. </w:t>
      </w:r>
      <w:r w:rsidR="005213B4" w:rsidRPr="0038684E">
        <w:rPr>
          <w:rFonts w:cstheme="minorHAnsi"/>
          <w:b/>
          <w:bCs/>
        </w:rPr>
        <w:t xml:space="preserve">MŠMT </w:t>
      </w:r>
      <w:r w:rsidR="005213B4">
        <w:rPr>
          <w:rFonts w:cstheme="minorHAnsi"/>
          <w:b/>
          <w:bCs/>
        </w:rPr>
        <w:t>podpořilo dva projekty s omezeným dopadem</w:t>
      </w:r>
      <w:r w:rsidR="005213B4" w:rsidRPr="0038684E">
        <w:rPr>
          <w:rFonts w:cstheme="minorHAnsi"/>
          <w:b/>
          <w:bCs/>
        </w:rPr>
        <w:t xml:space="preserve"> </w:t>
      </w:r>
      <w:r w:rsidR="006142E8">
        <w:rPr>
          <w:rFonts w:cstheme="minorHAnsi"/>
          <w:b/>
          <w:bCs/>
        </w:rPr>
        <w:t xml:space="preserve">na </w:t>
      </w:r>
      <w:r w:rsidR="005213B4" w:rsidRPr="0038684E">
        <w:rPr>
          <w:rFonts w:cstheme="minorHAnsi"/>
          <w:b/>
          <w:bCs/>
        </w:rPr>
        <w:t>regionální školství</w:t>
      </w:r>
    </w:p>
    <w:p w14:paraId="51AFD0D9" w14:textId="753DB6A6" w:rsidR="00FD6975" w:rsidRPr="0038684E" w:rsidRDefault="00FD6975" w:rsidP="000816C1">
      <w:pPr>
        <w:spacing w:after="120"/>
        <w:rPr>
          <w:rFonts w:asciiTheme="minorHAnsi" w:eastAsia="Calibri" w:hAnsiTheme="minorHAnsi" w:cstheme="minorHAnsi"/>
        </w:rPr>
      </w:pPr>
      <w:r w:rsidRPr="0038684E">
        <w:rPr>
          <w:rFonts w:asciiTheme="minorHAnsi" w:eastAsia="Calibri" w:hAnsiTheme="minorHAnsi" w:cstheme="minorHAnsi"/>
        </w:rPr>
        <w:t xml:space="preserve">NKÚ se zaměřil na systémové projekty v oblasti hodnocení a řízení vzdělávací soustavy regionálního školství, které byly navázány na </w:t>
      </w:r>
      <w:r w:rsidRPr="00CB3B41">
        <w:rPr>
          <w:rFonts w:asciiTheme="minorHAnsi" w:eastAsia="Calibri" w:hAnsiTheme="minorHAnsi" w:cstheme="minorHAnsi"/>
          <w:i/>
          <w:iCs/>
        </w:rPr>
        <w:t>Dlouhodobý záměr vzdělávání a rozvoje vzdělávací soustavy 2019</w:t>
      </w:r>
      <w:r w:rsidR="006142E8" w:rsidRPr="00CB3B41">
        <w:rPr>
          <w:rFonts w:cstheme="minorHAnsi"/>
          <w:i/>
          <w:iCs/>
        </w:rPr>
        <w:t>–</w:t>
      </w:r>
      <w:r w:rsidRPr="00CB3B41">
        <w:rPr>
          <w:rFonts w:asciiTheme="minorHAnsi" w:eastAsia="Calibri" w:hAnsiTheme="minorHAnsi" w:cstheme="minorHAnsi"/>
          <w:i/>
          <w:iCs/>
        </w:rPr>
        <w:t>2023</w:t>
      </w:r>
      <w:r w:rsidRPr="0038684E">
        <w:rPr>
          <w:rFonts w:asciiTheme="minorHAnsi" w:eastAsia="Calibri" w:hAnsiTheme="minorHAnsi" w:cstheme="minorHAnsi"/>
        </w:rPr>
        <w:t xml:space="preserve">. </w:t>
      </w:r>
      <w:r w:rsidR="00223D65" w:rsidRPr="0038684E">
        <w:rPr>
          <w:rFonts w:asciiTheme="minorHAnsi" w:eastAsia="Calibri" w:hAnsiTheme="minorHAnsi" w:cstheme="minorHAnsi"/>
        </w:rPr>
        <w:t>Z celkových nákladů na systémové projekty bylo u ČŠI čerpáno 81 % na osobní výdaje a NPI vyčerpal na osobní výdaje u dvou projektů v průměru 83</w:t>
      </w:r>
      <w:r w:rsidR="00264E21" w:rsidRPr="0038684E">
        <w:rPr>
          <w:rFonts w:asciiTheme="minorHAnsi" w:eastAsia="Calibri" w:hAnsiTheme="minorHAnsi" w:cstheme="minorHAnsi"/>
        </w:rPr>
        <w:t> </w:t>
      </w:r>
      <w:r w:rsidR="00223D65" w:rsidRPr="0038684E">
        <w:rPr>
          <w:rFonts w:asciiTheme="minorHAnsi" w:eastAsia="Calibri" w:hAnsiTheme="minorHAnsi" w:cstheme="minorHAnsi"/>
        </w:rPr>
        <w:t xml:space="preserve">%. </w:t>
      </w:r>
      <w:r w:rsidR="00C55477" w:rsidRPr="0038684E">
        <w:rPr>
          <w:rFonts w:asciiTheme="minorHAnsi" w:eastAsia="Calibri" w:hAnsiTheme="minorHAnsi" w:cstheme="minorHAnsi"/>
        </w:rPr>
        <w:t>U projektů P-KAP a SRP nedošlo k naplnění jednoho z dílčích cílů.</w:t>
      </w:r>
    </w:p>
    <w:p w14:paraId="6FEAD05B" w14:textId="5EA7EFF4" w:rsidR="00FD6975" w:rsidRPr="00F62455" w:rsidRDefault="00F62455" w:rsidP="006142E8">
      <w:pPr>
        <w:keepNext/>
        <w:spacing w:after="120"/>
        <w:rPr>
          <w:rFonts w:asciiTheme="minorHAnsi" w:hAnsiTheme="minorHAnsi" w:cstheme="minorHAnsi"/>
          <w:b/>
        </w:rPr>
      </w:pPr>
      <w:r>
        <w:rPr>
          <w:rFonts w:asciiTheme="minorHAnsi" w:hAnsiTheme="minorHAnsi" w:cstheme="minorHAnsi"/>
          <w:b/>
        </w:rPr>
        <w:lastRenderedPageBreak/>
        <w:t xml:space="preserve">2.1 </w:t>
      </w:r>
      <w:r w:rsidR="00C55477" w:rsidRPr="00F62455">
        <w:rPr>
          <w:rFonts w:asciiTheme="minorHAnsi" w:hAnsiTheme="minorHAnsi" w:cstheme="minorHAnsi"/>
          <w:b/>
        </w:rPr>
        <w:t>Projekt P-KAP</w:t>
      </w:r>
    </w:p>
    <w:p w14:paraId="00A3C9A9" w14:textId="49641297" w:rsidR="009D49AD" w:rsidRPr="0038684E" w:rsidRDefault="00FC6676" w:rsidP="000816C1">
      <w:pPr>
        <w:spacing w:after="120"/>
        <w:rPr>
          <w:rFonts w:asciiTheme="minorHAnsi" w:hAnsiTheme="minorHAnsi" w:cstheme="minorHAnsi"/>
        </w:rPr>
      </w:pPr>
      <w:r w:rsidRPr="0038684E">
        <w:rPr>
          <w:rFonts w:asciiTheme="minorHAnsi" w:hAnsiTheme="minorHAnsi" w:cstheme="minorHAnsi"/>
        </w:rPr>
        <w:t>Realizace projektu P-KAP, jehož cílem bylo poskytovat metodickou podporu krajům</w:t>
      </w:r>
      <w:r w:rsidR="00FB2162" w:rsidRPr="0038684E">
        <w:rPr>
          <w:rFonts w:asciiTheme="minorHAnsi" w:hAnsiTheme="minorHAnsi" w:cstheme="minorHAnsi"/>
        </w:rPr>
        <w:t xml:space="preserve"> a školám u tvorby dokumentů akčního plánování</w:t>
      </w:r>
      <w:r w:rsidRPr="0038684E">
        <w:rPr>
          <w:rFonts w:asciiTheme="minorHAnsi" w:hAnsiTheme="minorHAnsi" w:cstheme="minorHAnsi"/>
        </w:rPr>
        <w:t xml:space="preserve">, začala se zpožděním. </w:t>
      </w:r>
      <w:r w:rsidR="009D49AD" w:rsidRPr="0038684E">
        <w:rPr>
          <w:rFonts w:asciiTheme="minorHAnsi" w:hAnsiTheme="minorHAnsi" w:cstheme="minorHAnsi"/>
        </w:rPr>
        <w:t>Některé kraje tak začaly s tvorbou krajských akčních plánů samy bez metodické podpory NPI. V období 2016–2018</w:t>
      </w:r>
      <w:r w:rsidR="009D49AD" w:rsidRPr="0038684E">
        <w:rPr>
          <w:rStyle w:val="Znakapoznpodarou"/>
          <w:rFonts w:asciiTheme="minorHAnsi" w:hAnsiTheme="minorHAnsi" w:cstheme="minorHAnsi"/>
        </w:rPr>
        <w:footnoteReference w:id="11"/>
      </w:r>
      <w:r w:rsidR="009D49AD" w:rsidRPr="0038684E">
        <w:rPr>
          <w:rFonts w:asciiTheme="minorHAnsi" w:hAnsiTheme="minorHAnsi" w:cstheme="minorHAnsi"/>
        </w:rPr>
        <w:t xml:space="preserve"> tak projekt P-KAP neposkytoval metodickou podporu v rozsahu, ke</w:t>
      </w:r>
      <w:r w:rsidR="00C60AA3">
        <w:rPr>
          <w:rFonts w:asciiTheme="minorHAnsi" w:hAnsiTheme="minorHAnsi" w:cstheme="minorHAnsi"/>
        </w:rPr>
        <w:t xml:space="preserve"> </w:t>
      </w:r>
      <w:r w:rsidR="009D49AD" w:rsidRPr="0038684E">
        <w:rPr>
          <w:rFonts w:asciiTheme="minorHAnsi" w:hAnsiTheme="minorHAnsi" w:cstheme="minorHAnsi"/>
        </w:rPr>
        <w:t xml:space="preserve">kterému se </w:t>
      </w:r>
      <w:r w:rsidR="00C00939">
        <w:rPr>
          <w:rFonts w:asciiTheme="minorHAnsi" w:hAnsiTheme="minorHAnsi" w:cstheme="minorHAnsi"/>
        </w:rPr>
        <w:t xml:space="preserve">NPI </w:t>
      </w:r>
      <w:r w:rsidR="009D49AD" w:rsidRPr="0038684E">
        <w:rPr>
          <w:rFonts w:asciiTheme="minorHAnsi" w:hAnsiTheme="minorHAnsi" w:cstheme="minorHAnsi"/>
        </w:rPr>
        <w:t>zavázal v</w:t>
      </w:r>
      <w:r w:rsidR="00264E21" w:rsidRPr="0038684E">
        <w:rPr>
          <w:rFonts w:asciiTheme="minorHAnsi" w:hAnsiTheme="minorHAnsi" w:cstheme="minorHAnsi"/>
        </w:rPr>
        <w:t> </w:t>
      </w:r>
      <w:r w:rsidR="009D49AD" w:rsidRPr="0038684E">
        <w:rPr>
          <w:rFonts w:asciiTheme="minorHAnsi" w:hAnsiTheme="minorHAnsi" w:cstheme="minorHAnsi"/>
        </w:rPr>
        <w:t>žádosti o podporu a chartě projektu</w:t>
      </w:r>
      <w:r w:rsidR="0051647F" w:rsidRPr="0038684E">
        <w:rPr>
          <w:rFonts w:asciiTheme="minorHAnsi" w:hAnsiTheme="minorHAnsi" w:cstheme="minorHAnsi"/>
        </w:rPr>
        <w:t>. NPI</w:t>
      </w:r>
      <w:r w:rsidR="00C00939">
        <w:rPr>
          <w:rFonts w:asciiTheme="minorHAnsi" w:hAnsiTheme="minorHAnsi" w:cstheme="minorHAnsi"/>
        </w:rPr>
        <w:t xml:space="preserve"> tak</w:t>
      </w:r>
      <w:r w:rsidR="0051647F" w:rsidRPr="0038684E">
        <w:rPr>
          <w:rFonts w:asciiTheme="minorHAnsi" w:hAnsiTheme="minorHAnsi" w:cstheme="minorHAnsi"/>
        </w:rPr>
        <w:t xml:space="preserve"> nenaplnil jeden z</w:t>
      </w:r>
      <w:r w:rsidR="005B4B68" w:rsidRPr="0038684E">
        <w:rPr>
          <w:rFonts w:asciiTheme="minorHAnsi" w:hAnsiTheme="minorHAnsi" w:cstheme="minorHAnsi"/>
        </w:rPr>
        <w:t>e čtyř dílčích cílů.</w:t>
      </w:r>
    </w:p>
    <w:p w14:paraId="265E7E02" w14:textId="012E1CD4" w:rsidR="00FC6676" w:rsidRPr="0038684E" w:rsidRDefault="00FC6676" w:rsidP="000816C1">
      <w:pPr>
        <w:spacing w:after="120"/>
        <w:rPr>
          <w:rFonts w:asciiTheme="minorHAnsi" w:hAnsiTheme="minorHAnsi" w:cstheme="minorHAnsi"/>
        </w:rPr>
      </w:pPr>
      <w:r w:rsidRPr="0038684E">
        <w:rPr>
          <w:rFonts w:asciiTheme="minorHAnsi" w:hAnsiTheme="minorHAnsi" w:cstheme="minorHAnsi"/>
        </w:rPr>
        <w:t>Ačkoli projekt formálně splnil všechny stanovené výstupy, některé z nich –</w:t>
      </w:r>
      <w:r w:rsidR="009E0500" w:rsidRPr="0038684E">
        <w:rPr>
          <w:rFonts w:asciiTheme="minorHAnsi" w:hAnsiTheme="minorHAnsi" w:cstheme="minorHAnsi"/>
        </w:rPr>
        <w:t xml:space="preserve"> </w:t>
      </w:r>
      <w:r w:rsidRPr="0038684E">
        <w:rPr>
          <w:rFonts w:asciiTheme="minorHAnsi" w:hAnsiTheme="minorHAnsi" w:cstheme="minorHAnsi"/>
        </w:rPr>
        <w:t>jako počty seminářů, webin</w:t>
      </w:r>
      <w:r w:rsidRPr="0007080F">
        <w:rPr>
          <w:rFonts w:asciiTheme="minorHAnsi" w:hAnsiTheme="minorHAnsi" w:cstheme="minorHAnsi"/>
        </w:rPr>
        <w:t>ářů či setkání k výměně zkušeností – byly výrazně upraveny</w:t>
      </w:r>
      <w:r w:rsidR="003C3FA0" w:rsidRPr="0007080F">
        <w:rPr>
          <w:rFonts w:asciiTheme="minorHAnsi" w:hAnsiTheme="minorHAnsi" w:cstheme="minorHAnsi"/>
        </w:rPr>
        <w:t xml:space="preserve"> (sníženy)</w:t>
      </w:r>
      <w:r w:rsidRPr="0007080F">
        <w:rPr>
          <w:rFonts w:asciiTheme="minorHAnsi" w:hAnsiTheme="minorHAnsi" w:cstheme="minorHAnsi"/>
        </w:rPr>
        <w:t xml:space="preserve"> šest měsíců před jeho ukončením. NPI</w:t>
      </w:r>
      <w:r w:rsidR="003C3FA0" w:rsidRPr="0007080F">
        <w:rPr>
          <w:rFonts w:asciiTheme="minorHAnsi" w:hAnsiTheme="minorHAnsi" w:cstheme="minorHAnsi"/>
        </w:rPr>
        <w:t xml:space="preserve"> ale</w:t>
      </w:r>
      <w:r w:rsidRPr="0007080F">
        <w:rPr>
          <w:rFonts w:asciiTheme="minorHAnsi" w:hAnsiTheme="minorHAnsi" w:cstheme="minorHAnsi"/>
        </w:rPr>
        <w:t xml:space="preserve"> o jejich</w:t>
      </w:r>
      <w:r w:rsidRPr="0038684E">
        <w:rPr>
          <w:rFonts w:asciiTheme="minorHAnsi" w:hAnsiTheme="minorHAnsi" w:cstheme="minorHAnsi"/>
        </w:rPr>
        <w:t xml:space="preserve"> nenaplnění věděl již dřív</w:t>
      </w:r>
      <w:r w:rsidR="0051647F" w:rsidRPr="0038684E">
        <w:rPr>
          <w:rFonts w:asciiTheme="minorHAnsi" w:hAnsiTheme="minorHAnsi" w:cstheme="minorHAnsi"/>
        </w:rPr>
        <w:t xml:space="preserve">e </w:t>
      </w:r>
      <w:r w:rsidRPr="0038684E">
        <w:rPr>
          <w:rFonts w:asciiTheme="minorHAnsi" w:hAnsiTheme="minorHAnsi" w:cstheme="minorHAnsi"/>
        </w:rPr>
        <w:t>v průběhu realizace projektu.</w:t>
      </w:r>
      <w:r w:rsidR="00F54038" w:rsidRPr="0038684E">
        <w:rPr>
          <w:rFonts w:asciiTheme="minorHAnsi" w:hAnsiTheme="minorHAnsi" w:cstheme="minorHAnsi"/>
        </w:rPr>
        <w:t xml:space="preserve"> Výstupy v podobě seminářů a webinářů a každoročních setkání splnil NPI v průměru pouze na 11,6 % původně stanovených hodnot.</w:t>
      </w:r>
      <w:r w:rsidRPr="0038684E">
        <w:rPr>
          <w:rFonts w:asciiTheme="minorHAnsi" w:hAnsiTheme="minorHAnsi" w:cstheme="minorHAnsi"/>
        </w:rPr>
        <w:t xml:space="preserve"> NKÚ proto hodnotí úpravu počtů výstupů jako účelovou, aby projekt formálně splnil své výstupy.</w:t>
      </w:r>
      <w:r w:rsidR="0051647F" w:rsidRPr="0038684E">
        <w:rPr>
          <w:rFonts w:asciiTheme="minorHAnsi" w:hAnsiTheme="minorHAnsi" w:cstheme="minorHAnsi"/>
        </w:rPr>
        <w:t xml:space="preserve"> </w:t>
      </w:r>
    </w:p>
    <w:p w14:paraId="1214CF92" w14:textId="058F22C4" w:rsidR="00FC6676" w:rsidRPr="0038684E" w:rsidRDefault="00FC6676" w:rsidP="000816C1">
      <w:pPr>
        <w:spacing w:after="120"/>
        <w:rPr>
          <w:rFonts w:asciiTheme="minorHAnsi" w:hAnsiTheme="minorHAnsi" w:cstheme="minorHAnsi"/>
        </w:rPr>
      </w:pPr>
      <w:r w:rsidRPr="0038684E">
        <w:rPr>
          <w:rFonts w:asciiTheme="minorHAnsi" w:hAnsiTheme="minorHAnsi" w:cstheme="minorHAnsi"/>
        </w:rPr>
        <w:t xml:space="preserve">NKÚ </w:t>
      </w:r>
      <w:r w:rsidR="0051647F" w:rsidRPr="0038684E">
        <w:rPr>
          <w:rFonts w:asciiTheme="minorHAnsi" w:hAnsiTheme="minorHAnsi" w:cstheme="minorHAnsi"/>
        </w:rPr>
        <w:t xml:space="preserve">dále </w:t>
      </w:r>
      <w:r w:rsidRPr="0038684E">
        <w:rPr>
          <w:rFonts w:asciiTheme="minorHAnsi" w:hAnsiTheme="minorHAnsi" w:cstheme="minorHAnsi"/>
        </w:rPr>
        <w:t xml:space="preserve">vyhodnotil, že očekávané přínosy projektu se nenaplnily. Toto vyhodnocení </w:t>
      </w:r>
      <w:r w:rsidR="005B4B68" w:rsidRPr="0038684E">
        <w:rPr>
          <w:rFonts w:asciiTheme="minorHAnsi" w:hAnsiTheme="minorHAnsi" w:cstheme="minorHAnsi"/>
        </w:rPr>
        <w:t>vycházelo z externí evaluace projektu a</w:t>
      </w:r>
      <w:r w:rsidRPr="0038684E">
        <w:rPr>
          <w:rFonts w:asciiTheme="minorHAnsi" w:hAnsiTheme="minorHAnsi" w:cstheme="minorHAnsi"/>
        </w:rPr>
        <w:t xml:space="preserve"> hodnocení manažerů KAP a zpracovatelů ŠAP</w:t>
      </w:r>
      <w:r w:rsidR="005B4B68" w:rsidRPr="0038684E">
        <w:rPr>
          <w:rFonts w:asciiTheme="minorHAnsi" w:hAnsiTheme="minorHAnsi" w:cstheme="minorHAnsi"/>
        </w:rPr>
        <w:t>, pro</w:t>
      </w:r>
      <w:r w:rsidR="00C60AA3">
        <w:rPr>
          <w:rFonts w:asciiTheme="minorHAnsi" w:hAnsiTheme="minorHAnsi" w:cstheme="minorHAnsi"/>
        </w:rPr>
        <w:t xml:space="preserve"> </w:t>
      </w:r>
      <w:r w:rsidR="005B4B68" w:rsidRPr="0038684E">
        <w:rPr>
          <w:rFonts w:asciiTheme="minorHAnsi" w:hAnsiTheme="minorHAnsi" w:cstheme="minorHAnsi"/>
        </w:rPr>
        <w:t>které byl projekt primárně určen.</w:t>
      </w:r>
      <w:r w:rsidRPr="0038684E">
        <w:rPr>
          <w:rFonts w:asciiTheme="minorHAnsi" w:hAnsiTheme="minorHAnsi" w:cstheme="minorHAnsi"/>
        </w:rPr>
        <w:t xml:space="preserve"> Cílová skupina nebyla s poskytovanou podporou plně spokojena –</w:t>
      </w:r>
      <w:r w:rsidR="0060569D">
        <w:rPr>
          <w:rFonts w:asciiTheme="minorHAnsi" w:hAnsiTheme="minorHAnsi" w:cstheme="minorHAnsi"/>
        </w:rPr>
        <w:t xml:space="preserve"> </w:t>
      </w:r>
      <w:r w:rsidRPr="0007080F">
        <w:rPr>
          <w:rFonts w:asciiTheme="minorHAnsi" w:hAnsiTheme="minorHAnsi" w:cstheme="minorHAnsi"/>
        </w:rPr>
        <w:t xml:space="preserve">třetina </w:t>
      </w:r>
      <w:r w:rsidR="0051647F" w:rsidRPr="0007080F">
        <w:rPr>
          <w:rFonts w:asciiTheme="minorHAnsi" w:hAnsiTheme="minorHAnsi" w:cstheme="minorHAnsi"/>
        </w:rPr>
        <w:t>z</w:t>
      </w:r>
      <w:r w:rsidR="0060569D" w:rsidRPr="0007080F">
        <w:rPr>
          <w:rFonts w:asciiTheme="minorHAnsi" w:hAnsiTheme="minorHAnsi" w:cstheme="minorHAnsi"/>
        </w:rPr>
        <w:t xml:space="preserve"> celkem</w:t>
      </w:r>
      <w:r w:rsidR="0051647F" w:rsidRPr="0007080F">
        <w:rPr>
          <w:rFonts w:asciiTheme="minorHAnsi" w:hAnsiTheme="minorHAnsi" w:cstheme="minorHAnsi"/>
        </w:rPr>
        <w:t xml:space="preserve"> 14</w:t>
      </w:r>
      <w:r w:rsidR="0051647F" w:rsidRPr="0038684E">
        <w:rPr>
          <w:rFonts w:asciiTheme="minorHAnsi" w:hAnsiTheme="minorHAnsi" w:cstheme="minorHAnsi"/>
        </w:rPr>
        <w:t xml:space="preserve"> </w:t>
      </w:r>
      <w:r w:rsidRPr="0038684E">
        <w:rPr>
          <w:rFonts w:asciiTheme="minorHAnsi" w:hAnsiTheme="minorHAnsi" w:cstheme="minorHAnsi"/>
        </w:rPr>
        <w:t xml:space="preserve">manažerů </w:t>
      </w:r>
      <w:r w:rsidR="005B4B68" w:rsidRPr="0038684E">
        <w:rPr>
          <w:rFonts w:asciiTheme="minorHAnsi" w:hAnsiTheme="minorHAnsi" w:cstheme="minorHAnsi"/>
        </w:rPr>
        <w:t>KAP ji</w:t>
      </w:r>
      <w:r w:rsidR="00C60AA3">
        <w:rPr>
          <w:rFonts w:asciiTheme="minorHAnsi" w:hAnsiTheme="minorHAnsi" w:cstheme="minorHAnsi"/>
        </w:rPr>
        <w:t xml:space="preserve"> </w:t>
      </w:r>
      <w:r w:rsidRPr="0038684E">
        <w:rPr>
          <w:rFonts w:asciiTheme="minorHAnsi" w:hAnsiTheme="minorHAnsi" w:cstheme="minorHAnsi"/>
        </w:rPr>
        <w:t>považovala za zbytečnou. Téměř polovina zpracovatelů</w:t>
      </w:r>
      <w:r w:rsidR="0051647F" w:rsidRPr="0038684E">
        <w:rPr>
          <w:rFonts w:asciiTheme="minorHAnsi" w:hAnsiTheme="minorHAnsi" w:cstheme="minorHAnsi"/>
        </w:rPr>
        <w:t xml:space="preserve"> ŠAP/PA</w:t>
      </w:r>
      <w:r w:rsidR="0051647F" w:rsidRPr="0038684E">
        <w:rPr>
          <w:rStyle w:val="Znakapoznpodarou"/>
          <w:rFonts w:asciiTheme="minorHAnsi" w:hAnsiTheme="minorHAnsi" w:cstheme="minorHAnsi"/>
        </w:rPr>
        <w:footnoteReference w:id="12"/>
      </w:r>
      <w:r w:rsidR="0051647F" w:rsidRPr="0038684E">
        <w:rPr>
          <w:rFonts w:asciiTheme="minorHAnsi" w:hAnsiTheme="minorHAnsi" w:cstheme="minorHAnsi"/>
        </w:rPr>
        <w:t xml:space="preserve"> </w:t>
      </w:r>
      <w:r w:rsidRPr="0038684E">
        <w:rPr>
          <w:rFonts w:asciiTheme="minorHAnsi" w:hAnsiTheme="minorHAnsi" w:cstheme="minorHAnsi"/>
        </w:rPr>
        <w:t xml:space="preserve">neviděla přínos v tvorbě akčního plánování a více </w:t>
      </w:r>
      <w:r w:rsidR="00264E21" w:rsidRPr="0038684E">
        <w:rPr>
          <w:rFonts w:asciiTheme="minorHAnsi" w:hAnsiTheme="minorHAnsi" w:cstheme="minorHAnsi"/>
        </w:rPr>
        <w:t>než polovina</w:t>
      </w:r>
      <w:r w:rsidRPr="0038684E">
        <w:rPr>
          <w:rFonts w:asciiTheme="minorHAnsi" w:hAnsiTheme="minorHAnsi" w:cstheme="minorHAnsi"/>
        </w:rPr>
        <w:t xml:space="preserve"> jej</w:t>
      </w:r>
      <w:r w:rsidR="00C60AA3">
        <w:rPr>
          <w:rFonts w:asciiTheme="minorHAnsi" w:hAnsiTheme="minorHAnsi" w:cstheme="minorHAnsi"/>
        </w:rPr>
        <w:t xml:space="preserve"> </w:t>
      </w:r>
      <w:r w:rsidRPr="0038684E">
        <w:rPr>
          <w:rFonts w:asciiTheme="minorHAnsi" w:hAnsiTheme="minorHAnsi" w:cstheme="minorHAnsi"/>
        </w:rPr>
        <w:t xml:space="preserve">nevnímala jako nástroj ke zkvalitnění práce školy. </w:t>
      </w:r>
    </w:p>
    <w:p w14:paraId="436BDA66" w14:textId="4A5B2B2B" w:rsidR="00FC6676" w:rsidRPr="0007080F" w:rsidRDefault="00FC6676" w:rsidP="000816C1">
      <w:pPr>
        <w:spacing w:after="120"/>
        <w:rPr>
          <w:rFonts w:asciiTheme="minorHAnsi" w:hAnsiTheme="minorHAnsi" w:cstheme="minorHAnsi"/>
        </w:rPr>
      </w:pPr>
      <w:r w:rsidRPr="0038684E">
        <w:rPr>
          <w:rFonts w:asciiTheme="minorHAnsi" w:hAnsiTheme="minorHAnsi" w:cstheme="minorHAnsi"/>
        </w:rPr>
        <w:t xml:space="preserve">Po ukončení projektu MŠMT zrušilo tvorbu krajských akčních plánů změnou vyhlášky č. 15/2005 Sb. a nahradilo </w:t>
      </w:r>
      <w:r w:rsidR="0051647F" w:rsidRPr="0038684E">
        <w:rPr>
          <w:rFonts w:asciiTheme="minorHAnsi" w:hAnsiTheme="minorHAnsi" w:cstheme="minorHAnsi"/>
        </w:rPr>
        <w:t>KAP</w:t>
      </w:r>
      <w:r w:rsidRPr="0038684E">
        <w:rPr>
          <w:rFonts w:asciiTheme="minorHAnsi" w:hAnsiTheme="minorHAnsi" w:cstheme="minorHAnsi"/>
        </w:rPr>
        <w:t xml:space="preserve"> rozpracováním dlouhodobých záměrů vzdělávání jednotlivých krajů, které </w:t>
      </w:r>
      <w:r w:rsidR="009E0500" w:rsidRPr="0038684E">
        <w:rPr>
          <w:rFonts w:asciiTheme="minorHAnsi" w:hAnsiTheme="minorHAnsi" w:cstheme="minorHAnsi"/>
        </w:rPr>
        <w:t>kraje povinně</w:t>
      </w:r>
      <w:r w:rsidRPr="0038684E">
        <w:rPr>
          <w:rFonts w:asciiTheme="minorHAnsi" w:hAnsiTheme="minorHAnsi" w:cstheme="minorHAnsi"/>
        </w:rPr>
        <w:t xml:space="preserve"> vytvář</w:t>
      </w:r>
      <w:r w:rsidR="009E0500" w:rsidRPr="0038684E">
        <w:rPr>
          <w:rFonts w:asciiTheme="minorHAnsi" w:hAnsiTheme="minorHAnsi" w:cstheme="minorHAnsi"/>
        </w:rPr>
        <w:t>í</w:t>
      </w:r>
      <w:r w:rsidRPr="0038684E">
        <w:rPr>
          <w:rFonts w:asciiTheme="minorHAnsi" w:hAnsiTheme="minorHAnsi" w:cstheme="minorHAnsi"/>
        </w:rPr>
        <w:t xml:space="preserve"> již od roku 2005. </w:t>
      </w:r>
      <w:r w:rsidR="00C82446" w:rsidRPr="0038684E">
        <w:rPr>
          <w:rFonts w:asciiTheme="minorHAnsi" w:hAnsiTheme="minorHAnsi" w:cstheme="minorHAnsi"/>
        </w:rPr>
        <w:t xml:space="preserve">Změna vyhlášky mj. zavedla povinnost </w:t>
      </w:r>
      <w:r w:rsidR="00C82446" w:rsidRPr="0007080F">
        <w:rPr>
          <w:rFonts w:asciiTheme="minorHAnsi" w:hAnsiTheme="minorHAnsi" w:cstheme="minorHAnsi"/>
        </w:rPr>
        <w:t>zahrnout analýzu potřeb škol na republikové nebo krajské úrovni jako podklad dlouhodobých záměrů a dále zavedla veřejné konzultace dlouhodobých záměrů.</w:t>
      </w:r>
    </w:p>
    <w:p w14:paraId="1BA6440A" w14:textId="6284BE59" w:rsidR="00FC6676" w:rsidRPr="0038684E" w:rsidRDefault="00315C12" w:rsidP="000816C1">
      <w:pPr>
        <w:spacing w:after="120"/>
        <w:rPr>
          <w:rFonts w:asciiTheme="minorHAnsi" w:hAnsiTheme="minorHAnsi" w:cstheme="minorHAnsi"/>
        </w:rPr>
      </w:pPr>
      <w:r w:rsidRPr="0007080F">
        <w:rPr>
          <w:rFonts w:asciiTheme="minorHAnsi" w:hAnsiTheme="minorHAnsi" w:cstheme="minorHAnsi"/>
        </w:rPr>
        <w:t xml:space="preserve">Vzhledem k tomu, že projekt P-KAP nepodpořil přípravu a realizaci KAP v předpokládaném rozsahu </w:t>
      </w:r>
      <w:r w:rsidR="009E0500" w:rsidRPr="0007080F">
        <w:rPr>
          <w:rFonts w:asciiTheme="minorHAnsi" w:hAnsiTheme="minorHAnsi" w:cstheme="minorHAnsi"/>
        </w:rPr>
        <w:t>vyhodnotil</w:t>
      </w:r>
      <w:r w:rsidR="00C60AA3">
        <w:rPr>
          <w:rFonts w:asciiTheme="minorHAnsi" w:hAnsiTheme="minorHAnsi" w:cstheme="minorHAnsi"/>
        </w:rPr>
        <w:t xml:space="preserve"> NKÚ</w:t>
      </w:r>
      <w:r w:rsidR="009E0500" w:rsidRPr="0007080F">
        <w:rPr>
          <w:rFonts w:asciiTheme="minorHAnsi" w:hAnsiTheme="minorHAnsi" w:cstheme="minorHAnsi"/>
        </w:rPr>
        <w:t>, že</w:t>
      </w:r>
      <w:r w:rsidR="00FC6676" w:rsidRPr="0007080F">
        <w:rPr>
          <w:rFonts w:asciiTheme="minorHAnsi" w:hAnsiTheme="minorHAnsi" w:cstheme="minorHAnsi"/>
        </w:rPr>
        <w:t xml:space="preserve"> peněžní prostředky poskytnuté MŠMT na realizaci </w:t>
      </w:r>
      <w:r w:rsidRPr="0007080F">
        <w:rPr>
          <w:rFonts w:asciiTheme="minorHAnsi" w:hAnsiTheme="minorHAnsi" w:cstheme="minorHAnsi"/>
        </w:rPr>
        <w:t>tohoto projektu</w:t>
      </w:r>
      <w:r w:rsidR="009E0500" w:rsidRPr="0007080F">
        <w:rPr>
          <w:rFonts w:asciiTheme="minorHAnsi" w:hAnsiTheme="minorHAnsi" w:cstheme="minorHAnsi"/>
        </w:rPr>
        <w:t xml:space="preserve"> </w:t>
      </w:r>
      <w:r w:rsidR="00FC6676" w:rsidRPr="0007080F">
        <w:rPr>
          <w:rFonts w:asciiTheme="minorHAnsi" w:hAnsiTheme="minorHAnsi" w:cstheme="minorHAnsi"/>
        </w:rPr>
        <w:t>byly vynaloženy neúčelně.</w:t>
      </w:r>
    </w:p>
    <w:p w14:paraId="1F23B83A" w14:textId="58708C4E" w:rsidR="00FC6676" w:rsidRPr="0038684E" w:rsidRDefault="00E47E88" w:rsidP="00F62455">
      <w:pPr>
        <w:keepNext/>
        <w:spacing w:before="240" w:after="120"/>
        <w:rPr>
          <w:rFonts w:asciiTheme="minorHAnsi" w:hAnsiTheme="minorHAnsi" w:cstheme="minorHAnsi"/>
          <w:b/>
        </w:rPr>
      </w:pPr>
      <w:r>
        <w:rPr>
          <w:rFonts w:asciiTheme="minorHAnsi" w:hAnsiTheme="minorHAnsi" w:cstheme="minorHAnsi"/>
          <w:b/>
        </w:rPr>
        <w:t>2</w:t>
      </w:r>
      <w:r w:rsidR="007E3BC1" w:rsidRPr="0038684E">
        <w:rPr>
          <w:rFonts w:asciiTheme="minorHAnsi" w:hAnsiTheme="minorHAnsi" w:cstheme="minorHAnsi"/>
          <w:b/>
        </w:rPr>
        <w:t xml:space="preserve">.2 </w:t>
      </w:r>
      <w:r w:rsidR="009E0500" w:rsidRPr="0038684E">
        <w:rPr>
          <w:rFonts w:asciiTheme="minorHAnsi" w:hAnsiTheme="minorHAnsi" w:cstheme="minorHAnsi"/>
          <w:b/>
        </w:rPr>
        <w:t>Projekt SRP</w:t>
      </w:r>
    </w:p>
    <w:p w14:paraId="5674C87E" w14:textId="78C50BAC" w:rsidR="009E0500" w:rsidRPr="0038684E" w:rsidRDefault="009E0500" w:rsidP="000816C1">
      <w:pPr>
        <w:spacing w:after="120"/>
        <w:rPr>
          <w:rFonts w:asciiTheme="minorHAnsi" w:hAnsiTheme="minorHAnsi" w:cstheme="minorHAnsi"/>
        </w:rPr>
      </w:pPr>
      <w:r w:rsidRPr="0038684E">
        <w:rPr>
          <w:rFonts w:asciiTheme="minorHAnsi" w:hAnsiTheme="minorHAnsi" w:cstheme="minorHAnsi"/>
        </w:rPr>
        <w:t xml:space="preserve">Realizace projektu SRP, jehož cílem bylo mj. </w:t>
      </w:r>
      <w:r w:rsidRPr="0038684E">
        <w:rPr>
          <w:rFonts w:asciiTheme="minorHAnsi" w:hAnsiTheme="minorHAnsi" w:cstheme="minorHAnsi"/>
          <w:color w:val="000000" w:themeColor="text1"/>
        </w:rPr>
        <w:t xml:space="preserve">zlepšit strategické řízení a plánování ve školách, začala se zpožděním. </w:t>
      </w:r>
      <w:r w:rsidRPr="0038684E">
        <w:rPr>
          <w:rFonts w:asciiTheme="minorHAnsi" w:hAnsiTheme="minorHAnsi" w:cstheme="minorHAnsi"/>
        </w:rPr>
        <w:t>Rovněž i u projektu SRP došlo k časovému nesouladu s projekty MAP, pro které měl projekt SRP poskytovat metodickou podporou. Některé projekty MAP (55</w:t>
      </w:r>
      <w:r w:rsidR="00264E21" w:rsidRPr="0038684E">
        <w:rPr>
          <w:rFonts w:asciiTheme="minorHAnsi" w:hAnsiTheme="minorHAnsi" w:cstheme="minorHAnsi"/>
        </w:rPr>
        <w:t> </w:t>
      </w:r>
      <w:r w:rsidRPr="0038684E">
        <w:rPr>
          <w:rFonts w:asciiTheme="minorHAnsi" w:hAnsiTheme="minorHAnsi" w:cstheme="minorHAnsi"/>
        </w:rPr>
        <w:t xml:space="preserve">projektů) již byly v realizaci od ledna a února 2016, tj. měsíc před začátkem realizace projektu SRP. Dalších 152 projektů MAP začalo s realizací do tří měsíců od zahájení projektu SRP. </w:t>
      </w:r>
      <w:r w:rsidR="00224AFA" w:rsidRPr="0038684E">
        <w:rPr>
          <w:rFonts w:asciiTheme="minorHAnsi" w:hAnsiTheme="minorHAnsi" w:cstheme="minorHAnsi"/>
        </w:rPr>
        <w:t>V počáteční fázi projekt SRP, resp. NPI, neposkytoval metodickou podporu při tvorbě MAP</w:t>
      </w:r>
      <w:r w:rsidR="00224AFA" w:rsidRPr="0038684E">
        <w:rPr>
          <w:rStyle w:val="Znakapoznpodarou"/>
          <w:rFonts w:asciiTheme="minorHAnsi" w:hAnsiTheme="minorHAnsi" w:cstheme="minorHAnsi"/>
        </w:rPr>
        <w:footnoteReference w:id="13"/>
      </w:r>
      <w:r w:rsidR="00224AFA" w:rsidRPr="0038684E">
        <w:rPr>
          <w:rFonts w:asciiTheme="minorHAnsi" w:hAnsiTheme="minorHAnsi" w:cstheme="minorHAnsi"/>
        </w:rPr>
        <w:t xml:space="preserve"> v rozsahu, ke kterému se zavázal v žádosti o podporu a chartě projektu. </w:t>
      </w:r>
      <w:r w:rsidRPr="0038684E">
        <w:rPr>
          <w:rFonts w:asciiTheme="minorHAnsi" w:hAnsiTheme="minorHAnsi" w:cstheme="minorHAnsi"/>
        </w:rPr>
        <w:t xml:space="preserve">Proto NPI </w:t>
      </w:r>
      <w:r w:rsidR="00224AFA" w:rsidRPr="0038684E">
        <w:rPr>
          <w:rFonts w:asciiTheme="minorHAnsi" w:hAnsiTheme="minorHAnsi" w:cstheme="minorHAnsi"/>
        </w:rPr>
        <w:t xml:space="preserve">zcela </w:t>
      </w:r>
      <w:r w:rsidRPr="0038684E">
        <w:rPr>
          <w:rFonts w:asciiTheme="minorHAnsi" w:hAnsiTheme="minorHAnsi" w:cstheme="minorHAnsi"/>
        </w:rPr>
        <w:t>nenaplnil jeden ze čtyř dílčích cílů.</w:t>
      </w:r>
      <w:r w:rsidR="00224AFA" w:rsidRPr="0038684E">
        <w:rPr>
          <w:rFonts w:asciiTheme="minorHAnsi" w:hAnsiTheme="minorHAnsi" w:cstheme="minorHAnsi"/>
        </w:rPr>
        <w:t xml:space="preserve"> Dále NPI nesplnil další dílčí cíl, a to šíření výstupů projektů OP VVV a principů akce KLIMA</w:t>
      </w:r>
      <w:r w:rsidR="00224AFA" w:rsidRPr="0038684E">
        <w:rPr>
          <w:rStyle w:val="Znakapoznpodarou"/>
          <w:rFonts w:asciiTheme="minorHAnsi" w:hAnsiTheme="minorHAnsi" w:cstheme="minorHAnsi"/>
        </w:rPr>
        <w:footnoteReference w:id="14"/>
      </w:r>
      <w:r w:rsidR="00224AFA" w:rsidRPr="0038684E">
        <w:rPr>
          <w:rFonts w:asciiTheme="minorHAnsi" w:hAnsiTheme="minorHAnsi" w:cstheme="minorHAnsi"/>
        </w:rPr>
        <w:t>.</w:t>
      </w:r>
    </w:p>
    <w:p w14:paraId="6E86F0D2" w14:textId="395575D0" w:rsidR="00224AFA" w:rsidRPr="0038684E" w:rsidRDefault="00FC6676" w:rsidP="000816C1">
      <w:pPr>
        <w:spacing w:after="120"/>
        <w:rPr>
          <w:rFonts w:asciiTheme="minorHAnsi" w:hAnsiTheme="minorHAnsi" w:cstheme="minorHAnsi"/>
        </w:rPr>
      </w:pPr>
      <w:r w:rsidRPr="0038684E">
        <w:rPr>
          <w:rFonts w:asciiTheme="minorHAnsi" w:hAnsiTheme="minorHAnsi" w:cstheme="minorHAnsi"/>
        </w:rPr>
        <w:lastRenderedPageBreak/>
        <w:t>Projekt SRP sice formálně splnil všechny stanovené výstupy, avšak jeden z nich – místní konference – byl snížen dva měsíce před jeho ukončením</w:t>
      </w:r>
      <w:r w:rsidR="00224AFA" w:rsidRPr="0038684E">
        <w:rPr>
          <w:rFonts w:asciiTheme="minorHAnsi" w:hAnsiTheme="minorHAnsi" w:cstheme="minorHAnsi"/>
        </w:rPr>
        <w:t>. NPI měl zajistit 65 místních konferencí, tento počet však snížil na 41. Důvodem byl dle NPI nezájem cílové skupiny o</w:t>
      </w:r>
      <w:r w:rsidR="00264E21" w:rsidRPr="0038684E">
        <w:rPr>
          <w:rFonts w:asciiTheme="minorHAnsi" w:hAnsiTheme="minorHAnsi" w:cstheme="minorHAnsi"/>
        </w:rPr>
        <w:t> </w:t>
      </w:r>
      <w:r w:rsidR="00224AFA" w:rsidRPr="0038684E">
        <w:rPr>
          <w:rFonts w:asciiTheme="minorHAnsi" w:hAnsiTheme="minorHAnsi" w:cstheme="minorHAnsi"/>
        </w:rPr>
        <w:t>setkání a pořádání sloučených online konferencí.</w:t>
      </w:r>
      <w:r w:rsidR="00035EA1" w:rsidRPr="0038684E">
        <w:rPr>
          <w:rFonts w:asciiTheme="minorHAnsi" w:hAnsiTheme="minorHAnsi" w:cstheme="minorHAnsi"/>
        </w:rPr>
        <w:t xml:space="preserve"> MŠMT tuto změno schválilo.</w:t>
      </w:r>
    </w:p>
    <w:p w14:paraId="543CB431" w14:textId="0AB48463" w:rsidR="00890486" w:rsidRPr="0038684E" w:rsidRDefault="00035EA1" w:rsidP="000816C1">
      <w:pPr>
        <w:spacing w:after="120"/>
        <w:rPr>
          <w:rFonts w:asciiTheme="minorHAnsi" w:hAnsiTheme="minorHAnsi" w:cstheme="minorHAnsi"/>
        </w:rPr>
      </w:pPr>
      <w:r w:rsidRPr="0038684E">
        <w:rPr>
          <w:rFonts w:asciiTheme="minorHAnsi" w:hAnsiTheme="minorHAnsi" w:cstheme="minorHAnsi"/>
        </w:rPr>
        <w:t>V </w:t>
      </w:r>
      <w:r w:rsidRPr="0007080F">
        <w:rPr>
          <w:rFonts w:asciiTheme="minorHAnsi" w:hAnsiTheme="minorHAnsi" w:cstheme="minorHAnsi"/>
        </w:rPr>
        <w:t>rámci projektu</w:t>
      </w:r>
      <w:r w:rsidR="00C9049C" w:rsidRPr="0007080F">
        <w:rPr>
          <w:rFonts w:asciiTheme="minorHAnsi" w:hAnsiTheme="minorHAnsi" w:cstheme="minorHAnsi"/>
        </w:rPr>
        <w:t xml:space="preserve">, na který </w:t>
      </w:r>
      <w:r w:rsidR="000A3C72" w:rsidRPr="0007080F">
        <w:rPr>
          <w:rFonts w:asciiTheme="minorHAnsi" w:hAnsiTheme="minorHAnsi" w:cstheme="minorHAnsi"/>
        </w:rPr>
        <w:t>MŠMT</w:t>
      </w:r>
      <w:r w:rsidR="00C9049C" w:rsidRPr="0007080F">
        <w:rPr>
          <w:rFonts w:asciiTheme="minorHAnsi" w:hAnsiTheme="minorHAnsi" w:cstheme="minorHAnsi"/>
        </w:rPr>
        <w:t xml:space="preserve"> vynalož</w:t>
      </w:r>
      <w:r w:rsidR="000A3C72" w:rsidRPr="0007080F">
        <w:rPr>
          <w:rFonts w:asciiTheme="minorHAnsi" w:hAnsiTheme="minorHAnsi" w:cstheme="minorHAnsi"/>
        </w:rPr>
        <w:t>ilo</w:t>
      </w:r>
      <w:r w:rsidR="00C9049C" w:rsidRPr="0007080F">
        <w:rPr>
          <w:rFonts w:asciiTheme="minorHAnsi" w:hAnsiTheme="minorHAnsi" w:cstheme="minorHAnsi"/>
        </w:rPr>
        <w:t xml:space="preserve"> </w:t>
      </w:r>
      <w:r w:rsidR="000A3C72" w:rsidRPr="0007080F">
        <w:rPr>
          <w:rFonts w:asciiTheme="minorHAnsi" w:hAnsiTheme="minorHAnsi" w:cstheme="minorHAnsi"/>
        </w:rPr>
        <w:t>208,6 mil.</w:t>
      </w:r>
      <w:r w:rsidR="00C9049C" w:rsidRPr="0007080F">
        <w:rPr>
          <w:rFonts w:asciiTheme="minorHAnsi" w:hAnsiTheme="minorHAnsi" w:cstheme="minorHAnsi"/>
        </w:rPr>
        <w:t xml:space="preserve"> Kč, </w:t>
      </w:r>
      <w:r w:rsidRPr="0007080F">
        <w:rPr>
          <w:rFonts w:asciiTheme="minorHAnsi" w:hAnsiTheme="minorHAnsi" w:cstheme="minorHAnsi"/>
        </w:rPr>
        <w:t>vznikla</w:t>
      </w:r>
      <w:r w:rsidRPr="0038684E">
        <w:rPr>
          <w:rFonts w:asciiTheme="minorHAnsi" w:hAnsiTheme="minorHAnsi" w:cstheme="minorHAnsi"/>
        </w:rPr>
        <w:t xml:space="preserve"> v každém kraji centra podpory, která poskytovala školám metodickou i individuální pomoc. V rámci celého regionálního školství však centra poskytla za dobu 69</w:t>
      </w:r>
      <w:r w:rsidR="00264E21" w:rsidRPr="0038684E">
        <w:rPr>
          <w:rFonts w:asciiTheme="minorHAnsi" w:hAnsiTheme="minorHAnsi" w:cstheme="minorHAnsi"/>
        </w:rPr>
        <w:t> </w:t>
      </w:r>
      <w:r w:rsidRPr="0038684E">
        <w:rPr>
          <w:rFonts w:asciiTheme="minorHAnsi" w:hAnsiTheme="minorHAnsi" w:cstheme="minorHAnsi"/>
        </w:rPr>
        <w:t>měsíců v průměru pouze 1,65</w:t>
      </w:r>
      <w:r w:rsidR="006C2215">
        <w:rPr>
          <w:rFonts w:asciiTheme="minorHAnsi" w:hAnsiTheme="minorHAnsi" w:cstheme="minorHAnsi"/>
        </w:rPr>
        <w:t> </w:t>
      </w:r>
      <w:r w:rsidRPr="0038684E">
        <w:rPr>
          <w:rFonts w:asciiTheme="minorHAnsi" w:hAnsiTheme="minorHAnsi" w:cstheme="minorHAnsi"/>
        </w:rPr>
        <w:t>individuální konzultace na jednu školu. Centra podpory nebyla včleněna do běžné činnosti NPI, k čemuž se příjemce zavázal v </w:t>
      </w:r>
      <w:r w:rsidR="00C60AA3">
        <w:rPr>
          <w:rFonts w:asciiTheme="minorHAnsi" w:hAnsiTheme="minorHAnsi" w:cstheme="minorHAnsi"/>
        </w:rPr>
        <w:t>c</w:t>
      </w:r>
      <w:r w:rsidRPr="0038684E">
        <w:rPr>
          <w:rFonts w:asciiTheme="minorHAnsi" w:hAnsiTheme="minorHAnsi" w:cstheme="minorHAnsi"/>
        </w:rPr>
        <w:t xml:space="preserve">hartě projektu. Dále vznikl v projektu SRP </w:t>
      </w:r>
      <w:r w:rsidR="00565CE8">
        <w:rPr>
          <w:rFonts w:asciiTheme="minorHAnsi" w:hAnsiTheme="minorHAnsi" w:cstheme="minorHAnsi"/>
        </w:rPr>
        <w:t>s</w:t>
      </w:r>
      <w:r w:rsidR="00FC6676" w:rsidRPr="0038684E">
        <w:rPr>
          <w:rFonts w:asciiTheme="minorHAnsi" w:hAnsiTheme="minorHAnsi" w:cstheme="minorHAnsi"/>
        </w:rPr>
        <w:t>ystém intenzivní podpory</w:t>
      </w:r>
      <w:r w:rsidRPr="0038684E">
        <w:rPr>
          <w:rFonts w:asciiTheme="minorHAnsi" w:hAnsiTheme="minorHAnsi" w:cstheme="minorHAnsi"/>
        </w:rPr>
        <w:t xml:space="preserve"> v oblasti strategického řízení a plánování s</w:t>
      </w:r>
      <w:r w:rsidR="00264E21" w:rsidRPr="0038684E">
        <w:rPr>
          <w:rFonts w:asciiTheme="minorHAnsi" w:hAnsiTheme="minorHAnsi" w:cstheme="minorHAnsi"/>
        </w:rPr>
        <w:t> </w:t>
      </w:r>
      <w:r w:rsidRPr="0038684E">
        <w:rPr>
          <w:rFonts w:asciiTheme="minorHAnsi" w:hAnsiTheme="minorHAnsi" w:cstheme="minorHAnsi"/>
        </w:rPr>
        <w:t>akcentem na</w:t>
      </w:r>
      <w:r w:rsidR="00565CE8">
        <w:rPr>
          <w:rFonts w:asciiTheme="minorHAnsi" w:hAnsiTheme="minorHAnsi" w:cstheme="minorHAnsi"/>
        </w:rPr>
        <w:t xml:space="preserve"> </w:t>
      </w:r>
      <w:r w:rsidRPr="0038684E">
        <w:rPr>
          <w:rFonts w:asciiTheme="minorHAnsi" w:hAnsiTheme="minorHAnsi" w:cstheme="minorHAnsi"/>
        </w:rPr>
        <w:t>pedagogické vedení škol, který</w:t>
      </w:r>
      <w:r w:rsidR="00FC6676" w:rsidRPr="0038684E">
        <w:rPr>
          <w:rFonts w:asciiTheme="minorHAnsi" w:hAnsiTheme="minorHAnsi" w:cstheme="minorHAnsi"/>
        </w:rPr>
        <w:t xml:space="preserve"> byl pilotován na 92 školách ve třech vlnách</w:t>
      </w:r>
      <w:r w:rsidR="00890486" w:rsidRPr="0038684E">
        <w:rPr>
          <w:rFonts w:asciiTheme="minorHAnsi" w:hAnsiTheme="minorHAnsi" w:cstheme="minorHAnsi"/>
        </w:rPr>
        <w:t xml:space="preserve"> po</w:t>
      </w:r>
      <w:r w:rsidR="00565CE8">
        <w:rPr>
          <w:rFonts w:asciiTheme="minorHAnsi" w:hAnsiTheme="minorHAnsi" w:cstheme="minorHAnsi"/>
        </w:rPr>
        <w:t xml:space="preserve"> </w:t>
      </w:r>
      <w:r w:rsidR="00890486" w:rsidRPr="0007080F">
        <w:rPr>
          <w:rFonts w:asciiTheme="minorHAnsi" w:hAnsiTheme="minorHAnsi" w:cstheme="minorHAnsi"/>
        </w:rPr>
        <w:t xml:space="preserve">dobu realizace projektu. </w:t>
      </w:r>
      <w:r w:rsidR="00FC6676" w:rsidRPr="0007080F">
        <w:rPr>
          <w:rFonts w:asciiTheme="minorHAnsi" w:hAnsiTheme="minorHAnsi" w:cstheme="minorHAnsi"/>
        </w:rPr>
        <w:t>Celkově se zapojilo pouze 0,79 % škol v rámci regionálního školství</w:t>
      </w:r>
      <w:r w:rsidR="00890486" w:rsidRPr="0007080F">
        <w:rPr>
          <w:rFonts w:asciiTheme="minorHAnsi" w:hAnsiTheme="minorHAnsi" w:cstheme="minorHAnsi"/>
        </w:rPr>
        <w:t xml:space="preserve"> (MŠ, ZŠ, SŠ a ZUŠ).</w:t>
      </w:r>
      <w:r w:rsidR="00FC6676" w:rsidRPr="0007080F">
        <w:rPr>
          <w:rFonts w:asciiTheme="minorHAnsi" w:hAnsiTheme="minorHAnsi" w:cstheme="minorHAnsi"/>
        </w:rPr>
        <w:t xml:space="preserve"> </w:t>
      </w:r>
      <w:r w:rsidR="00315C12" w:rsidRPr="0007080F">
        <w:rPr>
          <w:rFonts w:asciiTheme="minorHAnsi" w:hAnsiTheme="minorHAnsi" w:cstheme="minorHAnsi"/>
        </w:rPr>
        <w:t>Ačkoliv byl projekt podpořen v rámci výzvy pro systémové projekty</w:t>
      </w:r>
      <w:r w:rsidR="000A3C72" w:rsidRPr="0007080F">
        <w:rPr>
          <w:rFonts w:asciiTheme="minorHAnsi" w:hAnsiTheme="minorHAnsi" w:cstheme="minorHAnsi"/>
        </w:rPr>
        <w:t xml:space="preserve">, jejímž cílem byl mj. </w:t>
      </w:r>
      <w:r w:rsidR="00315C12" w:rsidRPr="0007080F">
        <w:rPr>
          <w:rFonts w:asciiTheme="minorHAnsi" w:hAnsiTheme="minorHAnsi" w:cstheme="minorHAnsi"/>
        </w:rPr>
        <w:t xml:space="preserve">dopad </w:t>
      </w:r>
      <w:r w:rsidR="00565CE8">
        <w:rPr>
          <w:rFonts w:asciiTheme="minorHAnsi" w:hAnsiTheme="minorHAnsi" w:cstheme="minorHAnsi"/>
        </w:rPr>
        <w:t xml:space="preserve">na </w:t>
      </w:r>
      <w:r w:rsidR="00315C12" w:rsidRPr="0007080F">
        <w:rPr>
          <w:rFonts w:asciiTheme="minorHAnsi" w:hAnsiTheme="minorHAnsi" w:cstheme="minorHAnsi"/>
        </w:rPr>
        <w:t xml:space="preserve">celé regionální školství, </w:t>
      </w:r>
      <w:r w:rsidR="00565CE8">
        <w:rPr>
          <w:rFonts w:asciiTheme="minorHAnsi" w:hAnsiTheme="minorHAnsi" w:cstheme="minorHAnsi"/>
        </w:rPr>
        <w:t>s</w:t>
      </w:r>
      <w:r w:rsidR="00315C12" w:rsidRPr="0007080F">
        <w:rPr>
          <w:rFonts w:asciiTheme="minorHAnsi" w:hAnsiTheme="minorHAnsi" w:cstheme="minorHAnsi"/>
        </w:rPr>
        <w:t>ystém intenzivní podpory takový dopad neměl.</w:t>
      </w:r>
      <w:r w:rsidR="00FC6676" w:rsidRPr="0038684E">
        <w:rPr>
          <w:rFonts w:asciiTheme="minorHAnsi" w:hAnsiTheme="minorHAnsi" w:cstheme="minorHAnsi"/>
        </w:rPr>
        <w:t xml:space="preserve"> </w:t>
      </w:r>
    </w:p>
    <w:p w14:paraId="77186FF8" w14:textId="0729E6EC" w:rsidR="00FC6676" w:rsidRPr="0038684E" w:rsidRDefault="00FC6676" w:rsidP="000816C1">
      <w:pPr>
        <w:spacing w:after="120"/>
        <w:rPr>
          <w:rFonts w:asciiTheme="minorHAnsi" w:hAnsiTheme="minorHAnsi" w:cstheme="minorHAnsi"/>
        </w:rPr>
      </w:pPr>
      <w:r w:rsidRPr="00315C12">
        <w:rPr>
          <w:rFonts w:asciiTheme="minorHAnsi" w:hAnsiTheme="minorHAnsi" w:cstheme="minorHAnsi"/>
        </w:rPr>
        <w:t xml:space="preserve">Z uvedených skutečností </w:t>
      </w:r>
      <w:r w:rsidR="00890486" w:rsidRPr="00315C12">
        <w:rPr>
          <w:rFonts w:asciiTheme="minorHAnsi" w:hAnsiTheme="minorHAnsi" w:cstheme="minorHAnsi"/>
        </w:rPr>
        <w:t>NKÚ vyhodnotil</w:t>
      </w:r>
      <w:r w:rsidRPr="00315C12">
        <w:rPr>
          <w:rFonts w:asciiTheme="minorHAnsi" w:hAnsiTheme="minorHAnsi" w:cstheme="minorHAnsi"/>
        </w:rPr>
        <w:t xml:space="preserve">, že </w:t>
      </w:r>
      <w:r w:rsidR="00890486" w:rsidRPr="00315C12">
        <w:rPr>
          <w:rFonts w:asciiTheme="minorHAnsi" w:hAnsiTheme="minorHAnsi" w:cstheme="minorHAnsi"/>
        </w:rPr>
        <w:t>peněžní</w:t>
      </w:r>
      <w:r w:rsidRPr="00315C12">
        <w:rPr>
          <w:rFonts w:asciiTheme="minorHAnsi" w:hAnsiTheme="minorHAnsi" w:cstheme="minorHAnsi"/>
        </w:rPr>
        <w:t xml:space="preserve"> prostředky poskytnuté MŠMT na</w:t>
      </w:r>
      <w:r w:rsidR="00264E21" w:rsidRPr="00315C12">
        <w:rPr>
          <w:rFonts w:asciiTheme="minorHAnsi" w:hAnsiTheme="minorHAnsi" w:cstheme="minorHAnsi"/>
        </w:rPr>
        <w:t> </w:t>
      </w:r>
      <w:r w:rsidRPr="00315C12">
        <w:rPr>
          <w:rFonts w:asciiTheme="minorHAnsi" w:hAnsiTheme="minorHAnsi" w:cstheme="minorHAnsi"/>
        </w:rPr>
        <w:t xml:space="preserve">realizaci projektu </w:t>
      </w:r>
      <w:r w:rsidR="00890486" w:rsidRPr="00315C12">
        <w:rPr>
          <w:rFonts w:asciiTheme="minorHAnsi" w:hAnsiTheme="minorHAnsi" w:cstheme="minorHAnsi"/>
        </w:rPr>
        <w:t xml:space="preserve">SRP </w:t>
      </w:r>
      <w:r w:rsidRPr="00315C12">
        <w:rPr>
          <w:rFonts w:asciiTheme="minorHAnsi" w:hAnsiTheme="minorHAnsi" w:cstheme="minorHAnsi"/>
        </w:rPr>
        <w:t>byly vynaloženy neúčelně.</w:t>
      </w:r>
    </w:p>
    <w:p w14:paraId="5C419A24" w14:textId="16F97292" w:rsidR="00C55477" w:rsidRPr="0038684E" w:rsidRDefault="00E47E88" w:rsidP="00F62455">
      <w:pPr>
        <w:keepNext/>
        <w:spacing w:before="240" w:after="120"/>
        <w:rPr>
          <w:rFonts w:asciiTheme="minorHAnsi" w:hAnsiTheme="minorHAnsi" w:cstheme="minorHAnsi"/>
          <w:b/>
        </w:rPr>
      </w:pPr>
      <w:r>
        <w:rPr>
          <w:rFonts w:asciiTheme="minorHAnsi" w:hAnsiTheme="minorHAnsi" w:cstheme="minorHAnsi"/>
          <w:b/>
        </w:rPr>
        <w:t>2</w:t>
      </w:r>
      <w:r w:rsidR="007E3BC1" w:rsidRPr="0038684E">
        <w:rPr>
          <w:rFonts w:asciiTheme="minorHAnsi" w:hAnsiTheme="minorHAnsi" w:cstheme="minorHAnsi"/>
          <w:b/>
        </w:rPr>
        <w:t xml:space="preserve">.3 </w:t>
      </w:r>
      <w:r w:rsidR="00C55477" w:rsidRPr="0038684E">
        <w:rPr>
          <w:rFonts w:asciiTheme="minorHAnsi" w:hAnsiTheme="minorHAnsi" w:cstheme="minorHAnsi"/>
          <w:b/>
        </w:rPr>
        <w:t>Projekt KSH</w:t>
      </w:r>
    </w:p>
    <w:p w14:paraId="33163F72" w14:textId="765AEFF4" w:rsidR="00D400B3" w:rsidRPr="0038684E" w:rsidRDefault="00C55477" w:rsidP="000816C1">
      <w:pPr>
        <w:spacing w:after="120"/>
        <w:rPr>
          <w:rFonts w:asciiTheme="minorHAnsi" w:hAnsiTheme="minorHAnsi" w:cstheme="minorHAnsi"/>
          <w:bCs/>
        </w:rPr>
      </w:pPr>
      <w:r w:rsidRPr="0038684E">
        <w:rPr>
          <w:rFonts w:asciiTheme="minorHAnsi" w:hAnsiTheme="minorHAnsi" w:cstheme="minorHAnsi"/>
          <w:bCs/>
        </w:rPr>
        <w:t>Projekt KSH dosáhl všech očekávaných cílů a výstupů. Výstupy projektu používala po ukončení projektu především ČŠI při své inspekční činnosti, a to v rámci celého systému regionálního školství.</w:t>
      </w:r>
      <w:r w:rsidR="00E2562B" w:rsidRPr="0038684E">
        <w:rPr>
          <w:rFonts w:asciiTheme="minorHAnsi" w:hAnsiTheme="minorHAnsi" w:cstheme="minorHAnsi"/>
          <w:bCs/>
        </w:rPr>
        <w:t xml:space="preserve"> ČŠI tak nad rámec výzvy zajistila udržitelnost výstupů projektu.</w:t>
      </w:r>
      <w:r w:rsidR="009D49AD" w:rsidRPr="0038684E">
        <w:rPr>
          <w:rFonts w:asciiTheme="minorHAnsi" w:hAnsiTheme="minorHAnsi" w:cstheme="minorHAnsi"/>
          <w:bCs/>
        </w:rPr>
        <w:t xml:space="preserve"> </w:t>
      </w:r>
      <w:r w:rsidR="00E47E88" w:rsidRPr="00E47E88">
        <w:rPr>
          <w:rFonts w:eastAsia="Calibri"/>
          <w:bCs/>
        </w:rPr>
        <w:t>ČŠI propojila interní a</w:t>
      </w:r>
      <w:r w:rsidR="006C2215">
        <w:rPr>
          <w:rFonts w:eastAsia="Calibri"/>
          <w:bCs/>
        </w:rPr>
        <w:t> </w:t>
      </w:r>
      <w:r w:rsidR="00E47E88" w:rsidRPr="00E47E88">
        <w:rPr>
          <w:rFonts w:eastAsia="Calibri"/>
          <w:bCs/>
        </w:rPr>
        <w:t>externí systémy hodnocení a vytvořila a zveřejnila kritéria</w:t>
      </w:r>
      <w:r w:rsidR="009D49AD" w:rsidRPr="00E47E88">
        <w:rPr>
          <w:rFonts w:asciiTheme="minorHAnsi" w:hAnsiTheme="minorHAnsi" w:cstheme="minorHAnsi"/>
          <w:bCs/>
        </w:rPr>
        <w:t xml:space="preserve"> </w:t>
      </w:r>
      <w:r w:rsidR="009D49AD" w:rsidRPr="0038684E">
        <w:rPr>
          <w:rFonts w:asciiTheme="minorHAnsi" w:hAnsiTheme="minorHAnsi" w:cstheme="minorHAnsi"/>
          <w:bCs/>
        </w:rPr>
        <w:t xml:space="preserve">kvalitní školy. </w:t>
      </w:r>
      <w:r w:rsidRPr="0038684E">
        <w:rPr>
          <w:rFonts w:asciiTheme="minorHAnsi" w:hAnsiTheme="minorHAnsi" w:cstheme="minorHAnsi"/>
          <w:bCs/>
        </w:rPr>
        <w:t xml:space="preserve">MŠMT využilo některé výstupy projektu </w:t>
      </w:r>
      <w:r w:rsidR="009D49AD" w:rsidRPr="0038684E">
        <w:rPr>
          <w:rFonts w:asciiTheme="minorHAnsi" w:hAnsiTheme="minorHAnsi" w:cstheme="minorHAnsi"/>
          <w:bCs/>
        </w:rPr>
        <w:t xml:space="preserve">např. při tvorbě legislativy nebo </w:t>
      </w:r>
      <w:r w:rsidR="009D49AD" w:rsidRPr="0038684E">
        <w:rPr>
          <w:rFonts w:asciiTheme="minorHAnsi" w:hAnsiTheme="minorHAnsi" w:cstheme="minorHAnsi"/>
        </w:rPr>
        <w:t xml:space="preserve">reformě přípravy </w:t>
      </w:r>
      <w:r w:rsidR="00E47E88">
        <w:rPr>
          <w:rFonts w:asciiTheme="minorHAnsi" w:hAnsiTheme="minorHAnsi" w:cstheme="minorHAnsi"/>
        </w:rPr>
        <w:t>pedagogů</w:t>
      </w:r>
      <w:r w:rsidR="009D49AD" w:rsidRPr="0038684E">
        <w:rPr>
          <w:rFonts w:asciiTheme="minorHAnsi" w:hAnsiTheme="minorHAnsi" w:cstheme="minorHAnsi"/>
        </w:rPr>
        <w:t xml:space="preserve"> v ČR</w:t>
      </w:r>
      <w:r w:rsidR="009D49AD" w:rsidRPr="0038684E">
        <w:rPr>
          <w:rFonts w:asciiTheme="minorHAnsi" w:hAnsiTheme="minorHAnsi" w:cstheme="minorHAnsi"/>
          <w:bCs/>
        </w:rPr>
        <w:t>.</w:t>
      </w:r>
      <w:r w:rsidRPr="0038684E">
        <w:rPr>
          <w:rFonts w:asciiTheme="minorHAnsi" w:hAnsiTheme="minorHAnsi" w:cstheme="minorHAnsi"/>
          <w:bCs/>
        </w:rPr>
        <w:t xml:space="preserve"> Projekt KSH tak lze hodnotit jako účelný z hlediska dosažení stanovených cílů a výstupů i</w:t>
      </w:r>
      <w:r w:rsidR="006C2215">
        <w:rPr>
          <w:rFonts w:asciiTheme="minorHAnsi" w:hAnsiTheme="minorHAnsi" w:cstheme="minorHAnsi"/>
          <w:bCs/>
        </w:rPr>
        <w:t> </w:t>
      </w:r>
      <w:r w:rsidRPr="0038684E">
        <w:rPr>
          <w:rFonts w:asciiTheme="minorHAnsi" w:hAnsiTheme="minorHAnsi" w:cstheme="minorHAnsi"/>
          <w:bCs/>
        </w:rPr>
        <w:t>z hlediska vynaložených peněžních prostředků.</w:t>
      </w:r>
    </w:p>
    <w:p w14:paraId="288B7572" w14:textId="54E3496E" w:rsidR="00C218A6" w:rsidRPr="00DB0BE7" w:rsidRDefault="00DB0BE7" w:rsidP="00DB0BE7">
      <w:pPr>
        <w:keepNext/>
        <w:spacing w:before="240" w:after="120"/>
        <w:ind w:left="284" w:hanging="284"/>
        <w:jc w:val="left"/>
        <w:rPr>
          <w:rFonts w:asciiTheme="minorHAnsi" w:hAnsiTheme="minorHAnsi" w:cstheme="minorHAnsi"/>
          <w:b/>
        </w:rPr>
      </w:pPr>
      <w:r>
        <w:rPr>
          <w:rFonts w:asciiTheme="minorHAnsi" w:hAnsiTheme="minorHAnsi" w:cstheme="minorHAnsi"/>
          <w:b/>
        </w:rPr>
        <w:t xml:space="preserve">3. </w:t>
      </w:r>
      <w:r>
        <w:rPr>
          <w:rFonts w:asciiTheme="minorHAnsi" w:hAnsiTheme="minorHAnsi" w:cstheme="minorHAnsi"/>
          <w:b/>
        </w:rPr>
        <w:tab/>
      </w:r>
      <w:r w:rsidR="00C218A6" w:rsidRPr="00DB0BE7">
        <w:rPr>
          <w:rFonts w:asciiTheme="minorHAnsi" w:hAnsiTheme="minorHAnsi" w:cstheme="minorHAnsi"/>
          <w:b/>
        </w:rPr>
        <w:t>MŠMT opakovaně poskytuje peněžní prostředky na projekty metodické podpory s nízkou mírou využití ze strany cílových skupin</w:t>
      </w:r>
    </w:p>
    <w:p w14:paraId="0C57B2CB" w14:textId="65B79CB4" w:rsidR="007E3BC1" w:rsidRPr="0038684E" w:rsidRDefault="007E3BC1" w:rsidP="000816C1">
      <w:pPr>
        <w:spacing w:after="120"/>
        <w:rPr>
          <w:rFonts w:asciiTheme="minorHAnsi" w:hAnsiTheme="minorHAnsi" w:cstheme="minorHAnsi"/>
          <w:bCs/>
        </w:rPr>
      </w:pPr>
      <w:r w:rsidRPr="0038684E">
        <w:rPr>
          <w:rFonts w:asciiTheme="minorHAnsi" w:hAnsiTheme="minorHAnsi" w:cstheme="minorHAnsi"/>
          <w:bCs/>
        </w:rPr>
        <w:t>MŠMT nezajistilo udržitelnost systémových projektů P-KAP</w:t>
      </w:r>
      <w:r w:rsidR="0026673E" w:rsidRPr="0038684E">
        <w:rPr>
          <w:rFonts w:asciiTheme="minorHAnsi" w:hAnsiTheme="minorHAnsi" w:cstheme="minorHAnsi"/>
          <w:bCs/>
        </w:rPr>
        <w:t xml:space="preserve"> a </w:t>
      </w:r>
      <w:r w:rsidRPr="0038684E">
        <w:rPr>
          <w:rFonts w:asciiTheme="minorHAnsi" w:hAnsiTheme="minorHAnsi" w:cstheme="minorHAnsi"/>
          <w:bCs/>
        </w:rPr>
        <w:t>SRP ve výzvě č. 02_15_005.</w:t>
      </w:r>
      <w:r w:rsidR="0026673E" w:rsidRPr="0038684E">
        <w:rPr>
          <w:rFonts w:asciiTheme="minorHAnsi" w:hAnsiTheme="minorHAnsi" w:cstheme="minorHAnsi"/>
          <w:bCs/>
        </w:rPr>
        <w:t xml:space="preserve"> U</w:t>
      </w:r>
      <w:r w:rsidR="00264E21" w:rsidRPr="0038684E">
        <w:rPr>
          <w:rFonts w:asciiTheme="minorHAnsi" w:hAnsiTheme="minorHAnsi" w:cstheme="minorHAnsi"/>
          <w:bCs/>
        </w:rPr>
        <w:t> </w:t>
      </w:r>
      <w:r w:rsidR="0026673E" w:rsidRPr="0038684E">
        <w:rPr>
          <w:rFonts w:asciiTheme="minorHAnsi" w:hAnsiTheme="minorHAnsi" w:cstheme="minorHAnsi"/>
          <w:bCs/>
        </w:rPr>
        <w:t>projektu KSH zajistila udržitelnost výstupů ČŠI.</w:t>
      </w:r>
      <w:r w:rsidRPr="0038684E">
        <w:rPr>
          <w:rFonts w:asciiTheme="minorHAnsi" w:hAnsiTheme="minorHAnsi" w:cstheme="minorHAnsi"/>
          <w:bCs/>
        </w:rPr>
        <w:t xml:space="preserve"> MŠMT tak v rámci OP VVV vypsalo další výzvu č. </w:t>
      </w:r>
      <w:r w:rsidRPr="0038684E">
        <w:rPr>
          <w:rFonts w:asciiTheme="minorHAnsi" w:hAnsiTheme="minorHAnsi" w:cstheme="minorHAnsi"/>
        </w:rPr>
        <w:t xml:space="preserve">02_20_082 </w:t>
      </w:r>
      <w:r w:rsidR="001F4620" w:rsidRPr="0038684E">
        <w:rPr>
          <w:rFonts w:asciiTheme="minorHAnsi" w:hAnsiTheme="minorHAnsi" w:cstheme="minorHAnsi"/>
        </w:rPr>
        <w:t>–</w:t>
      </w:r>
      <w:r w:rsidRPr="0038684E">
        <w:rPr>
          <w:rFonts w:asciiTheme="minorHAnsi" w:hAnsiTheme="minorHAnsi" w:cstheme="minorHAnsi"/>
        </w:rPr>
        <w:t xml:space="preserve"> </w:t>
      </w:r>
      <w:r w:rsidRPr="00CB3B41">
        <w:rPr>
          <w:rFonts w:asciiTheme="minorHAnsi" w:hAnsiTheme="minorHAnsi" w:cstheme="minorHAnsi"/>
          <w:i/>
          <w:iCs/>
        </w:rPr>
        <w:t>Akční plánování v území</w:t>
      </w:r>
      <w:r w:rsidRPr="0038684E">
        <w:rPr>
          <w:rFonts w:asciiTheme="minorHAnsi" w:hAnsiTheme="minorHAnsi" w:cstheme="minorHAnsi"/>
        </w:rPr>
        <w:t xml:space="preserve">, která měla zajistit pokračování aktivit akčního plánování. Cílem výzvy bylo podporovat společné plánování a sdílení aktivit v území vedoucí ke zlepšení kvality vzdělávání ve školách. NKÚ se v rámci této výzvy zaměřil na projekt podpořený v rámci aktivity C – </w:t>
      </w:r>
      <w:r w:rsidRPr="0038684E">
        <w:rPr>
          <w:rFonts w:asciiTheme="minorHAnsi" w:hAnsiTheme="minorHAnsi" w:cstheme="minorHAnsi"/>
          <w:i/>
          <w:iCs/>
        </w:rPr>
        <w:t xml:space="preserve">Metodická podpora akčního plánování, </w:t>
      </w:r>
      <w:r w:rsidRPr="0038684E">
        <w:rPr>
          <w:rFonts w:asciiTheme="minorHAnsi" w:hAnsiTheme="minorHAnsi" w:cstheme="minorHAnsi"/>
        </w:rPr>
        <w:t>jehož řešitelem byl NPI.</w:t>
      </w:r>
    </w:p>
    <w:p w14:paraId="02591663" w14:textId="086AC175" w:rsidR="009B4774" w:rsidRPr="0038684E" w:rsidRDefault="00E47E88" w:rsidP="00565CE8">
      <w:pPr>
        <w:keepNext/>
        <w:spacing w:before="240" w:after="120"/>
        <w:rPr>
          <w:rFonts w:asciiTheme="minorHAnsi" w:hAnsiTheme="minorHAnsi" w:cstheme="minorHAnsi"/>
          <w:b/>
        </w:rPr>
      </w:pPr>
      <w:r>
        <w:rPr>
          <w:rFonts w:asciiTheme="minorHAnsi" w:hAnsiTheme="minorHAnsi" w:cstheme="minorHAnsi"/>
          <w:b/>
        </w:rPr>
        <w:t>3</w:t>
      </w:r>
      <w:r w:rsidR="007E3BC1" w:rsidRPr="0038684E">
        <w:rPr>
          <w:rFonts w:asciiTheme="minorHAnsi" w:hAnsiTheme="minorHAnsi" w:cstheme="minorHAnsi"/>
          <w:b/>
        </w:rPr>
        <w:t xml:space="preserve">.1 </w:t>
      </w:r>
      <w:r w:rsidR="009B4774" w:rsidRPr="0038684E">
        <w:rPr>
          <w:rFonts w:asciiTheme="minorHAnsi" w:hAnsiTheme="minorHAnsi" w:cstheme="minorHAnsi"/>
          <w:b/>
        </w:rPr>
        <w:t>Projekt P-AP</w:t>
      </w:r>
    </w:p>
    <w:p w14:paraId="2EBC88DE" w14:textId="3A4F2FAA" w:rsidR="009B4774" w:rsidRPr="0038684E" w:rsidRDefault="009B4774" w:rsidP="000816C1">
      <w:pPr>
        <w:spacing w:after="120"/>
        <w:rPr>
          <w:rFonts w:asciiTheme="minorHAnsi" w:hAnsiTheme="minorHAnsi" w:cstheme="minorHAnsi"/>
          <w:b/>
          <w:bCs/>
        </w:rPr>
      </w:pPr>
      <w:r w:rsidRPr="0038684E">
        <w:rPr>
          <w:rFonts w:asciiTheme="minorHAnsi" w:hAnsiTheme="minorHAnsi" w:cstheme="minorHAnsi"/>
        </w:rPr>
        <w:t>S realizací projektu P-AP počítalo MŠMT již minimálně od 30. 9. 2020, tedy 14 měsíců před plánovaným ukončením projektu SRP a 15 měsíců před plánovaným ukončením projektu</w:t>
      </w:r>
      <w:r w:rsidR="00DB0BE7">
        <w:rPr>
          <w:rFonts w:asciiTheme="minorHAnsi" w:hAnsiTheme="minorHAnsi" w:cstheme="minorHAnsi"/>
        </w:rPr>
        <w:t xml:space="preserve"> </w:t>
      </w:r>
      <w:r w:rsidR="00DB0BE7">
        <w:rPr>
          <w:rFonts w:asciiTheme="minorHAnsi" w:hAnsiTheme="minorHAnsi" w:cstheme="minorHAnsi"/>
        </w:rPr>
        <w:br/>
      </w:r>
      <w:r w:rsidRPr="0038684E">
        <w:rPr>
          <w:rFonts w:asciiTheme="minorHAnsi" w:hAnsiTheme="minorHAnsi" w:cstheme="minorHAnsi"/>
        </w:rPr>
        <w:t>P</w:t>
      </w:r>
      <w:r w:rsidR="00264E21" w:rsidRPr="0038684E">
        <w:rPr>
          <w:rFonts w:asciiTheme="minorHAnsi" w:hAnsiTheme="minorHAnsi" w:cstheme="minorHAnsi"/>
        </w:rPr>
        <w:t>-</w:t>
      </w:r>
      <w:r w:rsidRPr="0038684E">
        <w:rPr>
          <w:rFonts w:asciiTheme="minorHAnsi" w:hAnsiTheme="minorHAnsi" w:cstheme="minorHAnsi"/>
        </w:rPr>
        <w:t>KAP.</w:t>
      </w:r>
      <w:r w:rsidRPr="00DB0BE7">
        <w:rPr>
          <w:rFonts w:asciiTheme="minorHAnsi" w:hAnsiTheme="minorHAnsi" w:cstheme="minorHAnsi"/>
        </w:rPr>
        <w:t xml:space="preserve"> </w:t>
      </w:r>
      <w:r w:rsidRPr="0038684E">
        <w:rPr>
          <w:rFonts w:asciiTheme="minorHAnsi" w:hAnsiTheme="minorHAnsi" w:cstheme="minorHAnsi"/>
        </w:rPr>
        <w:t xml:space="preserve">Projekt P-AP navázal na realizaci </w:t>
      </w:r>
      <w:bookmarkStart w:id="5" w:name="_Hlk204244300"/>
      <w:r w:rsidRPr="0038684E">
        <w:rPr>
          <w:rFonts w:asciiTheme="minorHAnsi" w:hAnsiTheme="minorHAnsi" w:cstheme="minorHAnsi"/>
        </w:rPr>
        <w:t>těchto dvou projektů. NPI v žádosti o podporu projektu P-AP uvedl, že dosud byly prostřednictvím akčního plánování uspokojovány potřeby škol bez vědomé vazby na strategické cíle a priority MŠMT a že akční plánování probíhalo do</w:t>
      </w:r>
      <w:r w:rsidR="00264E21" w:rsidRPr="0038684E">
        <w:rPr>
          <w:rFonts w:asciiTheme="minorHAnsi" w:hAnsiTheme="minorHAnsi" w:cstheme="minorHAnsi"/>
        </w:rPr>
        <w:t> </w:t>
      </w:r>
      <w:r w:rsidRPr="0038684E">
        <w:rPr>
          <w:rFonts w:asciiTheme="minorHAnsi" w:hAnsiTheme="minorHAnsi" w:cstheme="minorHAnsi"/>
        </w:rPr>
        <w:t>jisté míry na různých úrovních paralelně, nikoliv jednotně a provázaně.</w:t>
      </w:r>
      <w:bookmarkEnd w:id="5"/>
      <w:r w:rsidRPr="0038684E">
        <w:rPr>
          <w:rFonts w:asciiTheme="minorHAnsi" w:hAnsiTheme="minorHAnsi" w:cstheme="minorHAnsi"/>
        </w:rPr>
        <w:t xml:space="preserve"> Soulad akčního plánování na strategické dokumenty MŠMT v oblasti vzdělávací politiky a provázanost jednotlivých úrovní akčního plánování přitom měly být výsledkem již realizace projektů P-KAP a SRP. Přesto MŠMT 14, resp. 15 měsíců před ukončením těchto projektů vypsalo výzvu na</w:t>
      </w:r>
      <w:r w:rsidR="0090374F">
        <w:rPr>
          <w:rFonts w:asciiTheme="minorHAnsi" w:hAnsiTheme="minorHAnsi" w:cstheme="minorHAnsi"/>
        </w:rPr>
        <w:t xml:space="preserve"> </w:t>
      </w:r>
      <w:r w:rsidRPr="0038684E">
        <w:rPr>
          <w:rFonts w:asciiTheme="minorHAnsi" w:hAnsiTheme="minorHAnsi" w:cstheme="minorHAnsi"/>
        </w:rPr>
        <w:t xml:space="preserve">navazující projekt, který NPI následně realizoval a který řešil zejména tyto nedostatky. </w:t>
      </w:r>
    </w:p>
    <w:p w14:paraId="11DB6945" w14:textId="5896C91B" w:rsidR="009B4774" w:rsidRPr="0038684E" w:rsidRDefault="006B4988" w:rsidP="000816C1">
      <w:pPr>
        <w:spacing w:after="120"/>
        <w:rPr>
          <w:rFonts w:asciiTheme="minorHAnsi" w:hAnsiTheme="minorHAnsi" w:cstheme="minorHAnsi"/>
        </w:rPr>
      </w:pPr>
      <w:r w:rsidRPr="0038684E">
        <w:rPr>
          <w:rFonts w:asciiTheme="minorHAnsi" w:hAnsiTheme="minorHAnsi" w:cstheme="minorHAnsi"/>
        </w:rPr>
        <w:lastRenderedPageBreak/>
        <w:t>NKÚ zjistil, že p</w:t>
      </w:r>
      <w:r w:rsidR="009B4774" w:rsidRPr="0038684E">
        <w:rPr>
          <w:rFonts w:asciiTheme="minorHAnsi" w:hAnsiTheme="minorHAnsi" w:cstheme="minorHAnsi"/>
        </w:rPr>
        <w:t>rojekt formálně naplnil cíle a výstupy. NPI však nezajistil zpracování vnější (nezávislé) evaluace projektu v rozporu se žádostí. U tohoto projektu tedy nedošlo k nezávislému vyhodnocení jeho stanovených cílů, výstupů a přínosů. Tato skutečnost nebyla předmětem žádné žádosti o změnu ani připomínek ze strany MŠMT.</w:t>
      </w:r>
    </w:p>
    <w:p w14:paraId="29624486" w14:textId="20B764A0" w:rsidR="009B4774" w:rsidRPr="0038684E" w:rsidRDefault="009B4774" w:rsidP="000816C1">
      <w:pPr>
        <w:spacing w:after="120"/>
        <w:rPr>
          <w:rFonts w:asciiTheme="minorHAnsi" w:hAnsiTheme="minorHAnsi" w:cstheme="minorHAnsi"/>
        </w:rPr>
      </w:pPr>
      <w:r w:rsidRPr="0038684E">
        <w:rPr>
          <w:rFonts w:asciiTheme="minorHAnsi" w:hAnsiTheme="minorHAnsi" w:cstheme="minorHAnsi"/>
        </w:rPr>
        <w:t xml:space="preserve">Jedním z hlavních výstupů projektu byl </w:t>
      </w:r>
      <w:r w:rsidRPr="00CB3B41">
        <w:rPr>
          <w:rFonts w:asciiTheme="minorHAnsi" w:eastAsiaTheme="majorEastAsia" w:hAnsiTheme="minorHAnsi" w:cstheme="minorHAnsi"/>
          <w:i/>
          <w:iCs/>
        </w:rPr>
        <w:t>Průvodce strategickým a akčním plánováním</w:t>
      </w:r>
      <w:r w:rsidRPr="0038684E">
        <w:rPr>
          <w:rFonts w:asciiTheme="minorHAnsi" w:hAnsiTheme="minorHAnsi" w:cstheme="minorHAnsi"/>
        </w:rPr>
        <w:t xml:space="preserve"> (jednotný model akčního plánování), který byl vytvořen v textové verzi a jako online nástroj. Nejsledovanější video v rámci </w:t>
      </w:r>
      <w:r w:rsidR="0090374F">
        <w:rPr>
          <w:rFonts w:asciiTheme="minorHAnsi" w:hAnsiTheme="minorHAnsi" w:cstheme="minorHAnsi"/>
        </w:rPr>
        <w:t>p</w:t>
      </w:r>
      <w:r w:rsidRPr="0038684E">
        <w:rPr>
          <w:rFonts w:asciiTheme="minorHAnsi" w:hAnsiTheme="minorHAnsi" w:cstheme="minorHAnsi"/>
        </w:rPr>
        <w:t xml:space="preserve">růvodce mělo 537 zhlédnutí. V rámci projektu P-AP deklaroval NPI 1 177 organizací, které byly ovlivněny systémovou intervencí. Z porovnání těchto údajů vyplývá, že i nejsledovanější video zhlédla pouze menší část zapojených organizací. Potenciálními uživateli </w:t>
      </w:r>
      <w:r w:rsidR="0090374F">
        <w:rPr>
          <w:rFonts w:asciiTheme="minorHAnsi" w:hAnsiTheme="minorHAnsi" w:cstheme="minorHAnsi"/>
        </w:rPr>
        <w:t>p</w:t>
      </w:r>
      <w:r w:rsidRPr="0038684E">
        <w:rPr>
          <w:rFonts w:asciiTheme="minorHAnsi" w:hAnsiTheme="minorHAnsi" w:cstheme="minorHAnsi"/>
        </w:rPr>
        <w:t>růvodce jsou mj. všechny kraje, skupiny MAP a školy. Dle údajů Českého statistického úřadu se počet MŠ, ZŠ a SŠ v ČR každoročně pohybuje kolem 11</w:t>
      </w:r>
      <w:r w:rsidR="0090374F">
        <w:rPr>
          <w:rFonts w:asciiTheme="minorHAnsi" w:hAnsiTheme="minorHAnsi" w:cstheme="minorHAnsi"/>
        </w:rPr>
        <w:t> </w:t>
      </w:r>
      <w:r w:rsidRPr="0038684E">
        <w:rPr>
          <w:rFonts w:asciiTheme="minorHAnsi" w:hAnsiTheme="minorHAnsi" w:cstheme="minorHAnsi"/>
        </w:rPr>
        <w:t>tisíc</w:t>
      </w:r>
      <w:r w:rsidR="0090374F">
        <w:rPr>
          <w:rFonts w:asciiTheme="minorHAnsi" w:hAnsiTheme="minorHAnsi" w:cstheme="minorHAnsi"/>
        </w:rPr>
        <w:t>ů</w:t>
      </w:r>
      <w:r w:rsidRPr="0038684E">
        <w:rPr>
          <w:rFonts w:asciiTheme="minorHAnsi" w:hAnsiTheme="minorHAnsi" w:cstheme="minorHAnsi"/>
        </w:rPr>
        <w:t xml:space="preserve">. V porovnání se všemi potenciálními uživateli </w:t>
      </w:r>
      <w:r w:rsidR="0090374F">
        <w:rPr>
          <w:rFonts w:asciiTheme="minorHAnsi" w:hAnsiTheme="minorHAnsi" w:cstheme="minorHAnsi"/>
        </w:rPr>
        <w:t>p</w:t>
      </w:r>
      <w:r w:rsidRPr="0038684E">
        <w:rPr>
          <w:rFonts w:asciiTheme="minorHAnsi" w:hAnsiTheme="minorHAnsi" w:cstheme="minorHAnsi"/>
        </w:rPr>
        <w:t>růvodce tak byla sledovanost videí velmi nízká.</w:t>
      </w:r>
    </w:p>
    <w:p w14:paraId="1DBE5166" w14:textId="00BA876E" w:rsidR="009B4774" w:rsidRDefault="009B4774" w:rsidP="000816C1">
      <w:pPr>
        <w:keepNext/>
        <w:spacing w:before="240"/>
        <w:jc w:val="left"/>
        <w:rPr>
          <w:rFonts w:asciiTheme="minorHAnsi" w:hAnsiTheme="minorHAnsi" w:cstheme="minorHAnsi"/>
          <w:noProof/>
        </w:rPr>
      </w:pPr>
      <w:r w:rsidRPr="0038684E">
        <w:rPr>
          <w:rFonts w:asciiTheme="minorHAnsi" w:hAnsiTheme="minorHAnsi" w:cstheme="minorHAnsi"/>
          <w:b/>
          <w:bCs/>
        </w:rPr>
        <w:t xml:space="preserve">Graf č. 1: </w:t>
      </w:r>
      <w:r w:rsidR="007E1242">
        <w:rPr>
          <w:rFonts w:asciiTheme="minorHAnsi" w:hAnsiTheme="minorHAnsi" w:cstheme="minorHAnsi"/>
          <w:b/>
          <w:bCs/>
        </w:rPr>
        <w:t>Statistika užívání</w:t>
      </w:r>
      <w:r w:rsidRPr="0038684E">
        <w:rPr>
          <w:rFonts w:asciiTheme="minorHAnsi" w:hAnsiTheme="minorHAnsi" w:cstheme="minorHAnsi"/>
          <w:b/>
          <w:bCs/>
        </w:rPr>
        <w:t xml:space="preserve"> </w:t>
      </w:r>
      <w:r w:rsidRPr="00E77888">
        <w:rPr>
          <w:rFonts w:asciiTheme="minorHAnsi" w:hAnsiTheme="minorHAnsi" w:cstheme="minorHAnsi"/>
          <w:b/>
          <w:bCs/>
          <w:i/>
          <w:iCs/>
        </w:rPr>
        <w:t>Průvodce strategickým a akčním plánováním</w:t>
      </w:r>
    </w:p>
    <w:p w14:paraId="2F236CBE" w14:textId="06A0AA32" w:rsidR="0007080F" w:rsidRPr="0038684E" w:rsidRDefault="0007080F" w:rsidP="000816C1">
      <w:pPr>
        <w:keepNext/>
        <w:spacing w:before="240"/>
        <w:jc w:val="left"/>
        <w:rPr>
          <w:rFonts w:asciiTheme="minorHAnsi" w:hAnsiTheme="minorHAnsi" w:cstheme="minorHAnsi"/>
          <w:b/>
          <w:bCs/>
        </w:rPr>
      </w:pPr>
      <w:r>
        <w:rPr>
          <w:noProof/>
        </w:rPr>
        <w:drawing>
          <wp:inline distT="0" distB="0" distL="0" distR="0" wp14:anchorId="5CADFF8D" wp14:editId="04B43DF1">
            <wp:extent cx="5759450" cy="2567305"/>
            <wp:effectExtent l="0" t="0" r="0" b="4445"/>
            <wp:docPr id="1100253013" name="Graf 1">
              <a:extLst xmlns:a="http://schemas.openxmlformats.org/drawingml/2006/main">
                <a:ext uri="{FF2B5EF4-FFF2-40B4-BE49-F238E27FC236}">
                  <a16:creationId xmlns:a16="http://schemas.microsoft.com/office/drawing/2014/main" id="{DE4FC030-22E0-A139-1E34-18F7E2D545B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29457A17" w14:textId="77777777" w:rsidR="009B4774" w:rsidRPr="0038684E" w:rsidRDefault="009B4774" w:rsidP="000816C1">
      <w:pPr>
        <w:spacing w:before="0" w:after="240"/>
        <w:rPr>
          <w:rFonts w:asciiTheme="minorHAnsi" w:hAnsiTheme="minorHAnsi" w:cstheme="minorHAnsi"/>
        </w:rPr>
      </w:pPr>
      <w:r w:rsidRPr="0038684E">
        <w:rPr>
          <w:rFonts w:asciiTheme="minorHAnsi" w:eastAsia="Calibri" w:hAnsiTheme="minorHAnsi" w:cstheme="minorHAnsi"/>
          <w:b/>
          <w:iCs/>
          <w:sz w:val="20"/>
          <w:szCs w:val="20"/>
        </w:rPr>
        <w:t>Zdroj:</w:t>
      </w:r>
      <w:r w:rsidRPr="0038684E">
        <w:rPr>
          <w:rFonts w:asciiTheme="minorHAnsi" w:eastAsia="Calibri" w:hAnsiTheme="minorHAnsi" w:cstheme="minorHAnsi"/>
          <w:iCs/>
          <w:sz w:val="20"/>
          <w:szCs w:val="20"/>
        </w:rPr>
        <w:t xml:space="preserve"> vypracoval NKÚ na základě dat poskytnutých NPI.</w:t>
      </w:r>
    </w:p>
    <w:p w14:paraId="69699B7F" w14:textId="50A77451" w:rsidR="009B4774" w:rsidRPr="0038684E" w:rsidRDefault="009B4774" w:rsidP="000816C1">
      <w:pPr>
        <w:spacing w:after="120"/>
        <w:rPr>
          <w:rFonts w:asciiTheme="minorHAnsi" w:hAnsiTheme="minorHAnsi" w:cstheme="minorHAnsi"/>
        </w:rPr>
      </w:pPr>
      <w:r w:rsidRPr="0038684E">
        <w:rPr>
          <w:rFonts w:asciiTheme="minorHAnsi" w:hAnsiTheme="minorHAnsi" w:cstheme="minorHAnsi"/>
        </w:rPr>
        <w:t xml:space="preserve">Nejvíce využívanými úrovněmi </w:t>
      </w:r>
      <w:r w:rsidR="0090374F">
        <w:rPr>
          <w:rFonts w:asciiTheme="minorHAnsi" w:hAnsiTheme="minorHAnsi" w:cstheme="minorHAnsi"/>
        </w:rPr>
        <w:t>p</w:t>
      </w:r>
      <w:r w:rsidRPr="0038684E">
        <w:rPr>
          <w:rFonts w:asciiTheme="minorHAnsi" w:hAnsiTheme="minorHAnsi" w:cstheme="minorHAnsi"/>
        </w:rPr>
        <w:t xml:space="preserve">růvodce byla úvodní úroveň </w:t>
      </w:r>
      <w:r w:rsidRPr="00CB3B41">
        <w:rPr>
          <w:rFonts w:asciiTheme="minorHAnsi" w:hAnsiTheme="minorHAnsi" w:cstheme="minorHAnsi"/>
          <w:i/>
          <w:iCs/>
        </w:rPr>
        <w:t>Průvodce strategickým a akčním plánováním</w:t>
      </w:r>
      <w:r w:rsidRPr="0038684E">
        <w:rPr>
          <w:rFonts w:asciiTheme="minorHAnsi" w:hAnsiTheme="minorHAnsi" w:cstheme="minorHAnsi"/>
        </w:rPr>
        <w:t xml:space="preserve"> a úroveň určená pro školy. Z grafu č. 1 vyplývá, že využívanost </w:t>
      </w:r>
      <w:r w:rsidR="0090374F">
        <w:rPr>
          <w:rFonts w:asciiTheme="minorHAnsi" w:hAnsiTheme="minorHAnsi" w:cstheme="minorHAnsi"/>
        </w:rPr>
        <w:t>p</w:t>
      </w:r>
      <w:r w:rsidRPr="0038684E">
        <w:rPr>
          <w:rFonts w:asciiTheme="minorHAnsi" w:hAnsiTheme="minorHAnsi" w:cstheme="minorHAnsi"/>
        </w:rPr>
        <w:t>růvodce, jakožto hlavního výstupu projektu P-AP</w:t>
      </w:r>
      <w:r w:rsidR="00C06C4D" w:rsidRPr="0038684E">
        <w:rPr>
          <w:rFonts w:asciiTheme="minorHAnsi" w:hAnsiTheme="minorHAnsi" w:cstheme="minorHAnsi"/>
        </w:rPr>
        <w:t>,</w:t>
      </w:r>
      <w:r w:rsidRPr="0038684E">
        <w:rPr>
          <w:rFonts w:asciiTheme="minorHAnsi" w:hAnsiTheme="minorHAnsi" w:cstheme="minorHAnsi"/>
        </w:rPr>
        <w:t xml:space="preserve"> byla </w:t>
      </w:r>
      <w:r w:rsidR="003413EE" w:rsidRPr="0038684E">
        <w:rPr>
          <w:rFonts w:asciiTheme="minorHAnsi" w:hAnsiTheme="minorHAnsi" w:cstheme="minorHAnsi"/>
        </w:rPr>
        <w:t xml:space="preserve">v porovnání se všemi potenciálními uživateli </w:t>
      </w:r>
      <w:r w:rsidR="0090374F">
        <w:rPr>
          <w:rFonts w:asciiTheme="minorHAnsi" w:hAnsiTheme="minorHAnsi" w:cstheme="minorHAnsi"/>
        </w:rPr>
        <w:t>p</w:t>
      </w:r>
      <w:r w:rsidR="003413EE" w:rsidRPr="0038684E">
        <w:rPr>
          <w:rFonts w:asciiTheme="minorHAnsi" w:hAnsiTheme="minorHAnsi" w:cstheme="minorHAnsi"/>
        </w:rPr>
        <w:t>růvodce</w:t>
      </w:r>
      <w:r w:rsidR="00354355">
        <w:rPr>
          <w:rFonts w:asciiTheme="minorHAnsi" w:hAnsiTheme="minorHAnsi" w:cstheme="minorHAnsi"/>
        </w:rPr>
        <w:t xml:space="preserve"> </w:t>
      </w:r>
      <w:r w:rsidR="00354355" w:rsidRPr="0007080F">
        <w:rPr>
          <w:rFonts w:asciiTheme="minorHAnsi" w:hAnsiTheme="minorHAnsi" w:cstheme="minorHAnsi"/>
        </w:rPr>
        <w:t>(přibližně 11 tisíc uživatelů)</w:t>
      </w:r>
      <w:r w:rsidR="003413EE" w:rsidRPr="0007080F">
        <w:rPr>
          <w:rFonts w:asciiTheme="minorHAnsi" w:hAnsiTheme="minorHAnsi" w:cstheme="minorHAnsi"/>
        </w:rPr>
        <w:t xml:space="preserve"> </w:t>
      </w:r>
      <w:r w:rsidRPr="0007080F">
        <w:rPr>
          <w:rFonts w:asciiTheme="minorHAnsi" w:hAnsiTheme="minorHAnsi" w:cstheme="minorHAnsi"/>
        </w:rPr>
        <w:t>velmi</w:t>
      </w:r>
      <w:r w:rsidRPr="0038684E">
        <w:rPr>
          <w:rFonts w:asciiTheme="minorHAnsi" w:hAnsiTheme="minorHAnsi" w:cstheme="minorHAnsi"/>
        </w:rPr>
        <w:t xml:space="preserve"> nízká. Průměrný čas strávený v hlavních úrovních tohoto </w:t>
      </w:r>
      <w:r w:rsidR="0090374F">
        <w:rPr>
          <w:rFonts w:asciiTheme="minorHAnsi" w:hAnsiTheme="minorHAnsi" w:cstheme="minorHAnsi"/>
        </w:rPr>
        <w:t>p</w:t>
      </w:r>
      <w:r w:rsidRPr="0038684E">
        <w:rPr>
          <w:rFonts w:asciiTheme="minorHAnsi" w:hAnsiTheme="minorHAnsi" w:cstheme="minorHAnsi"/>
        </w:rPr>
        <w:t>růvodce se od doby jejich zprovoznění nejčastěji pohyboval mezi jednou a dvěma minutami</w:t>
      </w:r>
      <w:r w:rsidR="0056497F" w:rsidRPr="0038684E">
        <w:rPr>
          <w:rFonts w:asciiTheme="minorHAnsi" w:hAnsiTheme="minorHAnsi" w:cstheme="minorHAnsi"/>
        </w:rPr>
        <w:t xml:space="preserve"> (v přepočtu na jednoho uživatele)</w:t>
      </w:r>
      <w:r w:rsidRPr="0038684E">
        <w:rPr>
          <w:rFonts w:asciiTheme="minorHAnsi" w:hAnsiTheme="minorHAnsi" w:cstheme="minorHAnsi"/>
        </w:rPr>
        <w:t xml:space="preserve"> a po skončení projektu P-AP </w:t>
      </w:r>
      <w:r w:rsidR="0056497F" w:rsidRPr="0038684E">
        <w:rPr>
          <w:rFonts w:asciiTheme="minorHAnsi" w:hAnsiTheme="minorHAnsi" w:cstheme="minorHAnsi"/>
        </w:rPr>
        <w:t xml:space="preserve">čas </w:t>
      </w:r>
      <w:r w:rsidRPr="0038684E">
        <w:rPr>
          <w:rFonts w:asciiTheme="minorHAnsi" w:hAnsiTheme="minorHAnsi" w:cstheme="minorHAnsi"/>
        </w:rPr>
        <w:t>dále klesal pod jednu minutu.</w:t>
      </w:r>
    </w:p>
    <w:p w14:paraId="369F50FB" w14:textId="43262935" w:rsidR="001A65F5" w:rsidRPr="0038684E" w:rsidRDefault="001A65F5" w:rsidP="000816C1">
      <w:pPr>
        <w:spacing w:after="120"/>
        <w:rPr>
          <w:rFonts w:asciiTheme="minorHAnsi" w:hAnsiTheme="minorHAnsi" w:cstheme="minorHAnsi"/>
        </w:rPr>
      </w:pPr>
      <w:r w:rsidRPr="0038684E">
        <w:rPr>
          <w:rFonts w:asciiTheme="minorHAnsi" w:hAnsiTheme="minorHAnsi" w:cstheme="minorHAnsi"/>
        </w:rPr>
        <w:t xml:space="preserve">Pro návštěvnost </w:t>
      </w:r>
      <w:r w:rsidR="0090374F">
        <w:rPr>
          <w:rFonts w:asciiTheme="minorHAnsi" w:hAnsiTheme="minorHAnsi" w:cstheme="minorHAnsi"/>
        </w:rPr>
        <w:t>p</w:t>
      </w:r>
      <w:r w:rsidRPr="0038684E">
        <w:rPr>
          <w:rFonts w:asciiTheme="minorHAnsi" w:hAnsiTheme="minorHAnsi" w:cstheme="minorHAnsi"/>
        </w:rPr>
        <w:t>růvodce jako celku platí, že průměrný počet unikátních přístupů po skončení projektu – tj. od 1. 12. 2023 – mírně vzrostl</w:t>
      </w:r>
      <w:r w:rsidR="003413EE" w:rsidRPr="0038684E">
        <w:rPr>
          <w:rFonts w:asciiTheme="minorHAnsi" w:hAnsiTheme="minorHAnsi" w:cstheme="minorHAnsi"/>
        </w:rPr>
        <w:t xml:space="preserve">, </w:t>
      </w:r>
      <w:r w:rsidRPr="0038684E">
        <w:rPr>
          <w:rFonts w:asciiTheme="minorHAnsi" w:hAnsiTheme="minorHAnsi" w:cstheme="minorHAnsi"/>
        </w:rPr>
        <w:t>nicméně průměrná měsíční doba strávená v aplikaci jedním uživatelem se oproti období trvání projektu snížila na méně než jednu třetinu.</w:t>
      </w:r>
    </w:p>
    <w:p w14:paraId="137F3A7F" w14:textId="48BDDB9F" w:rsidR="009B4774" w:rsidRPr="0038684E" w:rsidRDefault="009B4774" w:rsidP="000816C1">
      <w:pPr>
        <w:spacing w:after="120"/>
        <w:rPr>
          <w:rFonts w:asciiTheme="minorHAnsi" w:hAnsiTheme="minorHAnsi" w:cstheme="minorHAnsi"/>
        </w:rPr>
      </w:pPr>
      <w:r w:rsidRPr="0038684E">
        <w:rPr>
          <w:rFonts w:asciiTheme="minorHAnsi" w:hAnsiTheme="minorHAnsi" w:cstheme="minorHAnsi"/>
        </w:rPr>
        <w:t>Po ukončení projektu zajišťuje NPI šíření tohoto hlavního výstupu projektu P-AP také prostřednictvím placených kurzů.</w:t>
      </w:r>
    </w:p>
    <w:p w14:paraId="31F689F8" w14:textId="2A07B1AB" w:rsidR="007E3BC1" w:rsidRPr="0038684E" w:rsidRDefault="009B4774" w:rsidP="000816C1">
      <w:pPr>
        <w:spacing w:after="120"/>
        <w:rPr>
          <w:rFonts w:asciiTheme="minorHAnsi" w:hAnsiTheme="minorHAnsi" w:cstheme="minorHAnsi"/>
        </w:rPr>
      </w:pPr>
      <w:r w:rsidRPr="0038684E">
        <w:rPr>
          <w:rFonts w:asciiTheme="minorHAnsi" w:hAnsiTheme="minorHAnsi" w:cstheme="minorHAnsi"/>
        </w:rPr>
        <w:t xml:space="preserve">NKÚ vyhodnotil, že </w:t>
      </w:r>
      <w:r w:rsidR="00693410" w:rsidRPr="0038684E">
        <w:rPr>
          <w:rFonts w:asciiTheme="minorHAnsi" w:hAnsiTheme="minorHAnsi" w:cstheme="minorHAnsi"/>
        </w:rPr>
        <w:t xml:space="preserve">využívanost </w:t>
      </w:r>
      <w:r w:rsidR="0090374F">
        <w:rPr>
          <w:rFonts w:asciiTheme="minorHAnsi" w:hAnsiTheme="minorHAnsi" w:cstheme="minorHAnsi"/>
        </w:rPr>
        <w:t>p</w:t>
      </w:r>
      <w:r w:rsidR="00693410" w:rsidRPr="0038684E">
        <w:rPr>
          <w:rFonts w:asciiTheme="minorHAnsi" w:hAnsiTheme="minorHAnsi" w:cstheme="minorHAnsi"/>
        </w:rPr>
        <w:t xml:space="preserve">růvodce a sledovanost </w:t>
      </w:r>
      <w:r w:rsidR="00693410" w:rsidRPr="005A75B6">
        <w:rPr>
          <w:rFonts w:asciiTheme="minorHAnsi" w:hAnsiTheme="minorHAnsi" w:cstheme="minorHAnsi"/>
        </w:rPr>
        <w:t>videí byla nízká</w:t>
      </w:r>
      <w:r w:rsidR="00D21284">
        <w:rPr>
          <w:rFonts w:asciiTheme="minorHAnsi" w:hAnsiTheme="minorHAnsi" w:cstheme="minorHAnsi"/>
        </w:rPr>
        <w:t>.</w:t>
      </w:r>
      <w:r w:rsidR="00693410" w:rsidRPr="005A75B6">
        <w:rPr>
          <w:rFonts w:asciiTheme="minorHAnsi" w:hAnsiTheme="minorHAnsi" w:cstheme="minorHAnsi"/>
        </w:rPr>
        <w:t xml:space="preserve"> </w:t>
      </w:r>
      <w:r w:rsidR="00D21284">
        <w:rPr>
          <w:rFonts w:asciiTheme="minorHAnsi" w:hAnsiTheme="minorHAnsi" w:cstheme="minorHAnsi"/>
        </w:rPr>
        <w:t>P</w:t>
      </w:r>
      <w:r w:rsidR="007E3BC1" w:rsidRPr="005A75B6">
        <w:rPr>
          <w:rFonts w:asciiTheme="minorHAnsi" w:hAnsiTheme="minorHAnsi" w:cstheme="minorHAnsi"/>
        </w:rPr>
        <w:t>rojekt nepřispěl ke</w:t>
      </w:r>
      <w:r w:rsidR="00DB0BE7">
        <w:rPr>
          <w:rFonts w:asciiTheme="minorHAnsi" w:hAnsiTheme="minorHAnsi" w:cstheme="minorHAnsi"/>
        </w:rPr>
        <w:t xml:space="preserve"> </w:t>
      </w:r>
      <w:r w:rsidR="007E3BC1" w:rsidRPr="005A75B6">
        <w:rPr>
          <w:rFonts w:asciiTheme="minorHAnsi" w:hAnsiTheme="minorHAnsi" w:cstheme="minorHAnsi"/>
        </w:rPr>
        <w:t xml:space="preserve">zlepšení kvality vzdělávání ve školách. </w:t>
      </w:r>
      <w:r w:rsidR="00B01E48" w:rsidRPr="005A75B6">
        <w:rPr>
          <w:rFonts w:asciiTheme="minorHAnsi" w:hAnsiTheme="minorHAnsi" w:cstheme="minorHAnsi"/>
        </w:rPr>
        <w:t>Peněžní prostředky vynaložené na</w:t>
      </w:r>
      <w:r w:rsidR="0090374F">
        <w:rPr>
          <w:rFonts w:asciiTheme="minorHAnsi" w:hAnsiTheme="minorHAnsi" w:cstheme="minorHAnsi"/>
        </w:rPr>
        <w:t xml:space="preserve"> </w:t>
      </w:r>
      <w:r w:rsidR="00B01E48" w:rsidRPr="005A75B6">
        <w:rPr>
          <w:rFonts w:asciiTheme="minorHAnsi" w:hAnsiTheme="minorHAnsi" w:cstheme="minorHAnsi"/>
        </w:rPr>
        <w:t>realizaci tohoto projek</w:t>
      </w:r>
      <w:r w:rsidR="00B01E48" w:rsidRPr="0007080F">
        <w:rPr>
          <w:rFonts w:asciiTheme="minorHAnsi" w:hAnsiTheme="minorHAnsi" w:cstheme="minorHAnsi"/>
        </w:rPr>
        <w:t xml:space="preserve">tu </w:t>
      </w:r>
      <w:r w:rsidR="005A75B6" w:rsidRPr="0007080F">
        <w:rPr>
          <w:rFonts w:asciiTheme="minorHAnsi" w:hAnsiTheme="minorHAnsi" w:cstheme="minorHAnsi"/>
        </w:rPr>
        <w:t xml:space="preserve">tak NKÚ považuje </w:t>
      </w:r>
      <w:r w:rsidR="00B01E48" w:rsidRPr="0007080F">
        <w:rPr>
          <w:rFonts w:asciiTheme="minorHAnsi" w:hAnsiTheme="minorHAnsi" w:cstheme="minorHAnsi"/>
        </w:rPr>
        <w:t>za neúčelně</w:t>
      </w:r>
      <w:r w:rsidR="00B01E48" w:rsidRPr="005A75B6">
        <w:rPr>
          <w:rFonts w:asciiTheme="minorHAnsi" w:hAnsiTheme="minorHAnsi" w:cstheme="minorHAnsi"/>
        </w:rPr>
        <w:t xml:space="preserve"> vynaložené.</w:t>
      </w:r>
    </w:p>
    <w:p w14:paraId="176A934B" w14:textId="2DB6C961" w:rsidR="007E3BC1" w:rsidRPr="0038684E" w:rsidRDefault="00E47E88" w:rsidP="00DB0BE7">
      <w:pPr>
        <w:keepNext/>
        <w:spacing w:before="240" w:after="120"/>
        <w:rPr>
          <w:rFonts w:asciiTheme="minorHAnsi" w:hAnsiTheme="minorHAnsi" w:cstheme="minorHAnsi"/>
          <w:b/>
          <w:bCs/>
        </w:rPr>
      </w:pPr>
      <w:r>
        <w:rPr>
          <w:rFonts w:asciiTheme="minorHAnsi" w:hAnsiTheme="minorHAnsi" w:cstheme="minorHAnsi"/>
          <w:b/>
          <w:bCs/>
        </w:rPr>
        <w:lastRenderedPageBreak/>
        <w:t>3</w:t>
      </w:r>
      <w:r w:rsidR="000F2664" w:rsidRPr="0038684E">
        <w:rPr>
          <w:rFonts w:asciiTheme="minorHAnsi" w:hAnsiTheme="minorHAnsi" w:cstheme="minorHAnsi"/>
          <w:b/>
          <w:bCs/>
        </w:rPr>
        <w:t xml:space="preserve">.2 </w:t>
      </w:r>
      <w:r w:rsidR="007E3BC1" w:rsidRPr="0038684E">
        <w:rPr>
          <w:rFonts w:asciiTheme="minorHAnsi" w:hAnsiTheme="minorHAnsi" w:cstheme="minorHAnsi"/>
          <w:b/>
          <w:bCs/>
        </w:rPr>
        <w:t xml:space="preserve">Projekt </w:t>
      </w:r>
      <w:r w:rsidR="007E3BC1" w:rsidRPr="00CB3B41">
        <w:rPr>
          <w:rFonts w:asciiTheme="minorHAnsi" w:hAnsiTheme="minorHAnsi" w:cstheme="minorHAnsi"/>
          <w:b/>
          <w:bCs/>
          <w:i/>
          <w:iCs/>
        </w:rPr>
        <w:t>Střední článek podpory</w:t>
      </w:r>
    </w:p>
    <w:p w14:paraId="23C3791C" w14:textId="634D2394" w:rsidR="00C3385E" w:rsidRPr="0038684E" w:rsidRDefault="00C3385E" w:rsidP="000816C1">
      <w:pPr>
        <w:spacing w:after="120"/>
        <w:rPr>
          <w:rFonts w:asciiTheme="minorHAnsi" w:hAnsiTheme="minorHAnsi" w:cstheme="minorHAnsi"/>
        </w:rPr>
      </w:pPr>
      <w:bookmarkStart w:id="6" w:name="_Hlk206505836"/>
      <w:r w:rsidRPr="0038684E">
        <w:rPr>
          <w:rFonts w:asciiTheme="minorHAnsi" w:hAnsiTheme="minorHAnsi" w:cstheme="minorHAnsi"/>
        </w:rPr>
        <w:t xml:space="preserve">V rámci OP JAK vypsalo MŠMT výzvu č. 02_22_005, ve které je realizován od července 2023 projekt </w:t>
      </w:r>
      <w:r w:rsidRPr="00CB3B41">
        <w:rPr>
          <w:rFonts w:asciiTheme="minorHAnsi" w:hAnsiTheme="minorHAnsi" w:cstheme="minorHAnsi"/>
          <w:i/>
          <w:iCs/>
        </w:rPr>
        <w:t>Střední článek podpory</w:t>
      </w:r>
      <w:r w:rsidRPr="0038684E">
        <w:rPr>
          <w:rFonts w:asciiTheme="minorHAnsi" w:hAnsiTheme="minorHAnsi" w:cstheme="minorHAnsi"/>
        </w:rPr>
        <w:t xml:space="preserve">. Tento projekt, jehož řešitelem je MŠMT, má za cíl vybudovat systém komunikace a metodické podpory pro vedení MŠ a ZŠ a jejich zřizovatelů. Přínosy projektu MŠMT zdůvodnilo poznatky získanými při pilotní fázi ověřování </w:t>
      </w:r>
      <w:r w:rsidR="001F52C7" w:rsidRPr="00CB3B41">
        <w:rPr>
          <w:rFonts w:asciiTheme="minorHAnsi" w:hAnsiTheme="minorHAnsi" w:cstheme="minorHAnsi"/>
          <w:i/>
          <w:iCs/>
        </w:rPr>
        <w:t>S</w:t>
      </w:r>
      <w:r w:rsidRPr="00CB3B41">
        <w:rPr>
          <w:rFonts w:asciiTheme="minorHAnsi" w:hAnsiTheme="minorHAnsi" w:cstheme="minorHAnsi"/>
          <w:i/>
          <w:iCs/>
        </w:rPr>
        <w:t>tředního článku podpory</w:t>
      </w:r>
      <w:r w:rsidRPr="0038684E">
        <w:rPr>
          <w:rFonts w:asciiTheme="minorHAnsi" w:hAnsiTheme="minorHAnsi" w:cstheme="minorHAnsi"/>
        </w:rPr>
        <w:t xml:space="preserve"> v okresech Semily a Svitavy. </w:t>
      </w:r>
    </w:p>
    <w:p w14:paraId="1507DFCC" w14:textId="377AF998" w:rsidR="00C3385E" w:rsidRPr="0038684E" w:rsidRDefault="00C3385E" w:rsidP="00DB0BE7">
      <w:pPr>
        <w:rPr>
          <w:rFonts w:asciiTheme="minorHAnsi" w:hAnsiTheme="minorHAnsi" w:cstheme="minorHAnsi"/>
        </w:rPr>
      </w:pPr>
      <w:r w:rsidRPr="0038684E">
        <w:rPr>
          <w:rFonts w:asciiTheme="minorHAnsi" w:hAnsiTheme="minorHAnsi" w:cstheme="minorHAnsi"/>
        </w:rPr>
        <w:t xml:space="preserve">Realizace projektu </w:t>
      </w:r>
      <w:r w:rsidRPr="00CB3B41">
        <w:rPr>
          <w:rFonts w:asciiTheme="minorHAnsi" w:hAnsiTheme="minorHAnsi" w:cstheme="minorHAnsi"/>
          <w:i/>
          <w:iCs/>
        </w:rPr>
        <w:t>Střední článek podpory</w:t>
      </w:r>
      <w:r w:rsidRPr="0038684E">
        <w:rPr>
          <w:rFonts w:asciiTheme="minorHAnsi" w:hAnsiTheme="minorHAnsi" w:cstheme="minorHAnsi"/>
        </w:rPr>
        <w:t xml:space="preserve"> do ukončení kontroly nebyla </w:t>
      </w:r>
      <w:r w:rsidR="006A7C45">
        <w:rPr>
          <w:rFonts w:asciiTheme="minorHAnsi" w:hAnsiTheme="minorHAnsi" w:cstheme="minorHAnsi"/>
        </w:rPr>
        <w:t>dokončena</w:t>
      </w:r>
      <w:r w:rsidRPr="0038684E">
        <w:rPr>
          <w:rFonts w:asciiTheme="minorHAnsi" w:hAnsiTheme="minorHAnsi" w:cstheme="minorHAnsi"/>
        </w:rPr>
        <w:t>. NKÚ u tohoto projektu</w:t>
      </w:r>
      <w:r w:rsidR="00B01E48" w:rsidRPr="0038684E">
        <w:rPr>
          <w:rFonts w:asciiTheme="minorHAnsi" w:hAnsiTheme="minorHAnsi" w:cstheme="minorHAnsi"/>
        </w:rPr>
        <w:t xml:space="preserve"> přesto</w:t>
      </w:r>
      <w:r w:rsidRPr="0038684E">
        <w:rPr>
          <w:rFonts w:asciiTheme="minorHAnsi" w:hAnsiTheme="minorHAnsi" w:cstheme="minorHAnsi"/>
        </w:rPr>
        <w:t xml:space="preserve"> spatřuje riziko</w:t>
      </w:r>
      <w:r w:rsidR="00B01E48" w:rsidRPr="0038684E">
        <w:rPr>
          <w:rFonts w:asciiTheme="minorHAnsi" w:hAnsiTheme="minorHAnsi" w:cstheme="minorHAnsi"/>
        </w:rPr>
        <w:t xml:space="preserve"> </w:t>
      </w:r>
      <w:r w:rsidR="006A7C45">
        <w:rPr>
          <w:rFonts w:asciiTheme="minorHAnsi" w:hAnsiTheme="minorHAnsi" w:cstheme="minorHAnsi"/>
        </w:rPr>
        <w:t>ne</w:t>
      </w:r>
      <w:r w:rsidR="00B01E48" w:rsidRPr="0038684E">
        <w:rPr>
          <w:rFonts w:asciiTheme="minorHAnsi" w:hAnsiTheme="minorHAnsi" w:cstheme="minorHAnsi"/>
        </w:rPr>
        <w:t>účelného využití</w:t>
      </w:r>
      <w:r w:rsidRPr="0038684E">
        <w:rPr>
          <w:rFonts w:asciiTheme="minorHAnsi" w:hAnsiTheme="minorHAnsi" w:cstheme="minorHAnsi"/>
        </w:rPr>
        <w:t xml:space="preserve"> zejména u těchto činností:</w:t>
      </w:r>
    </w:p>
    <w:p w14:paraId="6A2162CF" w14:textId="1F3BA2E7" w:rsidR="00C3385E" w:rsidRPr="0038684E" w:rsidRDefault="00C3385E" w:rsidP="00DB0BE7">
      <w:pPr>
        <w:pStyle w:val="Odstavecseseznamem"/>
        <w:numPr>
          <w:ilvl w:val="0"/>
          <w:numId w:val="16"/>
        </w:numPr>
        <w:spacing w:before="0"/>
        <w:ind w:left="284" w:hanging="284"/>
        <w:contextualSpacing w:val="0"/>
        <w:rPr>
          <w:rFonts w:asciiTheme="minorHAnsi" w:hAnsiTheme="minorHAnsi" w:cstheme="minorHAnsi"/>
        </w:rPr>
      </w:pPr>
      <w:r w:rsidRPr="0038684E">
        <w:rPr>
          <w:rFonts w:asciiTheme="minorHAnsi" w:hAnsiTheme="minorHAnsi" w:cstheme="minorHAnsi"/>
        </w:rPr>
        <w:t xml:space="preserve">Existence dvou paralelních systémů metodické podpory (NPI a </w:t>
      </w:r>
      <w:r w:rsidRPr="00CB3B41">
        <w:rPr>
          <w:rFonts w:asciiTheme="minorHAnsi" w:hAnsiTheme="minorHAnsi" w:cstheme="minorHAnsi"/>
          <w:i/>
          <w:iCs/>
        </w:rPr>
        <w:t>Střední článek podpory</w:t>
      </w:r>
      <w:r w:rsidRPr="0038684E">
        <w:rPr>
          <w:rFonts w:asciiTheme="minorHAnsi" w:hAnsiTheme="minorHAnsi" w:cstheme="minorHAnsi"/>
        </w:rPr>
        <w:t>) může vést k duplicitám, nejasnostem a neefektivnímu nakládání se zdroji. Metodická podpora je totiž jednou z hlavních činností NPI dle jeho zřizovací listiny.</w:t>
      </w:r>
      <w:r w:rsidRPr="0038684E">
        <w:rPr>
          <w:rStyle w:val="Znakapoznpodarou"/>
          <w:rFonts w:asciiTheme="minorHAnsi" w:hAnsiTheme="minorHAnsi" w:cstheme="minorHAnsi"/>
        </w:rPr>
        <w:footnoteReference w:id="15"/>
      </w:r>
    </w:p>
    <w:p w14:paraId="1DD886E7" w14:textId="00AAF8A9" w:rsidR="00C3385E" w:rsidRPr="0038684E" w:rsidRDefault="00C3385E" w:rsidP="00DB0BE7">
      <w:pPr>
        <w:pStyle w:val="Odstavecseseznamem"/>
        <w:numPr>
          <w:ilvl w:val="0"/>
          <w:numId w:val="16"/>
        </w:numPr>
        <w:spacing w:before="0"/>
        <w:ind w:left="284" w:hanging="284"/>
        <w:contextualSpacing w:val="0"/>
        <w:rPr>
          <w:rFonts w:asciiTheme="minorHAnsi" w:hAnsiTheme="minorHAnsi" w:cstheme="minorHAnsi"/>
        </w:rPr>
      </w:pPr>
      <w:r w:rsidRPr="0038684E">
        <w:rPr>
          <w:rFonts w:asciiTheme="minorHAnsi" w:hAnsiTheme="minorHAnsi" w:cstheme="minorHAnsi"/>
        </w:rPr>
        <w:t xml:space="preserve">Nevyužití metodické podpory ve všech krajích a školách by mohlo prohloubit nerovnosti ve vzdělávání. </w:t>
      </w:r>
      <w:r w:rsidR="00901CAD" w:rsidRPr="0038684E">
        <w:rPr>
          <w:rFonts w:asciiTheme="minorHAnsi" w:hAnsiTheme="minorHAnsi" w:cstheme="minorHAnsi"/>
        </w:rPr>
        <w:t>Od začátku realizace projektu nebyla k</w:t>
      </w:r>
      <w:r w:rsidRPr="0038684E">
        <w:rPr>
          <w:rFonts w:asciiTheme="minorHAnsi" w:hAnsiTheme="minorHAnsi" w:cstheme="minorHAnsi"/>
        </w:rPr>
        <w:t>e konci června 2025</w:t>
      </w:r>
      <w:r w:rsidR="00DC72F1" w:rsidRPr="0038684E">
        <w:rPr>
          <w:rFonts w:asciiTheme="minorHAnsi" w:hAnsiTheme="minorHAnsi" w:cstheme="minorHAnsi"/>
        </w:rPr>
        <w:t xml:space="preserve"> v pěti krajích navštívena metodikem téměř třetina škol.</w:t>
      </w:r>
    </w:p>
    <w:p w14:paraId="1E8264D0" w14:textId="5978C1EB" w:rsidR="00DC72F1" w:rsidRPr="0038684E" w:rsidRDefault="00C3385E" w:rsidP="00DB0BE7">
      <w:pPr>
        <w:pStyle w:val="Odstavecseseznamem"/>
        <w:numPr>
          <w:ilvl w:val="0"/>
          <w:numId w:val="16"/>
        </w:numPr>
        <w:spacing w:before="0" w:after="120"/>
        <w:ind w:left="284" w:hanging="284"/>
        <w:contextualSpacing w:val="0"/>
        <w:rPr>
          <w:rFonts w:asciiTheme="minorHAnsi" w:hAnsiTheme="minorHAnsi" w:cstheme="minorHAnsi"/>
        </w:rPr>
      </w:pPr>
      <w:r w:rsidRPr="0038684E">
        <w:rPr>
          <w:rFonts w:asciiTheme="minorHAnsi" w:hAnsiTheme="minorHAnsi" w:cstheme="minorHAnsi"/>
        </w:rPr>
        <w:t>Udržitelnost regionální podpory nebude po konci projektu zajištěna</w:t>
      </w:r>
      <w:r w:rsidR="00DC72F1" w:rsidRPr="0038684E">
        <w:rPr>
          <w:rFonts w:asciiTheme="minorHAnsi" w:hAnsiTheme="minorHAnsi" w:cstheme="minorHAnsi"/>
        </w:rPr>
        <w:t xml:space="preserve"> tak, jako u</w:t>
      </w:r>
      <w:r w:rsidR="00264E21" w:rsidRPr="0038684E">
        <w:rPr>
          <w:rFonts w:asciiTheme="minorHAnsi" w:hAnsiTheme="minorHAnsi" w:cstheme="minorHAnsi"/>
        </w:rPr>
        <w:t> </w:t>
      </w:r>
      <w:r w:rsidR="00DC72F1" w:rsidRPr="0038684E">
        <w:rPr>
          <w:rFonts w:asciiTheme="minorHAnsi" w:hAnsiTheme="minorHAnsi" w:cstheme="minorHAnsi"/>
        </w:rPr>
        <w:t>projektu SRP.</w:t>
      </w:r>
    </w:p>
    <w:p w14:paraId="71545ACD" w14:textId="1E029E21" w:rsidR="00264E21" w:rsidRPr="0038684E" w:rsidRDefault="00DC72F1" w:rsidP="0038684E">
      <w:pPr>
        <w:spacing w:before="0" w:after="120"/>
        <w:rPr>
          <w:rFonts w:asciiTheme="minorHAnsi" w:hAnsiTheme="minorHAnsi" w:cstheme="minorHAnsi"/>
        </w:rPr>
      </w:pPr>
      <w:r w:rsidRPr="0038684E">
        <w:rPr>
          <w:rFonts w:asciiTheme="minorHAnsi" w:hAnsiTheme="minorHAnsi" w:cstheme="minorHAnsi"/>
        </w:rPr>
        <w:t>NKÚ vyhodnotil t</w:t>
      </w:r>
      <w:r w:rsidR="00C3385E" w:rsidRPr="0038684E">
        <w:rPr>
          <w:rFonts w:asciiTheme="minorHAnsi" w:hAnsiTheme="minorHAnsi" w:cstheme="minorHAnsi"/>
        </w:rPr>
        <w:t xml:space="preserve">yto skutečnosti </w:t>
      </w:r>
      <w:r w:rsidR="00B550C3" w:rsidRPr="0038684E">
        <w:rPr>
          <w:rFonts w:asciiTheme="minorHAnsi" w:hAnsiTheme="minorHAnsi" w:cstheme="minorHAnsi"/>
        </w:rPr>
        <w:t>jako riziko</w:t>
      </w:r>
      <w:r w:rsidR="00693410" w:rsidRPr="0038684E">
        <w:rPr>
          <w:rFonts w:asciiTheme="minorHAnsi" w:hAnsiTheme="minorHAnsi" w:cstheme="minorHAnsi"/>
        </w:rPr>
        <w:t xml:space="preserve"> </w:t>
      </w:r>
      <w:r w:rsidR="00B550C3" w:rsidRPr="0038684E">
        <w:rPr>
          <w:rFonts w:asciiTheme="minorHAnsi" w:hAnsiTheme="minorHAnsi" w:cstheme="minorHAnsi"/>
        </w:rPr>
        <w:t xml:space="preserve">z hlediska </w:t>
      </w:r>
      <w:r w:rsidR="00C3385E" w:rsidRPr="0038684E">
        <w:rPr>
          <w:rFonts w:asciiTheme="minorHAnsi" w:hAnsiTheme="minorHAnsi" w:cstheme="minorHAnsi"/>
        </w:rPr>
        <w:t>účeln</w:t>
      </w:r>
      <w:r w:rsidR="00693410" w:rsidRPr="0038684E">
        <w:rPr>
          <w:rFonts w:asciiTheme="minorHAnsi" w:hAnsiTheme="minorHAnsi" w:cstheme="minorHAnsi"/>
        </w:rPr>
        <w:t>é</w:t>
      </w:r>
      <w:r w:rsidR="00B550C3" w:rsidRPr="0038684E">
        <w:rPr>
          <w:rFonts w:asciiTheme="minorHAnsi" w:hAnsiTheme="minorHAnsi" w:cstheme="minorHAnsi"/>
        </w:rPr>
        <w:t>ho</w:t>
      </w:r>
      <w:r w:rsidR="00C3385E" w:rsidRPr="0038684E">
        <w:rPr>
          <w:rFonts w:asciiTheme="minorHAnsi" w:hAnsiTheme="minorHAnsi" w:cstheme="minorHAnsi"/>
        </w:rPr>
        <w:t xml:space="preserve"> </w:t>
      </w:r>
      <w:r w:rsidR="00693410" w:rsidRPr="0038684E">
        <w:rPr>
          <w:rFonts w:asciiTheme="minorHAnsi" w:hAnsiTheme="minorHAnsi" w:cstheme="minorHAnsi"/>
        </w:rPr>
        <w:t>vynakládání</w:t>
      </w:r>
      <w:r w:rsidR="00C3385E" w:rsidRPr="0038684E">
        <w:rPr>
          <w:rFonts w:asciiTheme="minorHAnsi" w:hAnsiTheme="minorHAnsi" w:cstheme="minorHAnsi"/>
        </w:rPr>
        <w:t xml:space="preserve"> peněžních prostředků</w:t>
      </w:r>
      <w:r w:rsidRPr="0038684E">
        <w:rPr>
          <w:rFonts w:asciiTheme="minorHAnsi" w:hAnsiTheme="minorHAnsi" w:cstheme="minorHAnsi"/>
        </w:rPr>
        <w:t xml:space="preserve"> u tohoto projektu.</w:t>
      </w:r>
      <w:bookmarkEnd w:id="6"/>
    </w:p>
    <w:p w14:paraId="5D9503A8" w14:textId="1C94DD94" w:rsidR="00C218A6" w:rsidRPr="00DB0BE7" w:rsidRDefault="00DB0BE7" w:rsidP="00DB0BE7">
      <w:pPr>
        <w:keepNext/>
        <w:spacing w:before="240" w:after="120"/>
        <w:ind w:left="284" w:hanging="284"/>
        <w:jc w:val="left"/>
        <w:rPr>
          <w:rFonts w:asciiTheme="minorHAnsi" w:hAnsiTheme="minorHAnsi" w:cstheme="minorHAnsi"/>
          <w:b/>
          <w:bCs/>
        </w:rPr>
      </w:pPr>
      <w:r>
        <w:rPr>
          <w:rFonts w:asciiTheme="minorHAnsi" w:hAnsiTheme="minorHAnsi" w:cstheme="minorHAnsi"/>
          <w:b/>
          <w:bCs/>
        </w:rPr>
        <w:t xml:space="preserve">4. </w:t>
      </w:r>
      <w:r>
        <w:rPr>
          <w:rFonts w:asciiTheme="minorHAnsi" w:hAnsiTheme="minorHAnsi" w:cstheme="minorHAnsi"/>
          <w:b/>
          <w:bCs/>
        </w:rPr>
        <w:tab/>
      </w:r>
      <w:r w:rsidR="00C218A6" w:rsidRPr="00DB0BE7">
        <w:rPr>
          <w:rFonts w:asciiTheme="minorHAnsi" w:hAnsiTheme="minorHAnsi" w:cstheme="minorHAnsi"/>
          <w:b/>
          <w:bCs/>
        </w:rPr>
        <w:t xml:space="preserve">MŠMT při realizaci veřejné zakázky na </w:t>
      </w:r>
      <w:r w:rsidR="00C218A6" w:rsidRPr="00DB0BE7">
        <w:rPr>
          <w:rFonts w:asciiTheme="minorHAnsi" w:hAnsiTheme="minorHAnsi" w:cstheme="minorHAnsi"/>
          <w:b/>
          <w:bCs/>
          <w:i/>
          <w:iCs/>
        </w:rPr>
        <w:t>Informační systém vzdělávání</w:t>
      </w:r>
      <w:r w:rsidR="00C218A6" w:rsidRPr="00DB0BE7">
        <w:rPr>
          <w:rFonts w:asciiTheme="minorHAnsi" w:hAnsiTheme="minorHAnsi" w:cstheme="minorHAnsi"/>
          <w:b/>
          <w:bCs/>
        </w:rPr>
        <w:t xml:space="preserve"> nepostupovalo v souladu s právními předpisy</w:t>
      </w:r>
    </w:p>
    <w:p w14:paraId="2F56EE72" w14:textId="1DA93AAA" w:rsidR="009B4774" w:rsidRPr="0038684E" w:rsidRDefault="006A7C45" w:rsidP="000816C1">
      <w:pPr>
        <w:spacing w:after="120"/>
        <w:rPr>
          <w:rFonts w:asciiTheme="minorHAnsi" w:hAnsiTheme="minorHAnsi" w:cstheme="minorHAnsi"/>
        </w:rPr>
      </w:pPr>
      <w:r w:rsidRPr="006A7C45">
        <w:rPr>
          <w:rFonts w:asciiTheme="minorHAnsi" w:hAnsiTheme="minorHAnsi" w:cstheme="minorHAnsi"/>
        </w:rPr>
        <w:t xml:space="preserve">NKÚ kontrolou prověřil veřejnou zakázku na dodávku </w:t>
      </w:r>
      <w:r w:rsidR="00A354C9" w:rsidRPr="0038684E">
        <w:rPr>
          <w:rFonts w:asciiTheme="minorHAnsi" w:hAnsiTheme="minorHAnsi" w:cstheme="minorHAnsi"/>
        </w:rPr>
        <w:t xml:space="preserve">a podporu provozu </w:t>
      </w:r>
      <w:r w:rsidR="00A30CC7" w:rsidRPr="0038684E">
        <w:rPr>
          <w:rFonts w:asciiTheme="minorHAnsi" w:hAnsiTheme="minorHAnsi" w:cstheme="minorHAnsi"/>
        </w:rPr>
        <w:t>ISV</w:t>
      </w:r>
      <w:r w:rsidR="00A354C9" w:rsidRPr="0038684E">
        <w:rPr>
          <w:rFonts w:asciiTheme="minorHAnsi" w:hAnsiTheme="minorHAnsi" w:cstheme="minorHAnsi"/>
          <w:i/>
          <w:iCs/>
        </w:rPr>
        <w:t>.</w:t>
      </w:r>
      <w:r w:rsidR="009B4774" w:rsidRPr="0038684E">
        <w:rPr>
          <w:rFonts w:asciiTheme="minorHAnsi" w:hAnsiTheme="minorHAnsi" w:cstheme="minorHAnsi"/>
        </w:rPr>
        <w:t xml:space="preserve"> </w:t>
      </w:r>
      <w:r w:rsidR="00A354C9" w:rsidRPr="0038684E">
        <w:rPr>
          <w:rFonts w:asciiTheme="minorHAnsi" w:hAnsiTheme="minorHAnsi" w:cstheme="minorHAnsi"/>
        </w:rPr>
        <w:t>V</w:t>
      </w:r>
      <w:r w:rsidR="009B4774" w:rsidRPr="0038684E">
        <w:rPr>
          <w:rFonts w:asciiTheme="minorHAnsi" w:hAnsiTheme="minorHAnsi" w:cstheme="minorHAnsi"/>
        </w:rPr>
        <w:t>ybudování systému bylo jedním z opatření DZ ČR 2019</w:t>
      </w:r>
      <w:r w:rsidR="001F52C7">
        <w:rPr>
          <w:rFonts w:asciiTheme="minorHAnsi" w:hAnsiTheme="minorHAnsi" w:cstheme="minorHAnsi"/>
        </w:rPr>
        <w:t>–</w:t>
      </w:r>
      <w:r w:rsidR="009B4774" w:rsidRPr="0038684E">
        <w:rPr>
          <w:rFonts w:asciiTheme="minorHAnsi" w:hAnsiTheme="minorHAnsi" w:cstheme="minorHAnsi"/>
        </w:rPr>
        <w:t>2023 v oblasti řízení vzdělávací soustavy.</w:t>
      </w:r>
      <w:r w:rsidR="00E01D86" w:rsidRPr="0038684E">
        <w:rPr>
          <w:rFonts w:asciiTheme="minorHAnsi" w:hAnsiTheme="minorHAnsi" w:cstheme="minorHAnsi"/>
        </w:rPr>
        <w:t xml:space="preserve"> Projekt budování ISV rozdělilo MŠMT na tři etapy. V rámci první etapy mělo dojít k vybudování funkčního jádra systému a nové elektronizace agend týkajících se registrů škol – registr škol a</w:t>
      </w:r>
      <w:r w:rsidR="006C2215">
        <w:rPr>
          <w:rFonts w:asciiTheme="minorHAnsi" w:hAnsiTheme="minorHAnsi" w:cstheme="minorHAnsi"/>
        </w:rPr>
        <w:t> </w:t>
      </w:r>
      <w:r w:rsidR="00E01D86" w:rsidRPr="0038684E">
        <w:rPr>
          <w:rFonts w:asciiTheme="minorHAnsi" w:hAnsiTheme="minorHAnsi" w:cstheme="minorHAnsi"/>
        </w:rPr>
        <w:t>školských zařízení, registr školských právnických osob a registr vysokých škol.</w:t>
      </w:r>
    </w:p>
    <w:p w14:paraId="69B527E7" w14:textId="65C1347B" w:rsidR="00E01D86" w:rsidRPr="0038684E" w:rsidRDefault="00E01D86" w:rsidP="000816C1">
      <w:pPr>
        <w:spacing w:after="120"/>
        <w:rPr>
          <w:rFonts w:asciiTheme="minorHAnsi" w:hAnsiTheme="minorHAnsi" w:cstheme="minorHAnsi"/>
        </w:rPr>
      </w:pPr>
      <w:r w:rsidRPr="0038684E">
        <w:rPr>
          <w:rFonts w:asciiTheme="minorHAnsi" w:hAnsiTheme="minorHAnsi" w:cstheme="minorHAnsi"/>
        </w:rPr>
        <w:t>MŠM</w:t>
      </w:r>
      <w:r w:rsidRPr="0007080F">
        <w:rPr>
          <w:rFonts w:asciiTheme="minorHAnsi" w:hAnsiTheme="minorHAnsi" w:cstheme="minorHAnsi"/>
        </w:rPr>
        <w:t>T uzavřelo smlouvu o dodávce s</w:t>
      </w:r>
      <w:r w:rsidR="0023660C" w:rsidRPr="0007080F">
        <w:rPr>
          <w:rFonts w:asciiTheme="minorHAnsi" w:hAnsiTheme="minorHAnsi" w:cstheme="minorHAnsi"/>
        </w:rPr>
        <w:t> </w:t>
      </w:r>
      <w:r w:rsidRPr="0007080F">
        <w:rPr>
          <w:rFonts w:asciiTheme="minorHAnsi" w:hAnsiTheme="minorHAnsi" w:cstheme="minorHAnsi"/>
        </w:rPr>
        <w:t>dodavatelem</w:t>
      </w:r>
      <w:r w:rsidR="0023660C" w:rsidRPr="0007080F">
        <w:rPr>
          <w:rFonts w:asciiTheme="minorHAnsi" w:hAnsiTheme="minorHAnsi" w:cstheme="minorHAnsi"/>
        </w:rPr>
        <w:t xml:space="preserve"> dne 15. 12. 2021 v celkové hodnotě </w:t>
      </w:r>
      <w:r w:rsidR="0023660C" w:rsidRPr="0007080F">
        <w:rPr>
          <w:rFonts w:asciiTheme="minorHAnsi" w:hAnsiTheme="minorHAnsi" w:cstheme="minorHAnsi"/>
          <w:color w:val="auto"/>
        </w:rPr>
        <w:t>27,4</w:t>
      </w:r>
      <w:r w:rsidR="006C2215">
        <w:rPr>
          <w:rFonts w:asciiTheme="minorHAnsi" w:hAnsiTheme="minorHAnsi" w:cstheme="minorHAnsi"/>
          <w:color w:val="auto"/>
        </w:rPr>
        <w:t> </w:t>
      </w:r>
      <w:r w:rsidR="0023660C" w:rsidRPr="0007080F">
        <w:rPr>
          <w:rFonts w:asciiTheme="minorHAnsi" w:hAnsiTheme="minorHAnsi" w:cstheme="minorHAnsi"/>
          <w:color w:val="auto"/>
        </w:rPr>
        <w:t>mil. Kč</w:t>
      </w:r>
      <w:r w:rsidRPr="0007080F">
        <w:rPr>
          <w:rFonts w:asciiTheme="minorHAnsi" w:hAnsiTheme="minorHAnsi" w:cstheme="minorHAnsi"/>
        </w:rPr>
        <w:t xml:space="preserve"> a </w:t>
      </w:r>
      <w:r w:rsidRPr="0007080F">
        <w:rPr>
          <w:rFonts w:asciiTheme="minorHAnsi" w:hAnsiTheme="minorHAnsi" w:cstheme="minorHAnsi"/>
          <w:color w:val="auto"/>
        </w:rPr>
        <w:t>zveřejnilo</w:t>
      </w:r>
      <w:r w:rsidRPr="0038684E">
        <w:rPr>
          <w:rFonts w:asciiTheme="minorHAnsi" w:hAnsiTheme="minorHAnsi" w:cstheme="minorHAnsi"/>
          <w:color w:val="auto"/>
        </w:rPr>
        <w:t xml:space="preserve"> ji</w:t>
      </w:r>
      <w:r w:rsidR="001F52C7">
        <w:rPr>
          <w:rFonts w:asciiTheme="minorHAnsi" w:hAnsiTheme="minorHAnsi" w:cstheme="minorHAnsi"/>
          <w:color w:val="auto"/>
        </w:rPr>
        <w:t xml:space="preserve"> </w:t>
      </w:r>
      <w:r w:rsidRPr="0038684E">
        <w:rPr>
          <w:rFonts w:asciiTheme="minorHAnsi" w:hAnsiTheme="minorHAnsi" w:cstheme="minorHAnsi"/>
          <w:color w:val="auto"/>
        </w:rPr>
        <w:t xml:space="preserve">prostřednictvím registru smluv dne 3. 1. 2022. </w:t>
      </w:r>
      <w:r w:rsidR="00A354C9" w:rsidRPr="0038684E">
        <w:rPr>
          <w:rFonts w:asciiTheme="minorHAnsi" w:hAnsiTheme="minorHAnsi" w:cstheme="minorHAnsi"/>
        </w:rPr>
        <w:t>Dodavatel se</w:t>
      </w:r>
      <w:r w:rsidR="001F52C7">
        <w:rPr>
          <w:rFonts w:asciiTheme="minorHAnsi" w:hAnsiTheme="minorHAnsi" w:cstheme="minorHAnsi"/>
        </w:rPr>
        <w:t xml:space="preserve"> </w:t>
      </w:r>
      <w:r w:rsidR="00A354C9" w:rsidRPr="0038684E">
        <w:rPr>
          <w:rFonts w:asciiTheme="minorHAnsi" w:hAnsiTheme="minorHAnsi" w:cstheme="minorHAnsi"/>
        </w:rPr>
        <w:t>ve</w:t>
      </w:r>
      <w:r w:rsidR="001F52C7">
        <w:rPr>
          <w:rFonts w:asciiTheme="minorHAnsi" w:hAnsiTheme="minorHAnsi" w:cstheme="minorHAnsi"/>
        </w:rPr>
        <w:t xml:space="preserve"> </w:t>
      </w:r>
      <w:r w:rsidR="00A354C9" w:rsidRPr="0038684E">
        <w:rPr>
          <w:rFonts w:asciiTheme="minorHAnsi" w:hAnsiTheme="minorHAnsi" w:cstheme="minorHAnsi"/>
        </w:rPr>
        <w:t>smlouvě zavázal předat hotové dílo do</w:t>
      </w:r>
      <w:r w:rsidRPr="0038684E">
        <w:rPr>
          <w:rFonts w:asciiTheme="minorHAnsi" w:hAnsiTheme="minorHAnsi" w:cstheme="minorHAnsi"/>
        </w:rPr>
        <w:t xml:space="preserve"> 19 měsíců od data nabytí účinnosti</w:t>
      </w:r>
      <w:r w:rsidR="00A354C9" w:rsidRPr="0038684E">
        <w:rPr>
          <w:rFonts w:asciiTheme="minorHAnsi" w:hAnsiTheme="minorHAnsi" w:cstheme="minorHAnsi"/>
        </w:rPr>
        <w:t xml:space="preserve"> smlouvy. K tomu však k 3. 8. 2023 nedošlo. </w:t>
      </w:r>
    </w:p>
    <w:p w14:paraId="4974D43B" w14:textId="003C3F76" w:rsidR="00FC6676" w:rsidRPr="0038684E" w:rsidRDefault="00E01D86" w:rsidP="000816C1">
      <w:pPr>
        <w:spacing w:after="120"/>
        <w:rPr>
          <w:rFonts w:asciiTheme="minorHAnsi" w:hAnsiTheme="minorHAnsi" w:cstheme="minorHAnsi"/>
        </w:rPr>
      </w:pPr>
      <w:r w:rsidRPr="0038684E">
        <w:rPr>
          <w:rFonts w:asciiTheme="minorHAnsi" w:hAnsiTheme="minorHAnsi" w:cstheme="minorHAnsi"/>
          <w:color w:val="auto"/>
        </w:rPr>
        <w:t xml:space="preserve">MŠMT uzavřelo dne 4. 4. 2024 se stejným dodavatelem dodatek ke </w:t>
      </w:r>
      <w:r w:rsidR="00FF2ACD" w:rsidRPr="0038684E">
        <w:rPr>
          <w:rFonts w:asciiTheme="minorHAnsi" w:hAnsiTheme="minorHAnsi" w:cstheme="minorHAnsi"/>
          <w:color w:val="auto"/>
        </w:rPr>
        <w:t>s</w:t>
      </w:r>
      <w:r w:rsidRPr="0038684E">
        <w:rPr>
          <w:rFonts w:asciiTheme="minorHAnsi" w:hAnsiTheme="minorHAnsi" w:cstheme="minorHAnsi"/>
          <w:color w:val="auto"/>
        </w:rPr>
        <w:t>mlouvě o dodávce</w:t>
      </w:r>
      <w:r w:rsidR="00A354C9" w:rsidRPr="0038684E">
        <w:rPr>
          <w:rFonts w:asciiTheme="minorHAnsi" w:hAnsiTheme="minorHAnsi" w:cstheme="minorHAnsi"/>
          <w:color w:val="auto"/>
        </w:rPr>
        <w:t xml:space="preserve"> a</w:t>
      </w:r>
      <w:r w:rsidR="00264E21" w:rsidRPr="0038684E">
        <w:rPr>
          <w:rFonts w:asciiTheme="minorHAnsi" w:hAnsiTheme="minorHAnsi" w:cstheme="minorHAnsi"/>
          <w:color w:val="auto"/>
        </w:rPr>
        <w:t> </w:t>
      </w:r>
      <w:r w:rsidR="00A354C9" w:rsidRPr="0038684E">
        <w:rPr>
          <w:rFonts w:asciiTheme="minorHAnsi" w:hAnsiTheme="minorHAnsi" w:cstheme="minorHAnsi"/>
          <w:color w:val="auto"/>
        </w:rPr>
        <w:t xml:space="preserve">dohodu o narovnání. Předmětem dodatku ke </w:t>
      </w:r>
      <w:r w:rsidR="00FF2ACD" w:rsidRPr="0038684E">
        <w:rPr>
          <w:rFonts w:asciiTheme="minorHAnsi" w:hAnsiTheme="minorHAnsi" w:cstheme="minorHAnsi"/>
          <w:color w:val="auto"/>
        </w:rPr>
        <w:t>s</w:t>
      </w:r>
      <w:r w:rsidR="00A354C9" w:rsidRPr="0038684E">
        <w:rPr>
          <w:rFonts w:asciiTheme="minorHAnsi" w:hAnsiTheme="minorHAnsi" w:cstheme="minorHAnsi"/>
          <w:color w:val="auto"/>
        </w:rPr>
        <w:t>mlouvě o dodávce bylo rozšíření původního předmětu plnění o modul elektronizace procesů Národního akreditačního úřadu pro vysoké školství a některé další funkcionality při navýšení celkové ceny díla o částku 5</w:t>
      </w:r>
      <w:r w:rsidR="009F7B8F" w:rsidRPr="0038684E">
        <w:rPr>
          <w:rFonts w:asciiTheme="minorHAnsi" w:hAnsiTheme="minorHAnsi" w:cstheme="minorHAnsi"/>
          <w:color w:val="auto"/>
        </w:rPr>
        <w:t>,2</w:t>
      </w:r>
      <w:r w:rsidR="00A354C9" w:rsidRPr="0038684E">
        <w:rPr>
          <w:rFonts w:asciiTheme="minorHAnsi" w:hAnsiTheme="minorHAnsi" w:cstheme="minorHAnsi"/>
          <w:color w:val="auto"/>
        </w:rPr>
        <w:t xml:space="preserve"> </w:t>
      </w:r>
      <w:r w:rsidR="009F7B8F" w:rsidRPr="0038684E">
        <w:rPr>
          <w:rFonts w:asciiTheme="minorHAnsi" w:hAnsiTheme="minorHAnsi" w:cstheme="minorHAnsi"/>
          <w:color w:val="auto"/>
        </w:rPr>
        <w:t>mil.</w:t>
      </w:r>
      <w:r w:rsidR="00A354C9" w:rsidRPr="0038684E">
        <w:rPr>
          <w:rFonts w:asciiTheme="minorHAnsi" w:hAnsiTheme="minorHAnsi" w:cstheme="minorHAnsi"/>
          <w:color w:val="auto"/>
        </w:rPr>
        <w:t xml:space="preserve"> Kč. </w:t>
      </w:r>
      <w:r w:rsidR="00FC6676" w:rsidRPr="0038684E">
        <w:rPr>
          <w:rFonts w:asciiTheme="minorHAnsi" w:hAnsiTheme="minorHAnsi" w:cstheme="minorHAnsi"/>
        </w:rPr>
        <w:t xml:space="preserve">MŠMT </w:t>
      </w:r>
      <w:r w:rsidR="004E0B59" w:rsidRPr="0038684E">
        <w:rPr>
          <w:rFonts w:asciiTheme="minorHAnsi" w:hAnsiTheme="minorHAnsi" w:cstheme="minorHAnsi"/>
        </w:rPr>
        <w:t>tak</w:t>
      </w:r>
      <w:r w:rsidR="00FC6676" w:rsidRPr="0038684E">
        <w:rPr>
          <w:rFonts w:asciiTheme="minorHAnsi" w:hAnsiTheme="minorHAnsi" w:cstheme="minorHAnsi"/>
        </w:rPr>
        <w:t xml:space="preserve"> uzavřením</w:t>
      </w:r>
      <w:r w:rsidRPr="0038684E">
        <w:rPr>
          <w:rFonts w:asciiTheme="minorHAnsi" w:hAnsiTheme="minorHAnsi" w:cstheme="minorHAnsi"/>
        </w:rPr>
        <w:t xml:space="preserve"> tohoto d</w:t>
      </w:r>
      <w:r w:rsidR="00FC6676" w:rsidRPr="0038684E">
        <w:rPr>
          <w:rFonts w:asciiTheme="minorHAnsi" w:hAnsiTheme="minorHAnsi" w:cstheme="minorHAnsi"/>
        </w:rPr>
        <w:t xml:space="preserve">odatku ke </w:t>
      </w:r>
      <w:r w:rsidR="001F52C7">
        <w:rPr>
          <w:rFonts w:asciiTheme="minorHAnsi" w:hAnsiTheme="minorHAnsi" w:cstheme="minorHAnsi"/>
        </w:rPr>
        <w:t>s</w:t>
      </w:r>
      <w:r w:rsidR="00FC6676" w:rsidRPr="0038684E">
        <w:rPr>
          <w:rFonts w:asciiTheme="minorHAnsi" w:hAnsiTheme="minorHAnsi" w:cstheme="minorHAnsi"/>
        </w:rPr>
        <w:t xml:space="preserve">mlouvě o dodávce porušilo zákaz podstatné změny závazku na </w:t>
      </w:r>
      <w:r w:rsidR="004E0B59" w:rsidRPr="0038684E">
        <w:rPr>
          <w:rFonts w:asciiTheme="minorHAnsi" w:hAnsiTheme="minorHAnsi" w:cstheme="minorHAnsi"/>
        </w:rPr>
        <w:t>VZ</w:t>
      </w:r>
      <w:r w:rsidR="00FC6676" w:rsidRPr="0038684E">
        <w:rPr>
          <w:rFonts w:asciiTheme="minorHAnsi" w:hAnsiTheme="minorHAnsi" w:cstheme="minorHAnsi"/>
        </w:rPr>
        <w:t>, která by umožnila účast jiných dodavatelů nebo mohla ovlivnit výběr dodavatele v</w:t>
      </w:r>
      <w:r w:rsidR="006C2215">
        <w:rPr>
          <w:rFonts w:asciiTheme="minorHAnsi" w:hAnsiTheme="minorHAnsi" w:cstheme="minorHAnsi"/>
        </w:rPr>
        <w:t> </w:t>
      </w:r>
      <w:r w:rsidR="00FC6676" w:rsidRPr="0038684E">
        <w:rPr>
          <w:rFonts w:asciiTheme="minorHAnsi" w:hAnsiTheme="minorHAnsi" w:cstheme="minorHAnsi"/>
        </w:rPr>
        <w:t>původním zadávacím řízení, pokud by zadávací podmínky původního zadávacího řízení odpovídaly této změně.</w:t>
      </w:r>
      <w:r w:rsidRPr="0038684E">
        <w:rPr>
          <w:rFonts w:asciiTheme="minorHAnsi" w:hAnsiTheme="minorHAnsi" w:cstheme="minorHAnsi"/>
        </w:rPr>
        <w:t xml:space="preserve"> MŠMT tak porušilo </w:t>
      </w:r>
      <w:r w:rsidR="004E0B59" w:rsidRPr="0038684E">
        <w:rPr>
          <w:rFonts w:asciiTheme="minorHAnsi" w:hAnsiTheme="minorHAnsi" w:cstheme="minorHAnsi"/>
        </w:rPr>
        <w:t>zákon o zadávání veřejných zakázek.</w:t>
      </w:r>
      <w:r w:rsidR="004E0B59" w:rsidRPr="0038684E">
        <w:rPr>
          <w:rStyle w:val="Znakapoznpodarou"/>
          <w:rFonts w:asciiTheme="minorHAnsi" w:hAnsiTheme="minorHAnsi" w:cstheme="minorHAnsi"/>
        </w:rPr>
        <w:footnoteReference w:id="16"/>
      </w:r>
    </w:p>
    <w:p w14:paraId="61D7F18C" w14:textId="17F8C6B8" w:rsidR="00FC6676" w:rsidRPr="0038684E" w:rsidRDefault="004E0B59" w:rsidP="000816C1">
      <w:pPr>
        <w:spacing w:after="120"/>
        <w:rPr>
          <w:rFonts w:asciiTheme="minorHAnsi" w:hAnsiTheme="minorHAnsi" w:cstheme="minorHAnsi"/>
        </w:rPr>
      </w:pPr>
      <w:r w:rsidRPr="0038684E">
        <w:rPr>
          <w:rFonts w:asciiTheme="minorHAnsi" w:hAnsiTheme="minorHAnsi" w:cstheme="minorHAnsi"/>
        </w:rPr>
        <w:lastRenderedPageBreak/>
        <w:t xml:space="preserve">Předmětem </w:t>
      </w:r>
      <w:r w:rsidR="001F52C7">
        <w:rPr>
          <w:rFonts w:asciiTheme="minorHAnsi" w:hAnsiTheme="minorHAnsi" w:cstheme="minorHAnsi"/>
        </w:rPr>
        <w:t>d</w:t>
      </w:r>
      <w:r w:rsidRPr="0038684E">
        <w:rPr>
          <w:rFonts w:asciiTheme="minorHAnsi" w:hAnsiTheme="minorHAnsi" w:cstheme="minorHAnsi"/>
        </w:rPr>
        <w:t xml:space="preserve">ohody o narovnání bylo narovnání stran ohledně prodlení, některých sporných funkcionalit a vyčíslení výše smluvní pokuty podle </w:t>
      </w:r>
      <w:r w:rsidR="008A5410">
        <w:rPr>
          <w:rFonts w:asciiTheme="minorHAnsi" w:hAnsiTheme="minorHAnsi" w:cstheme="minorHAnsi"/>
        </w:rPr>
        <w:t>s</w:t>
      </w:r>
      <w:r w:rsidRPr="0038684E">
        <w:rPr>
          <w:rFonts w:asciiTheme="minorHAnsi" w:hAnsiTheme="minorHAnsi" w:cstheme="minorHAnsi"/>
        </w:rPr>
        <w:t>mlouvy o dodávce korespondující rozsahu prodlení, která činila pro dodavatele 6 </w:t>
      </w:r>
      <w:r w:rsidR="009F7B8F" w:rsidRPr="0038684E">
        <w:rPr>
          <w:rFonts w:asciiTheme="minorHAnsi" w:hAnsiTheme="minorHAnsi" w:cstheme="minorHAnsi"/>
        </w:rPr>
        <w:t>mil.</w:t>
      </w:r>
      <w:r w:rsidR="008A5410">
        <w:rPr>
          <w:rFonts w:asciiTheme="minorHAnsi" w:hAnsiTheme="minorHAnsi" w:cstheme="minorHAnsi"/>
        </w:rPr>
        <w:t> </w:t>
      </w:r>
      <w:r w:rsidRPr="0038684E">
        <w:rPr>
          <w:rFonts w:asciiTheme="minorHAnsi" w:hAnsiTheme="minorHAnsi" w:cstheme="minorHAnsi"/>
        </w:rPr>
        <w:t xml:space="preserve">Kč. Namísto postupu podle </w:t>
      </w:r>
      <w:r w:rsidR="00FF2ACD" w:rsidRPr="0038684E">
        <w:rPr>
          <w:rFonts w:asciiTheme="minorHAnsi" w:hAnsiTheme="minorHAnsi" w:cstheme="minorHAnsi"/>
        </w:rPr>
        <w:t>s</w:t>
      </w:r>
      <w:r w:rsidRPr="0038684E">
        <w:rPr>
          <w:rFonts w:asciiTheme="minorHAnsi" w:hAnsiTheme="minorHAnsi" w:cstheme="minorHAnsi"/>
        </w:rPr>
        <w:t>mlouvy o dodávce ale</w:t>
      </w:r>
      <w:r w:rsidR="008A5410">
        <w:rPr>
          <w:rFonts w:asciiTheme="minorHAnsi" w:hAnsiTheme="minorHAnsi" w:cstheme="minorHAnsi"/>
        </w:rPr>
        <w:t xml:space="preserve"> </w:t>
      </w:r>
      <w:r w:rsidRPr="0038684E">
        <w:rPr>
          <w:rFonts w:asciiTheme="minorHAnsi" w:hAnsiTheme="minorHAnsi" w:cstheme="minorHAnsi"/>
        </w:rPr>
        <w:t>bylo mezi MŠMT a dodavatelem dohodnuto uhrazení formou nepeněžitého plnění tzv.</w:t>
      </w:r>
      <w:r w:rsidR="00264E21" w:rsidRPr="0038684E">
        <w:rPr>
          <w:rFonts w:asciiTheme="minorHAnsi" w:hAnsiTheme="minorHAnsi" w:cstheme="minorHAnsi"/>
        </w:rPr>
        <w:t> </w:t>
      </w:r>
      <w:r w:rsidRPr="0038684E">
        <w:rPr>
          <w:rFonts w:asciiTheme="minorHAnsi" w:hAnsiTheme="minorHAnsi" w:cstheme="minorHAnsi"/>
        </w:rPr>
        <w:t>kompenzací v hodnotě 6</w:t>
      </w:r>
      <w:r w:rsidR="009F7B8F" w:rsidRPr="0038684E">
        <w:rPr>
          <w:rFonts w:asciiTheme="minorHAnsi" w:hAnsiTheme="minorHAnsi" w:cstheme="minorHAnsi"/>
        </w:rPr>
        <w:t xml:space="preserve">,2 mil. </w:t>
      </w:r>
      <w:r w:rsidRPr="0038684E">
        <w:rPr>
          <w:rFonts w:asciiTheme="minorHAnsi" w:hAnsiTheme="minorHAnsi" w:cstheme="minorHAnsi"/>
        </w:rPr>
        <w:t>Kč.</w:t>
      </w:r>
      <w:r w:rsidRPr="0038684E">
        <w:rPr>
          <w:rFonts w:asciiTheme="minorHAnsi" w:hAnsiTheme="minorHAnsi" w:cstheme="minorHAnsi"/>
          <w:color w:val="auto"/>
        </w:rPr>
        <w:t xml:space="preserve"> </w:t>
      </w:r>
      <w:r w:rsidR="00FC6676" w:rsidRPr="0038684E">
        <w:rPr>
          <w:rFonts w:asciiTheme="minorHAnsi" w:hAnsiTheme="minorHAnsi" w:cstheme="minorHAnsi"/>
        </w:rPr>
        <w:t xml:space="preserve">Změnu způsobu úhrady smluvní pokuty oproti setrvání na uplatnění ujednání </w:t>
      </w:r>
      <w:r w:rsidRPr="0038684E">
        <w:rPr>
          <w:rFonts w:asciiTheme="minorHAnsi" w:hAnsiTheme="minorHAnsi" w:cstheme="minorHAnsi"/>
        </w:rPr>
        <w:t>dle</w:t>
      </w:r>
      <w:r w:rsidR="00FC6676" w:rsidRPr="0038684E">
        <w:rPr>
          <w:rFonts w:asciiTheme="minorHAnsi" w:hAnsiTheme="minorHAnsi" w:cstheme="minorHAnsi"/>
        </w:rPr>
        <w:t xml:space="preserve"> </w:t>
      </w:r>
      <w:r w:rsidR="00FF2ACD" w:rsidRPr="0038684E">
        <w:rPr>
          <w:rFonts w:asciiTheme="minorHAnsi" w:hAnsiTheme="minorHAnsi" w:cstheme="minorHAnsi"/>
        </w:rPr>
        <w:t>s</w:t>
      </w:r>
      <w:r w:rsidR="00FC6676" w:rsidRPr="0038684E">
        <w:rPr>
          <w:rFonts w:asciiTheme="minorHAnsi" w:hAnsiTheme="minorHAnsi" w:cstheme="minorHAnsi"/>
        </w:rPr>
        <w:t>mlouvy o dodávce NKÚ rovněž shledal v rozporu s</w:t>
      </w:r>
      <w:r w:rsidRPr="0038684E">
        <w:rPr>
          <w:rFonts w:asciiTheme="minorHAnsi" w:hAnsiTheme="minorHAnsi" w:cstheme="minorHAnsi"/>
        </w:rPr>
        <w:t>e</w:t>
      </w:r>
      <w:r w:rsidR="008A5410">
        <w:rPr>
          <w:rFonts w:asciiTheme="minorHAnsi" w:hAnsiTheme="minorHAnsi" w:cstheme="minorHAnsi"/>
        </w:rPr>
        <w:t xml:space="preserve"> </w:t>
      </w:r>
      <w:r w:rsidRPr="0038684E">
        <w:rPr>
          <w:rFonts w:asciiTheme="minorHAnsi" w:hAnsiTheme="minorHAnsi" w:cstheme="minorHAnsi"/>
        </w:rPr>
        <w:t>zákonem o</w:t>
      </w:r>
      <w:r w:rsidR="001F08EF">
        <w:rPr>
          <w:rFonts w:asciiTheme="minorHAnsi" w:hAnsiTheme="minorHAnsi" w:cstheme="minorHAnsi"/>
        </w:rPr>
        <w:t> </w:t>
      </w:r>
      <w:r w:rsidRPr="0038684E">
        <w:rPr>
          <w:rFonts w:asciiTheme="minorHAnsi" w:hAnsiTheme="minorHAnsi" w:cstheme="minorHAnsi"/>
        </w:rPr>
        <w:t>zadávání veřejných zakázek.</w:t>
      </w:r>
      <w:r w:rsidRPr="0038684E">
        <w:rPr>
          <w:rStyle w:val="Znakapoznpodarou"/>
          <w:rFonts w:asciiTheme="minorHAnsi" w:hAnsiTheme="minorHAnsi" w:cstheme="minorHAnsi"/>
        </w:rPr>
        <w:footnoteReference w:id="17"/>
      </w:r>
      <w:r w:rsidRPr="0038684E">
        <w:rPr>
          <w:rFonts w:asciiTheme="minorHAnsi" w:hAnsiTheme="minorHAnsi" w:cstheme="minorHAnsi"/>
        </w:rPr>
        <w:t xml:space="preserve"> Uzavřením dodatku došlo k</w:t>
      </w:r>
      <w:r w:rsidR="00B01E48" w:rsidRPr="0038684E">
        <w:rPr>
          <w:rFonts w:asciiTheme="minorHAnsi" w:hAnsiTheme="minorHAnsi" w:cstheme="minorHAnsi"/>
        </w:rPr>
        <w:t xml:space="preserve"> takové</w:t>
      </w:r>
      <w:r w:rsidRPr="0038684E">
        <w:rPr>
          <w:rFonts w:asciiTheme="minorHAnsi" w:hAnsiTheme="minorHAnsi" w:cstheme="minorHAnsi"/>
        </w:rPr>
        <w:t xml:space="preserve"> </w:t>
      </w:r>
      <w:r w:rsidR="00FC6676" w:rsidRPr="0038684E">
        <w:rPr>
          <w:rFonts w:asciiTheme="minorHAnsi" w:hAnsiTheme="minorHAnsi" w:cstheme="minorHAnsi"/>
        </w:rPr>
        <w:t>změn</w:t>
      </w:r>
      <w:r w:rsidRPr="0038684E">
        <w:rPr>
          <w:rFonts w:asciiTheme="minorHAnsi" w:hAnsiTheme="minorHAnsi" w:cstheme="minorHAnsi"/>
        </w:rPr>
        <w:t>ě</w:t>
      </w:r>
      <w:r w:rsidR="00FC6676" w:rsidRPr="0038684E">
        <w:rPr>
          <w:rFonts w:asciiTheme="minorHAnsi" w:hAnsiTheme="minorHAnsi" w:cstheme="minorHAnsi"/>
        </w:rPr>
        <w:t xml:space="preserve"> smluvních podmínek, která by mohla umožnit účast jiných dodavatelů, pokud by zadávací podmínky původního zadávacího řízení odpovídaly této změně. </w:t>
      </w:r>
    </w:p>
    <w:p w14:paraId="25F318B3" w14:textId="31B61922" w:rsidR="004D0E7D" w:rsidRPr="0038684E" w:rsidRDefault="004D0E7D" w:rsidP="000816C1">
      <w:pPr>
        <w:spacing w:after="120"/>
        <w:rPr>
          <w:rFonts w:asciiTheme="minorHAnsi" w:eastAsia="Calibri" w:hAnsiTheme="minorHAnsi" w:cstheme="minorHAnsi"/>
          <w:color w:val="000000" w:themeColor="text1"/>
        </w:rPr>
      </w:pPr>
      <w:r w:rsidRPr="0038684E">
        <w:rPr>
          <w:rFonts w:asciiTheme="minorHAnsi" w:eastAsia="Calibri" w:hAnsiTheme="minorHAnsi" w:cstheme="minorHAnsi"/>
          <w:color w:val="000000" w:themeColor="text1"/>
        </w:rPr>
        <w:t xml:space="preserve">MŠMT na základě dodatku ke </w:t>
      </w:r>
      <w:r w:rsidR="008A5410">
        <w:rPr>
          <w:rFonts w:asciiTheme="minorHAnsi" w:eastAsia="Calibri" w:hAnsiTheme="minorHAnsi" w:cstheme="minorHAnsi"/>
          <w:color w:val="000000" w:themeColor="text1"/>
        </w:rPr>
        <w:t>s</w:t>
      </w:r>
      <w:r w:rsidRPr="0038684E">
        <w:rPr>
          <w:rFonts w:asciiTheme="minorHAnsi" w:eastAsia="Calibri" w:hAnsiTheme="minorHAnsi" w:cstheme="minorHAnsi"/>
          <w:color w:val="000000" w:themeColor="text1"/>
        </w:rPr>
        <w:t xml:space="preserve">mlouvě o dodávce uhradilo </w:t>
      </w:r>
      <w:r w:rsidR="00B62CA2" w:rsidRPr="0038684E">
        <w:rPr>
          <w:rFonts w:asciiTheme="minorHAnsi" w:eastAsia="Calibri" w:hAnsiTheme="minorHAnsi" w:cstheme="minorHAnsi"/>
          <w:color w:val="000000" w:themeColor="text1"/>
        </w:rPr>
        <w:t xml:space="preserve">dne 30. 4. 2024 </w:t>
      </w:r>
      <w:r w:rsidRPr="0038684E">
        <w:rPr>
          <w:rFonts w:asciiTheme="minorHAnsi" w:eastAsia="Calibri" w:hAnsiTheme="minorHAnsi" w:cstheme="minorHAnsi"/>
          <w:color w:val="000000" w:themeColor="text1"/>
        </w:rPr>
        <w:t xml:space="preserve">dodavateli </w:t>
      </w:r>
      <w:r w:rsidRPr="0038684E">
        <w:rPr>
          <w:rFonts w:asciiTheme="minorHAnsi" w:hAnsiTheme="minorHAnsi" w:cstheme="minorHAnsi"/>
          <w:color w:val="auto"/>
        </w:rPr>
        <w:t>po</w:t>
      </w:r>
      <w:r w:rsidR="008A5410">
        <w:rPr>
          <w:rFonts w:asciiTheme="minorHAnsi" w:hAnsiTheme="minorHAnsi" w:cstheme="minorHAnsi"/>
          <w:color w:val="auto"/>
        </w:rPr>
        <w:t xml:space="preserve"> a</w:t>
      </w:r>
      <w:r w:rsidRPr="0038684E">
        <w:rPr>
          <w:rFonts w:asciiTheme="minorHAnsi" w:hAnsiTheme="minorHAnsi" w:cstheme="minorHAnsi"/>
          <w:color w:val="auto"/>
        </w:rPr>
        <w:t>kceptaci fakturačního milníku 1</w:t>
      </w:r>
      <w:r w:rsidR="009F7B8F" w:rsidRPr="0038684E">
        <w:rPr>
          <w:rFonts w:asciiTheme="minorHAnsi" w:hAnsiTheme="minorHAnsi" w:cstheme="minorHAnsi"/>
          <w:color w:val="auto"/>
        </w:rPr>
        <w:t xml:space="preserve">,3 mil. </w:t>
      </w:r>
      <w:r w:rsidRPr="0038684E">
        <w:rPr>
          <w:rFonts w:asciiTheme="minorHAnsi" w:hAnsiTheme="minorHAnsi" w:cstheme="minorHAnsi"/>
          <w:color w:val="auto"/>
        </w:rPr>
        <w:t>Kč</w:t>
      </w:r>
      <w:r w:rsidR="00D21284">
        <w:rPr>
          <w:rFonts w:asciiTheme="minorHAnsi" w:hAnsiTheme="minorHAnsi" w:cstheme="minorHAnsi"/>
          <w:color w:val="auto"/>
        </w:rPr>
        <w:t xml:space="preserve"> bez DPH</w:t>
      </w:r>
      <w:r w:rsidRPr="0038684E">
        <w:rPr>
          <w:rFonts w:asciiTheme="minorHAnsi" w:hAnsiTheme="minorHAnsi" w:cstheme="minorHAnsi"/>
          <w:color w:val="auto"/>
        </w:rPr>
        <w:t xml:space="preserve"> za detailní návrh implementace na</w:t>
      </w:r>
      <w:r w:rsidR="008A5410">
        <w:rPr>
          <w:rFonts w:asciiTheme="minorHAnsi" w:hAnsiTheme="minorHAnsi" w:cstheme="minorHAnsi"/>
          <w:color w:val="auto"/>
        </w:rPr>
        <w:t xml:space="preserve"> </w:t>
      </w:r>
      <w:r w:rsidRPr="0038684E">
        <w:rPr>
          <w:rFonts w:asciiTheme="minorHAnsi" w:hAnsiTheme="minorHAnsi" w:cstheme="minorHAnsi"/>
          <w:color w:val="auto"/>
        </w:rPr>
        <w:t xml:space="preserve">rozšiřující funkcionality ISV. K dalšímu plnění dle dodatku </w:t>
      </w:r>
      <w:r w:rsidRPr="0038684E">
        <w:rPr>
          <w:rFonts w:asciiTheme="minorHAnsi" w:eastAsia="Calibri" w:hAnsiTheme="minorHAnsi" w:cstheme="minorHAnsi"/>
          <w:color w:val="000000" w:themeColor="text1"/>
        </w:rPr>
        <w:t xml:space="preserve">ke </w:t>
      </w:r>
      <w:r w:rsidR="00E2562B" w:rsidRPr="0038684E">
        <w:rPr>
          <w:rFonts w:asciiTheme="minorHAnsi" w:eastAsia="Calibri" w:hAnsiTheme="minorHAnsi" w:cstheme="minorHAnsi"/>
          <w:color w:val="000000" w:themeColor="text1"/>
        </w:rPr>
        <w:t>s</w:t>
      </w:r>
      <w:r w:rsidRPr="0038684E">
        <w:rPr>
          <w:rFonts w:asciiTheme="minorHAnsi" w:eastAsia="Calibri" w:hAnsiTheme="minorHAnsi" w:cstheme="minorHAnsi"/>
          <w:color w:val="000000" w:themeColor="text1"/>
        </w:rPr>
        <w:t>mlouvě o dodávce ze strany dodavatele nedošlo</w:t>
      </w:r>
      <w:r w:rsidR="00E2562B" w:rsidRPr="0038684E">
        <w:rPr>
          <w:rFonts w:asciiTheme="minorHAnsi" w:eastAsia="Calibri" w:hAnsiTheme="minorHAnsi" w:cstheme="minorHAnsi"/>
          <w:color w:val="000000" w:themeColor="text1"/>
        </w:rPr>
        <w:t>.</w:t>
      </w:r>
      <w:r w:rsidR="00BA787A" w:rsidRPr="0038684E">
        <w:rPr>
          <w:rFonts w:asciiTheme="minorHAnsi" w:eastAsia="Calibri" w:hAnsiTheme="minorHAnsi" w:cstheme="minorHAnsi"/>
          <w:color w:val="000000" w:themeColor="text1"/>
        </w:rPr>
        <w:t xml:space="preserve"> Do doby ukončení kontroly MŠMT detailní návrh implementace dále nevyužilo.</w:t>
      </w:r>
      <w:r w:rsidRPr="0038684E">
        <w:rPr>
          <w:rFonts w:asciiTheme="minorHAnsi" w:eastAsia="Calibri" w:hAnsiTheme="minorHAnsi" w:cstheme="minorHAnsi"/>
          <w:color w:val="000000" w:themeColor="text1"/>
        </w:rPr>
        <w:t xml:space="preserve"> NKÚ </w:t>
      </w:r>
      <w:r w:rsidR="00BA787A" w:rsidRPr="0038684E">
        <w:rPr>
          <w:rFonts w:asciiTheme="minorHAnsi" w:eastAsia="Calibri" w:hAnsiTheme="minorHAnsi" w:cstheme="minorHAnsi"/>
          <w:color w:val="000000" w:themeColor="text1"/>
        </w:rPr>
        <w:t xml:space="preserve">proto </w:t>
      </w:r>
      <w:r w:rsidRPr="0038684E">
        <w:rPr>
          <w:rFonts w:asciiTheme="minorHAnsi" w:eastAsia="Calibri" w:hAnsiTheme="minorHAnsi" w:cstheme="minorHAnsi"/>
          <w:color w:val="000000" w:themeColor="text1"/>
        </w:rPr>
        <w:t>vyhodnotil vynaložení těchto peněžních prostředků</w:t>
      </w:r>
      <w:r w:rsidR="008938C2" w:rsidRPr="0038684E">
        <w:rPr>
          <w:rFonts w:asciiTheme="minorHAnsi" w:eastAsia="Calibri" w:hAnsiTheme="minorHAnsi" w:cstheme="minorHAnsi"/>
          <w:color w:val="000000" w:themeColor="text1"/>
        </w:rPr>
        <w:t xml:space="preserve"> ke dni ukončení kontroly</w:t>
      </w:r>
      <w:r w:rsidRPr="0038684E">
        <w:rPr>
          <w:rFonts w:asciiTheme="minorHAnsi" w:eastAsia="Calibri" w:hAnsiTheme="minorHAnsi" w:cstheme="minorHAnsi"/>
          <w:color w:val="000000" w:themeColor="text1"/>
        </w:rPr>
        <w:t xml:space="preserve"> za nehospodárné. </w:t>
      </w:r>
      <w:r w:rsidR="00BA787A" w:rsidRPr="0038684E">
        <w:rPr>
          <w:rFonts w:asciiTheme="minorHAnsi" w:eastAsiaTheme="minorEastAsia" w:hAnsiTheme="minorHAnsi" w:cstheme="minorHAnsi"/>
        </w:rPr>
        <w:t>Dle NKÚ se jedná o skutečnosti nasvědčující porušení rozpočtové kázně.</w:t>
      </w:r>
      <w:r w:rsidR="00BA787A" w:rsidRPr="0038684E">
        <w:rPr>
          <w:rStyle w:val="Znakapoznpodarou"/>
          <w:rFonts w:asciiTheme="minorHAnsi" w:eastAsiaTheme="minorEastAsia" w:hAnsiTheme="minorHAnsi" w:cstheme="minorHAnsi"/>
        </w:rPr>
        <w:footnoteReference w:id="18"/>
      </w:r>
    </w:p>
    <w:p w14:paraId="7E140752" w14:textId="157DE8AB" w:rsidR="00B62CA2" w:rsidRPr="0038684E" w:rsidRDefault="00B62CA2" w:rsidP="000816C1">
      <w:pPr>
        <w:spacing w:after="120"/>
        <w:rPr>
          <w:rFonts w:asciiTheme="minorHAnsi" w:eastAsia="Calibri" w:hAnsiTheme="minorHAnsi" w:cstheme="minorHAnsi"/>
          <w:color w:val="000000" w:themeColor="text1"/>
        </w:rPr>
      </w:pPr>
      <w:r w:rsidRPr="0038684E">
        <w:rPr>
          <w:rFonts w:asciiTheme="minorHAnsi" w:hAnsiTheme="minorHAnsi" w:cstheme="minorHAnsi"/>
          <w:lang w:eastAsia="cs-CZ"/>
        </w:rPr>
        <w:t>V únoru a březnu 2025 probíhala mezi MŠMT a dodavatelem</w:t>
      </w:r>
      <w:r w:rsidR="00E2562B" w:rsidRPr="0038684E">
        <w:rPr>
          <w:rFonts w:asciiTheme="minorHAnsi" w:hAnsiTheme="minorHAnsi" w:cstheme="minorHAnsi"/>
          <w:lang w:eastAsia="cs-CZ"/>
        </w:rPr>
        <w:t xml:space="preserve"> </w:t>
      </w:r>
      <w:r w:rsidRPr="0038684E">
        <w:rPr>
          <w:rFonts w:asciiTheme="minorHAnsi" w:hAnsiTheme="minorHAnsi" w:cstheme="minorHAnsi"/>
          <w:lang w:eastAsia="cs-CZ"/>
        </w:rPr>
        <w:t>komunikace ohledně prodlení s</w:t>
      </w:r>
      <w:r w:rsidR="00264E21" w:rsidRPr="0038684E">
        <w:rPr>
          <w:rFonts w:asciiTheme="minorHAnsi" w:hAnsiTheme="minorHAnsi" w:cstheme="minorHAnsi"/>
          <w:lang w:eastAsia="cs-CZ"/>
        </w:rPr>
        <w:t> </w:t>
      </w:r>
      <w:r w:rsidRPr="0038684E">
        <w:rPr>
          <w:rFonts w:asciiTheme="minorHAnsi" w:hAnsiTheme="minorHAnsi" w:cstheme="minorHAnsi"/>
          <w:lang w:eastAsia="cs-CZ"/>
        </w:rPr>
        <w:t xml:space="preserve">plněním podle smlouvy o dodávce, dodatku i dohody o narovnání. </w:t>
      </w:r>
      <w:r w:rsidRPr="0038684E">
        <w:rPr>
          <w:rFonts w:asciiTheme="minorHAnsi" w:eastAsia="Calibri" w:hAnsiTheme="minorHAnsi" w:cstheme="minorHAnsi"/>
          <w:color w:val="000000" w:themeColor="text1"/>
        </w:rPr>
        <w:t>V červenci 2025 akceptovalo MŠMT 29 z 59 požadavků uvedených v zadávací dokumentaci ISV, dalších 24</w:t>
      </w:r>
      <w:r w:rsidR="00264E21" w:rsidRPr="0038684E">
        <w:rPr>
          <w:rFonts w:asciiTheme="minorHAnsi" w:eastAsia="Calibri" w:hAnsiTheme="minorHAnsi" w:cstheme="minorHAnsi"/>
          <w:color w:val="000000" w:themeColor="text1"/>
        </w:rPr>
        <w:t> </w:t>
      </w:r>
      <w:r w:rsidRPr="0038684E">
        <w:rPr>
          <w:rFonts w:asciiTheme="minorHAnsi" w:eastAsia="Calibri" w:hAnsiTheme="minorHAnsi" w:cstheme="minorHAnsi"/>
          <w:color w:val="000000" w:themeColor="text1"/>
        </w:rPr>
        <w:t xml:space="preserve">požadavků bylo MŠMT otestováno a připraveno k akceptaci, čtyři požadavky nebyly splněny a dva požadavky byly z poloviny splněny. Dodavatel neuskutečnil především elektronizaci vedení </w:t>
      </w:r>
      <w:r w:rsidR="00E2562B" w:rsidRPr="0038684E">
        <w:rPr>
          <w:rFonts w:asciiTheme="minorHAnsi" w:eastAsia="Calibri" w:hAnsiTheme="minorHAnsi" w:cstheme="minorHAnsi"/>
          <w:color w:val="000000" w:themeColor="text1"/>
        </w:rPr>
        <w:t>r</w:t>
      </w:r>
      <w:r w:rsidRPr="0038684E">
        <w:rPr>
          <w:rFonts w:asciiTheme="minorHAnsi" w:eastAsia="Calibri" w:hAnsiTheme="minorHAnsi" w:cstheme="minorHAnsi"/>
          <w:color w:val="000000" w:themeColor="text1"/>
        </w:rPr>
        <w:t>egistru vysokých škol a uskutečňovaných studijních programů a</w:t>
      </w:r>
      <w:r w:rsidR="00264E21" w:rsidRPr="0038684E">
        <w:rPr>
          <w:rFonts w:asciiTheme="minorHAnsi" w:eastAsia="Calibri" w:hAnsiTheme="minorHAnsi" w:cstheme="minorHAnsi"/>
          <w:color w:val="000000" w:themeColor="text1"/>
        </w:rPr>
        <w:t> </w:t>
      </w:r>
      <w:r w:rsidRPr="0038684E">
        <w:rPr>
          <w:rFonts w:asciiTheme="minorHAnsi" w:eastAsia="Calibri" w:hAnsiTheme="minorHAnsi" w:cstheme="minorHAnsi"/>
          <w:color w:val="000000" w:themeColor="text1"/>
        </w:rPr>
        <w:t xml:space="preserve">elektronické podání a podporu pro využívání úplného elektronického podání. </w:t>
      </w:r>
    </w:p>
    <w:p w14:paraId="50650872" w14:textId="31EEF6DB" w:rsidR="00B62CA2" w:rsidRPr="0038684E" w:rsidRDefault="00B62CA2" w:rsidP="000816C1">
      <w:pPr>
        <w:spacing w:after="120"/>
        <w:rPr>
          <w:rFonts w:asciiTheme="minorHAnsi" w:hAnsiTheme="minorHAnsi" w:cstheme="minorHAnsi"/>
          <w:lang w:eastAsia="cs-CZ"/>
        </w:rPr>
      </w:pPr>
      <w:r w:rsidRPr="0038684E">
        <w:rPr>
          <w:rFonts w:asciiTheme="minorHAnsi" w:eastAsia="Calibri" w:hAnsiTheme="minorHAnsi" w:cstheme="minorHAnsi"/>
          <w:color w:val="000000" w:themeColor="text1"/>
        </w:rPr>
        <w:t>Dne 31. 7. 2025 MŠMT uzavřelo s dodavatelem dohodu o ukončení závazků ze smlouvy o dodávce. V </w:t>
      </w:r>
      <w:r w:rsidR="008A5410">
        <w:rPr>
          <w:rFonts w:asciiTheme="minorHAnsi" w:eastAsia="Calibri" w:hAnsiTheme="minorHAnsi" w:cstheme="minorHAnsi"/>
          <w:color w:val="000000" w:themeColor="text1"/>
        </w:rPr>
        <w:t>d</w:t>
      </w:r>
      <w:r w:rsidRPr="0038684E">
        <w:rPr>
          <w:rFonts w:asciiTheme="minorHAnsi" w:eastAsia="Calibri" w:hAnsiTheme="minorHAnsi" w:cstheme="minorHAnsi"/>
          <w:color w:val="000000" w:themeColor="text1"/>
        </w:rPr>
        <w:t>ohodě o ukončení MŠMT a dodavatel vyčíslily celkovou výši smluvní pokuty za</w:t>
      </w:r>
      <w:r w:rsidR="008A5410">
        <w:rPr>
          <w:rFonts w:asciiTheme="minorHAnsi" w:eastAsia="Calibri" w:hAnsiTheme="minorHAnsi" w:cstheme="minorHAnsi"/>
          <w:color w:val="000000" w:themeColor="text1"/>
        </w:rPr>
        <w:t xml:space="preserve"> </w:t>
      </w:r>
      <w:r w:rsidRPr="0038684E">
        <w:rPr>
          <w:rFonts w:asciiTheme="minorHAnsi" w:eastAsia="Calibri" w:hAnsiTheme="minorHAnsi" w:cstheme="minorHAnsi"/>
          <w:color w:val="000000" w:themeColor="text1"/>
        </w:rPr>
        <w:t>prodlení na straně dodavatele ke dni 25. 2. 2025 na 7</w:t>
      </w:r>
      <w:r w:rsidR="009F7B8F" w:rsidRPr="0038684E">
        <w:rPr>
          <w:rFonts w:asciiTheme="minorHAnsi" w:eastAsia="Calibri" w:hAnsiTheme="minorHAnsi" w:cstheme="minorHAnsi"/>
          <w:color w:val="000000" w:themeColor="text1"/>
        </w:rPr>
        <w:t xml:space="preserve">,7 mil. </w:t>
      </w:r>
      <w:r w:rsidRPr="0038684E">
        <w:rPr>
          <w:rFonts w:asciiTheme="minorHAnsi" w:eastAsia="Calibri" w:hAnsiTheme="minorHAnsi" w:cstheme="minorHAnsi"/>
          <w:color w:val="000000" w:themeColor="text1"/>
        </w:rPr>
        <w:t xml:space="preserve">Kč. </w:t>
      </w:r>
      <w:r w:rsidR="00BC2D2F" w:rsidRPr="0038684E">
        <w:rPr>
          <w:rFonts w:asciiTheme="minorHAnsi" w:hAnsiTheme="minorHAnsi" w:cstheme="minorHAnsi"/>
        </w:rPr>
        <w:t>MŠMT opět s dodavatelem dohodlo uhrazení formou nepeněžitého plnění.</w:t>
      </w:r>
    </w:p>
    <w:p w14:paraId="503C4DAC" w14:textId="75DB3A20" w:rsidR="00FC6676" w:rsidRPr="0038684E" w:rsidRDefault="00F77939" w:rsidP="000816C1">
      <w:pPr>
        <w:spacing w:after="120"/>
        <w:rPr>
          <w:rFonts w:asciiTheme="minorHAnsi" w:eastAsia="Calibri" w:hAnsiTheme="minorHAnsi" w:cstheme="minorHAnsi"/>
          <w:color w:val="000000" w:themeColor="text1"/>
        </w:rPr>
      </w:pPr>
      <w:r w:rsidRPr="0038684E">
        <w:rPr>
          <w:rFonts w:asciiTheme="minorHAnsi" w:hAnsiTheme="minorHAnsi" w:cstheme="minorHAnsi"/>
          <w:lang w:eastAsia="cs-CZ"/>
        </w:rPr>
        <w:t xml:space="preserve">MŠMT uhradilo </w:t>
      </w:r>
      <w:r w:rsidR="00D21284">
        <w:rPr>
          <w:rFonts w:asciiTheme="minorHAnsi" w:hAnsiTheme="minorHAnsi" w:cstheme="minorHAnsi"/>
          <w:lang w:eastAsia="cs-CZ"/>
        </w:rPr>
        <w:t>c</w:t>
      </w:r>
      <w:r w:rsidR="00D21284" w:rsidRPr="0038684E">
        <w:rPr>
          <w:rFonts w:asciiTheme="minorHAnsi" w:hAnsiTheme="minorHAnsi" w:cstheme="minorHAnsi"/>
          <w:lang w:eastAsia="cs-CZ"/>
        </w:rPr>
        <w:t xml:space="preserve">elkem </w:t>
      </w:r>
      <w:r w:rsidRPr="0038684E">
        <w:rPr>
          <w:rFonts w:asciiTheme="minorHAnsi" w:hAnsiTheme="minorHAnsi" w:cstheme="minorHAnsi"/>
          <w:lang w:eastAsia="cs-CZ"/>
        </w:rPr>
        <w:t xml:space="preserve">za ISV v rámci kontrolované </w:t>
      </w:r>
      <w:bookmarkStart w:id="7" w:name="_Hlk210595085"/>
      <w:r w:rsidRPr="0038684E">
        <w:rPr>
          <w:rFonts w:asciiTheme="minorHAnsi" w:hAnsiTheme="minorHAnsi" w:cstheme="minorHAnsi"/>
          <w:lang w:eastAsia="cs-CZ"/>
        </w:rPr>
        <w:t xml:space="preserve">VZ </w:t>
      </w:r>
      <w:r w:rsidR="00D23A41" w:rsidRPr="0038684E">
        <w:rPr>
          <w:rFonts w:asciiTheme="minorHAnsi" w:hAnsiTheme="minorHAnsi" w:cstheme="minorHAnsi"/>
          <w:lang w:eastAsia="cs-CZ"/>
        </w:rPr>
        <w:t xml:space="preserve">téměř </w:t>
      </w:r>
      <w:r w:rsidRPr="0038684E">
        <w:rPr>
          <w:rFonts w:asciiTheme="minorHAnsi" w:hAnsiTheme="minorHAnsi" w:cstheme="minorHAnsi"/>
          <w:lang w:eastAsia="cs-CZ"/>
        </w:rPr>
        <w:t>13</w:t>
      </w:r>
      <w:r w:rsidR="00D23A41" w:rsidRPr="0038684E">
        <w:rPr>
          <w:rFonts w:asciiTheme="minorHAnsi" w:hAnsiTheme="minorHAnsi" w:cstheme="minorHAnsi"/>
          <w:lang w:eastAsia="cs-CZ"/>
        </w:rPr>
        <w:t>,</w:t>
      </w:r>
      <w:r w:rsidR="00D21284">
        <w:rPr>
          <w:rFonts w:asciiTheme="minorHAnsi" w:hAnsiTheme="minorHAnsi" w:cstheme="minorHAnsi"/>
          <w:lang w:eastAsia="cs-CZ"/>
        </w:rPr>
        <w:t>5</w:t>
      </w:r>
      <w:r w:rsidR="00264E21" w:rsidRPr="0038684E">
        <w:rPr>
          <w:rFonts w:asciiTheme="minorHAnsi" w:hAnsiTheme="minorHAnsi" w:cstheme="minorHAnsi"/>
          <w:lang w:eastAsia="cs-CZ"/>
        </w:rPr>
        <w:t> </w:t>
      </w:r>
      <w:r w:rsidR="00D23A41" w:rsidRPr="0038684E">
        <w:rPr>
          <w:rFonts w:asciiTheme="minorHAnsi" w:hAnsiTheme="minorHAnsi" w:cstheme="minorHAnsi"/>
          <w:lang w:eastAsia="cs-CZ"/>
        </w:rPr>
        <w:t>mil.</w:t>
      </w:r>
      <w:r w:rsidR="008A5410">
        <w:rPr>
          <w:rFonts w:asciiTheme="minorHAnsi" w:hAnsiTheme="minorHAnsi" w:cstheme="minorHAnsi"/>
          <w:lang w:eastAsia="cs-CZ"/>
        </w:rPr>
        <w:t> </w:t>
      </w:r>
      <w:r w:rsidRPr="0038684E">
        <w:rPr>
          <w:rFonts w:asciiTheme="minorHAnsi" w:hAnsiTheme="minorHAnsi" w:cstheme="minorHAnsi"/>
          <w:lang w:eastAsia="cs-CZ"/>
        </w:rPr>
        <w:t>Kč.</w:t>
      </w:r>
      <w:bookmarkEnd w:id="7"/>
      <w:r w:rsidRPr="0038684E">
        <w:rPr>
          <w:rFonts w:asciiTheme="minorHAnsi" w:hAnsiTheme="minorHAnsi" w:cstheme="minorHAnsi"/>
          <w:lang w:eastAsia="cs-CZ"/>
        </w:rPr>
        <w:t xml:space="preserve"> MŠMT </w:t>
      </w:r>
      <w:r w:rsidR="00E2562B" w:rsidRPr="0038684E">
        <w:rPr>
          <w:rFonts w:asciiTheme="minorHAnsi" w:hAnsiTheme="minorHAnsi" w:cstheme="minorHAnsi"/>
          <w:lang w:eastAsia="cs-CZ"/>
        </w:rPr>
        <w:t>za tyto prostředky obdrželo</w:t>
      </w:r>
      <w:r w:rsidRPr="0038684E">
        <w:rPr>
          <w:rFonts w:asciiTheme="minorHAnsi" w:hAnsiTheme="minorHAnsi" w:cstheme="minorHAnsi"/>
          <w:lang w:eastAsia="cs-CZ"/>
        </w:rPr>
        <w:t xml:space="preserve"> informační platformu, která obsah</w:t>
      </w:r>
      <w:r w:rsidR="00603336" w:rsidRPr="0038684E">
        <w:rPr>
          <w:rFonts w:asciiTheme="minorHAnsi" w:hAnsiTheme="minorHAnsi" w:cstheme="minorHAnsi"/>
          <w:lang w:eastAsia="cs-CZ"/>
        </w:rPr>
        <w:t>ovala</w:t>
      </w:r>
      <w:r w:rsidRPr="0038684E">
        <w:rPr>
          <w:rFonts w:asciiTheme="minorHAnsi" w:hAnsiTheme="minorHAnsi" w:cstheme="minorHAnsi"/>
          <w:lang w:eastAsia="cs-CZ"/>
        </w:rPr>
        <w:t xml:space="preserve"> mj. údaje o školách, školských zařízeních a oborech vzdělávání. Tyto údaje </w:t>
      </w:r>
      <w:r w:rsidR="00603336" w:rsidRPr="0038684E">
        <w:rPr>
          <w:rFonts w:asciiTheme="minorHAnsi" w:hAnsiTheme="minorHAnsi" w:cstheme="minorHAnsi"/>
          <w:lang w:eastAsia="cs-CZ"/>
        </w:rPr>
        <w:t>byly</w:t>
      </w:r>
      <w:r w:rsidRPr="0038684E">
        <w:rPr>
          <w:rFonts w:asciiTheme="minorHAnsi" w:hAnsiTheme="minorHAnsi" w:cstheme="minorHAnsi"/>
          <w:lang w:eastAsia="cs-CZ"/>
        </w:rPr>
        <w:t xml:space="preserve"> sdíleny s</w:t>
      </w:r>
      <w:r w:rsidR="00264E21" w:rsidRPr="0038684E">
        <w:rPr>
          <w:rFonts w:asciiTheme="minorHAnsi" w:hAnsiTheme="minorHAnsi" w:cstheme="minorHAnsi"/>
          <w:lang w:eastAsia="cs-CZ"/>
        </w:rPr>
        <w:t> </w:t>
      </w:r>
      <w:r w:rsidRPr="0038684E">
        <w:rPr>
          <w:rFonts w:asciiTheme="minorHAnsi" w:hAnsiTheme="minorHAnsi" w:cstheme="minorHAnsi"/>
          <w:lang w:eastAsia="cs-CZ"/>
        </w:rPr>
        <w:t xml:space="preserve">veřejností, školami i zřizovateli. Oproti původnímu záměru </w:t>
      </w:r>
      <w:r w:rsidR="00603336" w:rsidRPr="0038684E">
        <w:rPr>
          <w:rFonts w:asciiTheme="minorHAnsi" w:hAnsiTheme="minorHAnsi" w:cstheme="minorHAnsi"/>
          <w:lang w:eastAsia="cs-CZ"/>
        </w:rPr>
        <w:t xml:space="preserve">však </w:t>
      </w:r>
      <w:r w:rsidRPr="0038684E">
        <w:rPr>
          <w:rFonts w:asciiTheme="minorHAnsi" w:hAnsiTheme="minorHAnsi" w:cstheme="minorHAnsi"/>
          <w:lang w:eastAsia="cs-CZ"/>
        </w:rPr>
        <w:t xml:space="preserve">nebyl elektronizován registr vysokých škol a v rámci dodaného informačního systému nebylo zajištěno úplné elektronické podání. </w:t>
      </w:r>
      <w:r w:rsidR="00E2562B" w:rsidRPr="0038684E">
        <w:rPr>
          <w:rFonts w:asciiTheme="minorHAnsi" w:hAnsiTheme="minorHAnsi" w:cstheme="minorHAnsi"/>
          <w:lang w:eastAsia="cs-CZ"/>
        </w:rPr>
        <w:t>Výše zmíněná d</w:t>
      </w:r>
      <w:r w:rsidR="00603336" w:rsidRPr="0038684E">
        <w:rPr>
          <w:rFonts w:asciiTheme="minorHAnsi" w:hAnsiTheme="minorHAnsi" w:cstheme="minorHAnsi"/>
          <w:lang w:eastAsia="cs-CZ"/>
        </w:rPr>
        <w:t>odaná č</w:t>
      </w:r>
      <w:r w:rsidRPr="0038684E">
        <w:rPr>
          <w:rFonts w:asciiTheme="minorHAnsi" w:hAnsiTheme="minorHAnsi" w:cstheme="minorHAnsi"/>
          <w:lang w:eastAsia="cs-CZ"/>
        </w:rPr>
        <w:t>ást díla, kter</w:t>
      </w:r>
      <w:r w:rsidR="00603336" w:rsidRPr="0038684E">
        <w:rPr>
          <w:rFonts w:asciiTheme="minorHAnsi" w:hAnsiTheme="minorHAnsi" w:cstheme="minorHAnsi"/>
          <w:lang w:eastAsia="cs-CZ"/>
        </w:rPr>
        <w:t>á</w:t>
      </w:r>
      <w:r w:rsidRPr="0038684E">
        <w:rPr>
          <w:rFonts w:asciiTheme="minorHAnsi" w:hAnsiTheme="minorHAnsi" w:cstheme="minorHAnsi"/>
          <w:lang w:eastAsia="cs-CZ"/>
        </w:rPr>
        <w:t xml:space="preserve"> měl</w:t>
      </w:r>
      <w:r w:rsidR="00603336" w:rsidRPr="0038684E">
        <w:rPr>
          <w:rFonts w:asciiTheme="minorHAnsi" w:hAnsiTheme="minorHAnsi" w:cstheme="minorHAnsi"/>
          <w:lang w:eastAsia="cs-CZ"/>
        </w:rPr>
        <w:t>a</w:t>
      </w:r>
      <w:r w:rsidRPr="0038684E">
        <w:rPr>
          <w:rFonts w:asciiTheme="minorHAnsi" w:hAnsiTheme="minorHAnsi" w:cstheme="minorHAnsi"/>
          <w:lang w:eastAsia="cs-CZ"/>
        </w:rPr>
        <w:t xml:space="preserve"> být podle </w:t>
      </w:r>
      <w:r w:rsidR="00E2562B" w:rsidRPr="0038684E">
        <w:rPr>
          <w:rFonts w:asciiTheme="minorHAnsi" w:hAnsiTheme="minorHAnsi" w:cstheme="minorHAnsi"/>
          <w:lang w:eastAsia="cs-CZ"/>
        </w:rPr>
        <w:t>s</w:t>
      </w:r>
      <w:r w:rsidRPr="0038684E">
        <w:rPr>
          <w:rFonts w:asciiTheme="minorHAnsi" w:hAnsiTheme="minorHAnsi" w:cstheme="minorHAnsi"/>
          <w:lang w:eastAsia="cs-CZ"/>
        </w:rPr>
        <w:t>mlouvy o dodávce dodán</w:t>
      </w:r>
      <w:r w:rsidR="00603336" w:rsidRPr="0038684E">
        <w:rPr>
          <w:rFonts w:asciiTheme="minorHAnsi" w:hAnsiTheme="minorHAnsi" w:cstheme="minorHAnsi"/>
          <w:lang w:eastAsia="cs-CZ"/>
        </w:rPr>
        <w:t>a</w:t>
      </w:r>
      <w:r w:rsidRPr="0038684E">
        <w:rPr>
          <w:rFonts w:asciiTheme="minorHAnsi" w:hAnsiTheme="minorHAnsi" w:cstheme="minorHAnsi"/>
          <w:lang w:eastAsia="cs-CZ"/>
        </w:rPr>
        <w:t xml:space="preserve"> do</w:t>
      </w:r>
      <w:r w:rsidR="00264E21" w:rsidRPr="0038684E">
        <w:rPr>
          <w:rFonts w:asciiTheme="minorHAnsi" w:hAnsiTheme="minorHAnsi" w:cstheme="minorHAnsi"/>
          <w:lang w:eastAsia="cs-CZ"/>
        </w:rPr>
        <w:t> </w:t>
      </w:r>
      <w:r w:rsidRPr="0038684E">
        <w:rPr>
          <w:rFonts w:asciiTheme="minorHAnsi" w:hAnsiTheme="minorHAnsi" w:cstheme="minorHAnsi"/>
          <w:lang w:eastAsia="cs-CZ"/>
        </w:rPr>
        <w:t>3.</w:t>
      </w:r>
      <w:r w:rsidR="00264E21" w:rsidRPr="0038684E">
        <w:rPr>
          <w:rFonts w:asciiTheme="minorHAnsi" w:hAnsiTheme="minorHAnsi" w:cstheme="minorHAnsi"/>
          <w:lang w:eastAsia="cs-CZ"/>
        </w:rPr>
        <w:t> </w:t>
      </w:r>
      <w:r w:rsidRPr="0038684E">
        <w:rPr>
          <w:rFonts w:asciiTheme="minorHAnsi" w:hAnsiTheme="minorHAnsi" w:cstheme="minorHAnsi"/>
          <w:lang w:eastAsia="cs-CZ"/>
        </w:rPr>
        <w:t>8.</w:t>
      </w:r>
      <w:r w:rsidR="008A5410">
        <w:rPr>
          <w:rFonts w:asciiTheme="minorHAnsi" w:hAnsiTheme="minorHAnsi" w:cstheme="minorHAnsi"/>
          <w:lang w:eastAsia="cs-CZ"/>
        </w:rPr>
        <w:t> </w:t>
      </w:r>
      <w:r w:rsidRPr="0038684E">
        <w:rPr>
          <w:rFonts w:asciiTheme="minorHAnsi" w:hAnsiTheme="minorHAnsi" w:cstheme="minorHAnsi"/>
          <w:lang w:eastAsia="cs-CZ"/>
        </w:rPr>
        <w:t xml:space="preserve">2023, byla </w:t>
      </w:r>
      <w:r w:rsidR="00B01E48" w:rsidRPr="0038684E">
        <w:rPr>
          <w:rFonts w:asciiTheme="minorHAnsi" w:hAnsiTheme="minorHAnsi" w:cstheme="minorHAnsi"/>
          <w:lang w:eastAsia="cs-CZ"/>
        </w:rPr>
        <w:t>v době ukončení kontroly</w:t>
      </w:r>
      <w:r w:rsidR="006A7C45">
        <w:rPr>
          <w:rFonts w:asciiTheme="minorHAnsi" w:hAnsiTheme="minorHAnsi" w:cstheme="minorHAnsi"/>
          <w:lang w:eastAsia="cs-CZ"/>
        </w:rPr>
        <w:t xml:space="preserve"> NKÚ</w:t>
      </w:r>
      <w:r w:rsidR="00B01E48" w:rsidRPr="0038684E">
        <w:rPr>
          <w:rFonts w:asciiTheme="minorHAnsi" w:hAnsiTheme="minorHAnsi" w:cstheme="minorHAnsi"/>
          <w:lang w:eastAsia="cs-CZ"/>
        </w:rPr>
        <w:t xml:space="preserve"> </w:t>
      </w:r>
      <w:r w:rsidRPr="0038684E">
        <w:rPr>
          <w:rFonts w:asciiTheme="minorHAnsi" w:hAnsiTheme="minorHAnsi" w:cstheme="minorHAnsi"/>
          <w:lang w:eastAsia="cs-CZ"/>
        </w:rPr>
        <w:t>v procesu akceptačního řízení.</w:t>
      </w:r>
      <w:bookmarkEnd w:id="3"/>
    </w:p>
    <w:p w14:paraId="24B87709" w14:textId="26E676E9" w:rsidR="00C218A6" w:rsidRPr="006C649D" w:rsidRDefault="006C649D" w:rsidP="006C649D">
      <w:pPr>
        <w:keepNext/>
        <w:spacing w:before="240" w:after="120"/>
        <w:jc w:val="left"/>
        <w:rPr>
          <w:rFonts w:asciiTheme="minorHAnsi" w:hAnsiTheme="minorHAnsi" w:cstheme="minorHAnsi"/>
          <w:b/>
          <w:bCs/>
          <w:color w:val="auto"/>
        </w:rPr>
      </w:pPr>
      <w:bookmarkStart w:id="8" w:name="_Hlk209701004"/>
      <w:r>
        <w:rPr>
          <w:rFonts w:asciiTheme="minorHAnsi" w:hAnsiTheme="minorHAnsi" w:cstheme="minorHAnsi"/>
          <w:b/>
          <w:bCs/>
          <w:color w:val="auto"/>
        </w:rPr>
        <w:t xml:space="preserve">5. </w:t>
      </w:r>
      <w:r w:rsidR="00C218A6" w:rsidRPr="006C649D">
        <w:rPr>
          <w:rFonts w:asciiTheme="minorHAnsi" w:hAnsiTheme="minorHAnsi" w:cstheme="minorHAnsi"/>
          <w:b/>
          <w:bCs/>
          <w:color w:val="auto"/>
        </w:rPr>
        <w:t>MŠMT poskytlo školám podporu při začleňování ukrajinských žáků</w:t>
      </w:r>
    </w:p>
    <w:p w14:paraId="22C5F141" w14:textId="787F6B33" w:rsidR="00F54038" w:rsidRPr="0038684E" w:rsidRDefault="0027531C" w:rsidP="0038684E">
      <w:pPr>
        <w:spacing w:after="120"/>
        <w:rPr>
          <w:rFonts w:asciiTheme="minorHAnsi" w:hAnsiTheme="minorHAnsi" w:cstheme="minorHAnsi"/>
          <w:color w:val="auto"/>
          <w:lang w:eastAsia="cs-CZ"/>
        </w:rPr>
      </w:pPr>
      <w:r w:rsidRPr="0038684E">
        <w:rPr>
          <w:rFonts w:asciiTheme="minorHAnsi" w:hAnsiTheme="minorHAnsi" w:cstheme="minorHAnsi"/>
          <w:color w:val="auto"/>
          <w:lang w:eastAsia="cs-CZ"/>
        </w:rPr>
        <w:t xml:space="preserve">V roce 2022 </w:t>
      </w:r>
      <w:r w:rsidR="00F54038" w:rsidRPr="0038684E">
        <w:rPr>
          <w:rFonts w:asciiTheme="minorHAnsi" w:hAnsiTheme="minorHAnsi" w:cstheme="minorHAnsi"/>
          <w:color w:val="auto"/>
          <w:lang w:eastAsia="cs-CZ"/>
        </w:rPr>
        <w:t xml:space="preserve">po vypuknutí </w:t>
      </w:r>
      <w:r w:rsidR="006A7C45" w:rsidRPr="006A7C45">
        <w:rPr>
          <w:rFonts w:eastAsia="Calibri"/>
        </w:rPr>
        <w:t>ozbrojeného konfliktu</w:t>
      </w:r>
      <w:r w:rsidR="006A7C45" w:rsidRPr="0038684E">
        <w:rPr>
          <w:rFonts w:asciiTheme="minorHAnsi" w:hAnsiTheme="minorHAnsi" w:cstheme="minorHAnsi"/>
          <w:color w:val="auto"/>
          <w:lang w:eastAsia="cs-CZ"/>
        </w:rPr>
        <w:t xml:space="preserve"> </w:t>
      </w:r>
      <w:r w:rsidR="00F54038" w:rsidRPr="0038684E">
        <w:rPr>
          <w:rFonts w:asciiTheme="minorHAnsi" w:hAnsiTheme="minorHAnsi" w:cstheme="minorHAnsi"/>
          <w:color w:val="auto"/>
          <w:lang w:eastAsia="cs-CZ"/>
        </w:rPr>
        <w:t xml:space="preserve">na Ukrajině čelila ČR </w:t>
      </w:r>
      <w:r w:rsidRPr="0038684E">
        <w:rPr>
          <w:rFonts w:asciiTheme="minorHAnsi" w:hAnsiTheme="minorHAnsi" w:cstheme="minorHAnsi"/>
          <w:color w:val="auto"/>
          <w:lang w:eastAsia="cs-CZ"/>
        </w:rPr>
        <w:t>příliv</w:t>
      </w:r>
      <w:r w:rsidR="00F54038" w:rsidRPr="0038684E">
        <w:rPr>
          <w:rFonts w:asciiTheme="minorHAnsi" w:hAnsiTheme="minorHAnsi" w:cstheme="minorHAnsi"/>
          <w:color w:val="auto"/>
          <w:lang w:eastAsia="cs-CZ"/>
        </w:rPr>
        <w:t>u</w:t>
      </w:r>
      <w:r w:rsidRPr="0038684E">
        <w:rPr>
          <w:rFonts w:asciiTheme="minorHAnsi" w:hAnsiTheme="minorHAnsi" w:cstheme="minorHAnsi"/>
          <w:color w:val="auto"/>
          <w:lang w:eastAsia="cs-CZ"/>
        </w:rPr>
        <w:t xml:space="preserve"> ukrajinských uprchlíků</w:t>
      </w:r>
      <w:r w:rsidR="006A7C45">
        <w:rPr>
          <w:rFonts w:asciiTheme="minorHAnsi" w:hAnsiTheme="minorHAnsi" w:cstheme="minorHAnsi"/>
          <w:color w:val="auto"/>
          <w:lang w:eastAsia="cs-CZ"/>
        </w:rPr>
        <w:t xml:space="preserve">. </w:t>
      </w:r>
      <w:r w:rsidRPr="0038684E">
        <w:rPr>
          <w:rFonts w:asciiTheme="minorHAnsi" w:hAnsiTheme="minorHAnsi" w:cstheme="minorHAnsi"/>
          <w:color w:val="auto"/>
          <w:lang w:eastAsia="cs-CZ"/>
        </w:rPr>
        <w:t xml:space="preserve">Úkolem MŠMT tak bylo začlenit ukrajinské žáky do českého vzdělávacího systému podle </w:t>
      </w:r>
      <w:r w:rsidR="006A7C45" w:rsidRPr="006A7C45">
        <w:rPr>
          <w:rFonts w:eastAsia="Calibri"/>
        </w:rPr>
        <w:t>mezinárodního práva a českých právních předpisů</w:t>
      </w:r>
      <w:r w:rsidRPr="0038684E">
        <w:rPr>
          <w:rFonts w:asciiTheme="minorHAnsi" w:hAnsiTheme="minorHAnsi" w:cstheme="minorHAnsi"/>
          <w:color w:val="auto"/>
          <w:lang w:eastAsia="cs-CZ"/>
        </w:rPr>
        <w:t xml:space="preserve">, zejména </w:t>
      </w:r>
      <w:r w:rsidR="008C15F7" w:rsidRPr="0038684E">
        <w:rPr>
          <w:rFonts w:asciiTheme="minorHAnsi" w:hAnsiTheme="minorHAnsi" w:cstheme="minorHAnsi"/>
          <w:color w:val="auto"/>
          <w:lang w:eastAsia="cs-CZ"/>
        </w:rPr>
        <w:t>pak podle školského zákona.</w:t>
      </w:r>
      <w:r w:rsidRPr="0038684E">
        <w:rPr>
          <w:rFonts w:asciiTheme="minorHAnsi" w:hAnsiTheme="minorHAnsi" w:cstheme="minorHAnsi"/>
          <w:color w:val="auto"/>
          <w:lang w:eastAsia="cs-CZ"/>
        </w:rPr>
        <w:t xml:space="preserve"> </w:t>
      </w:r>
    </w:p>
    <w:p w14:paraId="39351D9E" w14:textId="0ED2F1E3" w:rsidR="00443ABE" w:rsidRPr="0038684E" w:rsidRDefault="00F54038" w:rsidP="0038684E">
      <w:pPr>
        <w:spacing w:after="120"/>
        <w:rPr>
          <w:rFonts w:asciiTheme="minorHAnsi" w:hAnsiTheme="minorHAnsi" w:cstheme="minorHAnsi"/>
          <w:color w:val="auto"/>
          <w:lang w:eastAsia="cs-CZ"/>
        </w:rPr>
      </w:pPr>
      <w:r w:rsidRPr="0038684E">
        <w:rPr>
          <w:rFonts w:asciiTheme="minorHAnsi" w:hAnsiTheme="minorHAnsi" w:cstheme="minorHAnsi"/>
          <w:color w:val="auto"/>
          <w:lang w:eastAsia="cs-CZ"/>
        </w:rPr>
        <w:t xml:space="preserve">MŠMT reagovalo na příchod ukrajinských žáků návrhem zákona, který upravil vzdělávací opatření pro osoby s dočasnou ochranou. Zákon </w:t>
      </w:r>
      <w:r w:rsidR="006A7C45" w:rsidRPr="0038684E">
        <w:rPr>
          <w:rFonts w:asciiTheme="minorHAnsi" w:hAnsiTheme="minorHAnsi" w:cstheme="minorHAnsi"/>
          <w:color w:val="auto"/>
          <w:lang w:eastAsia="cs-CZ"/>
        </w:rPr>
        <w:t>č. 67/2022 Sb.</w:t>
      </w:r>
      <w:r w:rsidR="006A7C45">
        <w:rPr>
          <w:rFonts w:asciiTheme="minorHAnsi" w:hAnsiTheme="minorHAnsi" w:cstheme="minorHAnsi"/>
          <w:color w:val="auto"/>
          <w:lang w:eastAsia="cs-CZ"/>
        </w:rPr>
        <w:t xml:space="preserve"> </w:t>
      </w:r>
      <w:r w:rsidRPr="0038684E">
        <w:rPr>
          <w:rFonts w:asciiTheme="minorHAnsi" w:hAnsiTheme="minorHAnsi" w:cstheme="minorHAnsi"/>
          <w:color w:val="auto"/>
          <w:lang w:eastAsia="cs-CZ"/>
        </w:rPr>
        <w:t xml:space="preserve">umožnil školám např. snadnější </w:t>
      </w:r>
      <w:r w:rsidRPr="0038684E">
        <w:rPr>
          <w:rFonts w:asciiTheme="minorHAnsi" w:hAnsiTheme="minorHAnsi" w:cstheme="minorHAnsi"/>
          <w:color w:val="auto"/>
          <w:lang w:eastAsia="cs-CZ"/>
        </w:rPr>
        <w:lastRenderedPageBreak/>
        <w:t xml:space="preserve">navyšování kapacit a upravil pravidla pro přijímání dětí do škol. </w:t>
      </w:r>
      <w:r w:rsidR="006A7C45">
        <w:rPr>
          <w:rFonts w:asciiTheme="minorHAnsi" w:hAnsiTheme="minorHAnsi" w:cstheme="minorHAnsi"/>
          <w:color w:val="auto"/>
          <w:lang w:eastAsia="cs-CZ"/>
        </w:rPr>
        <w:t>Zákon b</w:t>
      </w:r>
      <w:r w:rsidRPr="0038684E">
        <w:rPr>
          <w:rFonts w:asciiTheme="minorHAnsi" w:hAnsiTheme="minorHAnsi" w:cstheme="minorHAnsi"/>
          <w:color w:val="auto"/>
          <w:lang w:eastAsia="cs-CZ"/>
        </w:rPr>
        <w:t xml:space="preserve">yl šestkrát novelizován, přičemž první novela umožnila odklad školní docházky až o 90 dnů, což mělo zajistit </w:t>
      </w:r>
      <w:r w:rsidR="00B40793" w:rsidRPr="0038684E">
        <w:rPr>
          <w:rFonts w:asciiTheme="minorHAnsi" w:hAnsiTheme="minorHAnsi" w:cstheme="minorHAnsi"/>
          <w:color w:val="auto"/>
          <w:lang w:eastAsia="cs-CZ"/>
        </w:rPr>
        <w:t xml:space="preserve">adaptaci ukrajinských dětí zejména z jazykového hlediska. </w:t>
      </w:r>
      <w:r w:rsidRPr="0038684E">
        <w:rPr>
          <w:rFonts w:asciiTheme="minorHAnsi" w:hAnsiTheme="minorHAnsi" w:cstheme="minorHAnsi"/>
          <w:color w:val="auto"/>
          <w:lang w:eastAsia="cs-CZ"/>
        </w:rPr>
        <w:t>Další novely upřesňovaly lhůty a podmínky</w:t>
      </w:r>
      <w:r w:rsidR="00B40793" w:rsidRPr="0038684E">
        <w:rPr>
          <w:rFonts w:asciiTheme="minorHAnsi" w:hAnsiTheme="minorHAnsi" w:cstheme="minorHAnsi"/>
          <w:color w:val="auto"/>
          <w:lang w:eastAsia="cs-CZ"/>
        </w:rPr>
        <w:t xml:space="preserve"> pro vzdělávání dětí s dočasnou ochranou. </w:t>
      </w:r>
    </w:p>
    <w:bookmarkEnd w:id="8"/>
    <w:p w14:paraId="1C77E500" w14:textId="48B0EFF1" w:rsidR="0027531C" w:rsidRPr="0038684E" w:rsidRDefault="0027531C" w:rsidP="0038684E">
      <w:pPr>
        <w:spacing w:after="120"/>
        <w:rPr>
          <w:rFonts w:asciiTheme="minorHAnsi" w:hAnsiTheme="minorHAnsi" w:cstheme="minorHAnsi"/>
          <w:color w:val="auto"/>
        </w:rPr>
      </w:pPr>
      <w:r w:rsidRPr="0038684E">
        <w:rPr>
          <w:rFonts w:asciiTheme="minorHAnsi" w:hAnsiTheme="minorHAnsi" w:cstheme="minorHAnsi"/>
          <w:color w:val="auto"/>
        </w:rPr>
        <w:t>V roce 2022 MŠMT vypsalo čtyři dotační výzvy na podporu začleňování ukrajinských žáků do</w:t>
      </w:r>
      <w:r w:rsidR="008A5410">
        <w:rPr>
          <w:rFonts w:asciiTheme="minorHAnsi" w:hAnsiTheme="minorHAnsi" w:cstheme="minorHAnsi"/>
          <w:color w:val="auto"/>
        </w:rPr>
        <w:t xml:space="preserve"> </w:t>
      </w:r>
      <w:r w:rsidRPr="0038684E">
        <w:rPr>
          <w:rFonts w:asciiTheme="minorHAnsi" w:hAnsiTheme="minorHAnsi" w:cstheme="minorHAnsi"/>
          <w:color w:val="auto"/>
        </w:rPr>
        <w:t xml:space="preserve">českých škol. MŠMT v rámci těchto výzev poskytlo v roce 2022 celkem </w:t>
      </w:r>
      <w:r w:rsidR="007448CA" w:rsidRPr="0038684E">
        <w:rPr>
          <w:rFonts w:asciiTheme="minorHAnsi" w:hAnsiTheme="minorHAnsi" w:cstheme="minorHAnsi"/>
          <w:color w:val="auto"/>
        </w:rPr>
        <w:t>386</w:t>
      </w:r>
      <w:r w:rsidR="00D23A41" w:rsidRPr="0038684E">
        <w:rPr>
          <w:rFonts w:asciiTheme="minorHAnsi" w:hAnsiTheme="minorHAnsi" w:cstheme="minorHAnsi"/>
          <w:color w:val="auto"/>
        </w:rPr>
        <w:t xml:space="preserve">,7 mil. </w:t>
      </w:r>
      <w:r w:rsidR="007448CA" w:rsidRPr="0038684E">
        <w:rPr>
          <w:rFonts w:asciiTheme="minorHAnsi" w:hAnsiTheme="minorHAnsi" w:cstheme="minorHAnsi"/>
          <w:color w:val="auto"/>
        </w:rPr>
        <w:t>Kč</w:t>
      </w:r>
      <w:r w:rsidR="00D23A41" w:rsidRPr="0038684E">
        <w:rPr>
          <w:rFonts w:asciiTheme="minorHAnsi" w:hAnsiTheme="minorHAnsi" w:cstheme="minorHAnsi"/>
          <w:color w:val="auto"/>
        </w:rPr>
        <w:t xml:space="preserve">. </w:t>
      </w:r>
      <w:r w:rsidRPr="0038684E">
        <w:rPr>
          <w:rFonts w:asciiTheme="minorHAnsi" w:hAnsiTheme="minorHAnsi" w:cstheme="minorHAnsi"/>
          <w:color w:val="auto"/>
        </w:rPr>
        <w:t xml:space="preserve">V roce 2023 </w:t>
      </w:r>
      <w:r w:rsidR="008A5410">
        <w:rPr>
          <w:rFonts w:asciiTheme="minorHAnsi" w:hAnsiTheme="minorHAnsi" w:cstheme="minorHAnsi"/>
          <w:color w:val="auto"/>
        </w:rPr>
        <w:t xml:space="preserve">zveřejnilo </w:t>
      </w:r>
      <w:r w:rsidRPr="0038684E">
        <w:rPr>
          <w:rFonts w:asciiTheme="minorHAnsi" w:hAnsiTheme="minorHAnsi" w:cstheme="minorHAnsi"/>
          <w:color w:val="auto"/>
        </w:rPr>
        <w:t xml:space="preserve">MŠMT dvě výzvy a podpořilo žadatele v souhrnné výši </w:t>
      </w:r>
      <w:r w:rsidR="007448CA" w:rsidRPr="0038684E">
        <w:rPr>
          <w:rFonts w:asciiTheme="minorHAnsi" w:hAnsiTheme="minorHAnsi" w:cstheme="minorHAnsi"/>
          <w:color w:val="auto"/>
        </w:rPr>
        <w:t>76</w:t>
      </w:r>
      <w:r w:rsidR="00D23A41" w:rsidRPr="0038684E">
        <w:rPr>
          <w:rFonts w:asciiTheme="minorHAnsi" w:hAnsiTheme="minorHAnsi" w:cstheme="minorHAnsi"/>
          <w:color w:val="auto"/>
        </w:rPr>
        <w:t xml:space="preserve">,9 mil. </w:t>
      </w:r>
      <w:r w:rsidR="007448CA" w:rsidRPr="0038684E">
        <w:rPr>
          <w:rFonts w:asciiTheme="minorHAnsi" w:hAnsiTheme="minorHAnsi" w:cstheme="minorHAnsi"/>
          <w:color w:val="auto"/>
        </w:rPr>
        <w:t>Kč</w:t>
      </w:r>
      <w:r w:rsidR="006A7C45">
        <w:rPr>
          <w:rFonts w:asciiTheme="minorHAnsi" w:hAnsiTheme="minorHAnsi" w:cstheme="minorHAnsi"/>
          <w:color w:val="auto"/>
        </w:rPr>
        <w:t xml:space="preserve">. </w:t>
      </w:r>
      <w:r w:rsidRPr="0038684E">
        <w:rPr>
          <w:rFonts w:asciiTheme="minorHAnsi" w:hAnsiTheme="minorHAnsi" w:cstheme="minorHAnsi"/>
          <w:color w:val="auto"/>
        </w:rPr>
        <w:t>NKÚ nezjistil při poskytování dotac</w:t>
      </w:r>
      <w:r w:rsidR="007448CA" w:rsidRPr="0038684E">
        <w:rPr>
          <w:rFonts w:asciiTheme="minorHAnsi" w:hAnsiTheme="minorHAnsi" w:cstheme="minorHAnsi"/>
          <w:color w:val="auto"/>
        </w:rPr>
        <w:t>í</w:t>
      </w:r>
      <w:r w:rsidRPr="0038684E">
        <w:rPr>
          <w:rFonts w:asciiTheme="minorHAnsi" w:hAnsiTheme="minorHAnsi" w:cstheme="minorHAnsi"/>
          <w:color w:val="auto"/>
        </w:rPr>
        <w:t xml:space="preserve"> pochybení.</w:t>
      </w:r>
      <w:bookmarkStart w:id="9" w:name="_Hlk206505897"/>
      <w:r w:rsidR="001A65F5" w:rsidRPr="0038684E">
        <w:rPr>
          <w:rFonts w:asciiTheme="minorHAnsi" w:hAnsiTheme="minorHAnsi" w:cstheme="minorHAnsi"/>
          <w:color w:val="auto"/>
        </w:rPr>
        <w:t xml:space="preserve"> </w:t>
      </w:r>
      <w:r w:rsidRPr="0038684E">
        <w:rPr>
          <w:rFonts w:asciiTheme="minorHAnsi" w:hAnsiTheme="minorHAnsi" w:cstheme="minorHAnsi"/>
          <w:color w:val="auto"/>
        </w:rPr>
        <w:t>MŠMT</w:t>
      </w:r>
      <w:r w:rsidR="008A5410">
        <w:rPr>
          <w:rFonts w:asciiTheme="minorHAnsi" w:hAnsiTheme="minorHAnsi" w:cstheme="minorHAnsi"/>
          <w:color w:val="auto"/>
        </w:rPr>
        <w:t xml:space="preserve"> </w:t>
      </w:r>
      <w:r w:rsidRPr="0038684E">
        <w:rPr>
          <w:rFonts w:asciiTheme="minorHAnsi" w:hAnsiTheme="minorHAnsi" w:cstheme="minorHAnsi"/>
          <w:color w:val="auto"/>
        </w:rPr>
        <w:t xml:space="preserve">vynaložilo peněžní prostředky na začlenění ukrajinských žáků do vzdělávacího systému ČR v roce 2022 a 2023 účelně a v souladu s právními předpisy. </w:t>
      </w:r>
    </w:p>
    <w:p w14:paraId="2B7E1226" w14:textId="4134BF55" w:rsidR="00D2170A" w:rsidRPr="0007080F" w:rsidRDefault="0027531C" w:rsidP="000816C1">
      <w:pPr>
        <w:spacing w:after="120"/>
        <w:rPr>
          <w:rFonts w:asciiTheme="minorHAnsi" w:hAnsiTheme="minorHAnsi" w:cstheme="minorHAnsi"/>
          <w:color w:val="auto"/>
        </w:rPr>
      </w:pPr>
      <w:bookmarkStart w:id="10" w:name="_Hlk206505927"/>
      <w:r w:rsidRPr="0038684E">
        <w:rPr>
          <w:rFonts w:asciiTheme="minorHAnsi" w:hAnsiTheme="minorHAnsi" w:cstheme="minorHAnsi"/>
          <w:color w:val="auto"/>
        </w:rPr>
        <w:t xml:space="preserve">MŠMT monitorovalo prostřednictvím zpráv ČŠI problémy související se začleňováním ukrajinských žáků do českých škol. </w:t>
      </w:r>
      <w:r w:rsidRPr="0007080F">
        <w:rPr>
          <w:rFonts w:asciiTheme="minorHAnsi" w:hAnsiTheme="minorHAnsi" w:cstheme="minorHAnsi"/>
          <w:color w:val="auto"/>
        </w:rPr>
        <w:t xml:space="preserve">MŠMT ve spolupráci s ČŠI a NPI reagovalo na </w:t>
      </w:r>
      <w:r w:rsidR="00F5158A" w:rsidRPr="0007080F">
        <w:rPr>
          <w:rFonts w:asciiTheme="minorHAnsi" w:hAnsiTheme="minorHAnsi" w:cstheme="minorHAnsi"/>
          <w:color w:val="auto"/>
        </w:rPr>
        <w:t xml:space="preserve">tuto </w:t>
      </w:r>
      <w:r w:rsidRPr="0007080F">
        <w:rPr>
          <w:rFonts w:asciiTheme="minorHAnsi" w:hAnsiTheme="minorHAnsi" w:cstheme="minorHAnsi"/>
          <w:color w:val="auto"/>
        </w:rPr>
        <w:t>situaci v českém školství zvýšenou metodickou podporou školám, poskytlo peněžní prostředky na</w:t>
      </w:r>
      <w:r w:rsidR="00292D16">
        <w:rPr>
          <w:rFonts w:asciiTheme="minorHAnsi" w:hAnsiTheme="minorHAnsi" w:cstheme="minorHAnsi"/>
          <w:color w:val="auto"/>
        </w:rPr>
        <w:t> </w:t>
      </w:r>
      <w:r w:rsidRPr="0007080F">
        <w:rPr>
          <w:rFonts w:asciiTheme="minorHAnsi" w:hAnsiTheme="minorHAnsi" w:cstheme="minorHAnsi"/>
          <w:color w:val="auto"/>
        </w:rPr>
        <w:t>adaptaci ukrajinských žáků a spolupracovalo i s ukrajinskou stranou. Tento stav pokračoval i v následujících letech kontrolovaného období.</w:t>
      </w:r>
      <w:bookmarkEnd w:id="9"/>
      <w:bookmarkEnd w:id="10"/>
    </w:p>
    <w:p w14:paraId="3DC540BE" w14:textId="7003A800" w:rsidR="006A7C45" w:rsidRDefault="006A7C45" w:rsidP="000816C1">
      <w:pPr>
        <w:spacing w:after="120"/>
        <w:rPr>
          <w:rFonts w:asciiTheme="minorHAnsi" w:hAnsiTheme="minorHAnsi" w:cstheme="minorHAnsi"/>
          <w:color w:val="auto"/>
        </w:rPr>
      </w:pPr>
      <w:r w:rsidRPr="0007080F">
        <w:rPr>
          <w:rFonts w:asciiTheme="minorHAnsi" w:hAnsiTheme="minorHAnsi" w:cstheme="minorHAnsi"/>
          <w:color w:val="auto"/>
        </w:rPr>
        <w:t>Podrobnější skutečnosti k</w:t>
      </w:r>
      <w:r w:rsidR="00D21284" w:rsidRPr="0007080F">
        <w:rPr>
          <w:rFonts w:asciiTheme="minorHAnsi" w:hAnsiTheme="minorHAnsi" w:cstheme="minorHAnsi"/>
          <w:color w:val="auto"/>
        </w:rPr>
        <w:t xml:space="preserve"> problematice </w:t>
      </w:r>
      <w:r w:rsidRPr="0007080F">
        <w:rPr>
          <w:rFonts w:asciiTheme="minorHAnsi" w:hAnsiTheme="minorHAnsi" w:cstheme="minorHAnsi"/>
          <w:color w:val="auto"/>
        </w:rPr>
        <w:t>začleňování ukrajinských žáků do českých škol jsou uvedeny v</w:t>
      </w:r>
      <w:r w:rsidR="008A5410">
        <w:rPr>
          <w:rFonts w:asciiTheme="minorHAnsi" w:hAnsiTheme="minorHAnsi" w:cstheme="minorHAnsi"/>
          <w:color w:val="auto"/>
        </w:rPr>
        <w:t> </w:t>
      </w:r>
      <w:r w:rsidRPr="0007080F">
        <w:rPr>
          <w:rFonts w:asciiTheme="minorHAnsi" w:hAnsiTheme="minorHAnsi" w:cstheme="minorHAnsi"/>
          <w:color w:val="auto"/>
        </w:rPr>
        <w:t>příloze</w:t>
      </w:r>
      <w:r w:rsidR="008A5410">
        <w:rPr>
          <w:rFonts w:asciiTheme="minorHAnsi" w:hAnsiTheme="minorHAnsi" w:cstheme="minorHAnsi"/>
          <w:color w:val="auto"/>
        </w:rPr>
        <w:t xml:space="preserve"> č. 1</w:t>
      </w:r>
      <w:r w:rsidRPr="0007080F">
        <w:rPr>
          <w:rFonts w:asciiTheme="minorHAnsi" w:hAnsiTheme="minorHAnsi" w:cstheme="minorHAnsi"/>
          <w:color w:val="auto"/>
        </w:rPr>
        <w:t xml:space="preserve"> tohoto kontrolního závěru.</w:t>
      </w:r>
    </w:p>
    <w:p w14:paraId="1E8B187E" w14:textId="049EB135" w:rsidR="00D2170A" w:rsidRPr="006C649D" w:rsidRDefault="006C649D" w:rsidP="006C649D">
      <w:pPr>
        <w:keepNext/>
        <w:spacing w:before="240" w:after="120"/>
        <w:jc w:val="left"/>
        <w:rPr>
          <w:rFonts w:asciiTheme="minorHAnsi" w:hAnsiTheme="minorHAnsi" w:cstheme="minorHAnsi"/>
          <w:b/>
          <w:bCs/>
        </w:rPr>
      </w:pPr>
      <w:r>
        <w:rPr>
          <w:rFonts w:asciiTheme="minorHAnsi" w:hAnsiTheme="minorHAnsi" w:cstheme="minorHAnsi"/>
          <w:b/>
          <w:bCs/>
        </w:rPr>
        <w:t xml:space="preserve">6. </w:t>
      </w:r>
      <w:r w:rsidR="00D2170A" w:rsidRPr="006C649D">
        <w:rPr>
          <w:rFonts w:asciiTheme="minorHAnsi" w:hAnsiTheme="minorHAnsi" w:cstheme="minorHAnsi"/>
          <w:b/>
          <w:bCs/>
        </w:rPr>
        <w:t>MŠMT nevyhodnotilo dlouhodobé záměry vzdělávání dle vyhlášky</w:t>
      </w:r>
      <w:r w:rsidR="00D21284" w:rsidRPr="006C649D">
        <w:rPr>
          <w:rFonts w:asciiTheme="minorHAnsi" w:hAnsiTheme="minorHAnsi" w:cstheme="minorHAnsi"/>
          <w:b/>
          <w:bCs/>
        </w:rPr>
        <w:t xml:space="preserve"> č. 15/2005 Sb.</w:t>
      </w:r>
    </w:p>
    <w:p w14:paraId="593767B3" w14:textId="560E7A2D" w:rsidR="00D2170A" w:rsidRPr="0038684E" w:rsidRDefault="00D2170A" w:rsidP="00D2170A">
      <w:pPr>
        <w:spacing w:after="120"/>
        <w:rPr>
          <w:rFonts w:asciiTheme="minorHAnsi" w:hAnsiTheme="minorHAnsi" w:cstheme="minorHAnsi"/>
        </w:rPr>
      </w:pPr>
      <w:r w:rsidRPr="0038684E">
        <w:rPr>
          <w:rFonts w:asciiTheme="minorHAnsi" w:hAnsiTheme="minorHAnsi" w:cstheme="minorHAnsi"/>
        </w:rPr>
        <w:t xml:space="preserve">Zpracování dlouhodobých záměrů vzdělávání a rozvoje vzdělávací soustavy ČR ukládalo MŠMT ustanovení § 9 školského zákona a vyhláška č. 15/2005 Sb. </w:t>
      </w:r>
      <w:r w:rsidRPr="0038684E">
        <w:rPr>
          <w:rFonts w:asciiTheme="minorHAnsi" w:hAnsiTheme="minorHAnsi" w:cstheme="minorHAnsi"/>
          <w:color w:val="000000" w:themeColor="text1"/>
        </w:rPr>
        <w:t xml:space="preserve">V kontrolovaném období MŠMT vypracovalo </w:t>
      </w:r>
      <w:r w:rsidRPr="0038684E">
        <w:rPr>
          <w:rFonts w:asciiTheme="minorHAnsi" w:hAnsiTheme="minorHAnsi" w:cstheme="minorHAnsi"/>
        </w:rPr>
        <w:t>DZ ČR 2019</w:t>
      </w:r>
      <w:r w:rsidR="008A5410">
        <w:rPr>
          <w:rFonts w:asciiTheme="minorHAnsi" w:hAnsiTheme="minorHAnsi" w:cstheme="minorHAnsi"/>
        </w:rPr>
        <w:t>–</w:t>
      </w:r>
      <w:r w:rsidRPr="0038684E">
        <w:rPr>
          <w:rFonts w:asciiTheme="minorHAnsi" w:hAnsiTheme="minorHAnsi" w:cstheme="minorHAnsi"/>
        </w:rPr>
        <w:t xml:space="preserve">2023. Vláda ČR schválila DZ ČR 2019–2023 </w:t>
      </w:r>
      <w:r w:rsidR="00356E61" w:rsidRPr="00356E61">
        <w:rPr>
          <w:rFonts w:eastAsia="Calibri"/>
        </w:rPr>
        <w:t xml:space="preserve">svým usnesením ze dne 8. července 2019 č. 489, </w:t>
      </w:r>
      <w:r w:rsidR="00356E61" w:rsidRPr="00CB3B41">
        <w:rPr>
          <w:rFonts w:eastAsia="Calibri"/>
          <w:i/>
          <w:iCs/>
        </w:rPr>
        <w:t>o Dlouhodobém záměru vzdělávání a rozvoje vzdělávací soustavy České republiky 2019</w:t>
      </w:r>
      <w:r w:rsidR="007D5627" w:rsidRPr="00CB3B41">
        <w:rPr>
          <w:rFonts w:asciiTheme="minorHAnsi" w:hAnsiTheme="minorHAnsi" w:cstheme="minorHAnsi"/>
          <w:i/>
          <w:iCs/>
        </w:rPr>
        <w:t>–</w:t>
      </w:r>
      <w:r w:rsidR="00356E61" w:rsidRPr="00CB3B41">
        <w:rPr>
          <w:rFonts w:eastAsia="Calibri"/>
          <w:i/>
          <w:iCs/>
        </w:rPr>
        <w:t>2023</w:t>
      </w:r>
      <w:r w:rsidR="00356E61" w:rsidRPr="00356E61">
        <w:rPr>
          <w:rFonts w:eastAsia="Calibri"/>
        </w:rPr>
        <w:t>.</w:t>
      </w:r>
    </w:p>
    <w:p w14:paraId="3D921445" w14:textId="047202D8" w:rsidR="00D2170A" w:rsidRPr="0038684E" w:rsidRDefault="00D2170A" w:rsidP="00D2170A">
      <w:pPr>
        <w:spacing w:after="120"/>
        <w:rPr>
          <w:rFonts w:asciiTheme="minorHAnsi" w:hAnsiTheme="minorHAnsi" w:cstheme="minorHAnsi"/>
        </w:rPr>
      </w:pPr>
      <w:r w:rsidRPr="0038684E">
        <w:rPr>
          <w:rFonts w:asciiTheme="minorHAnsi" w:hAnsiTheme="minorHAnsi" w:cstheme="minorHAnsi"/>
        </w:rPr>
        <w:t xml:space="preserve">DZ ČR 2019–2023 tvořily tři části: </w:t>
      </w:r>
      <w:r w:rsidRPr="0038684E">
        <w:rPr>
          <w:rFonts w:asciiTheme="minorHAnsi" w:hAnsiTheme="minorHAnsi" w:cstheme="minorHAnsi"/>
          <w:i/>
          <w:iCs/>
        </w:rPr>
        <w:t>Rozvoj společnosti a vzdělávání</w:t>
      </w:r>
      <w:r w:rsidRPr="00CB3B41">
        <w:rPr>
          <w:rFonts w:asciiTheme="minorHAnsi" w:hAnsiTheme="minorHAnsi" w:cstheme="minorHAnsi"/>
        </w:rPr>
        <w:t>,</w:t>
      </w:r>
      <w:r w:rsidRPr="007D5627">
        <w:rPr>
          <w:rFonts w:asciiTheme="minorHAnsi" w:hAnsiTheme="minorHAnsi" w:cstheme="minorHAnsi"/>
        </w:rPr>
        <w:t xml:space="preserve"> </w:t>
      </w:r>
      <w:r w:rsidRPr="0038684E">
        <w:rPr>
          <w:rFonts w:asciiTheme="minorHAnsi" w:hAnsiTheme="minorHAnsi" w:cstheme="minorHAnsi"/>
          <w:i/>
          <w:iCs/>
        </w:rPr>
        <w:t>Strategie rozvoje regionálního školství</w:t>
      </w:r>
      <w:r w:rsidRPr="0038684E">
        <w:rPr>
          <w:rFonts w:asciiTheme="minorHAnsi" w:hAnsiTheme="minorHAnsi" w:cstheme="minorHAnsi"/>
        </w:rPr>
        <w:t xml:space="preserve"> a </w:t>
      </w:r>
      <w:r w:rsidRPr="0038684E">
        <w:rPr>
          <w:rFonts w:asciiTheme="minorHAnsi" w:hAnsiTheme="minorHAnsi" w:cstheme="minorHAnsi"/>
          <w:i/>
          <w:iCs/>
        </w:rPr>
        <w:t>Financování regionálního školství.</w:t>
      </w:r>
      <w:r w:rsidRPr="0038684E">
        <w:rPr>
          <w:rFonts w:asciiTheme="minorHAnsi" w:hAnsiTheme="minorHAnsi" w:cstheme="minorHAnsi"/>
        </w:rPr>
        <w:t xml:space="preserve"> V druhé části DZ ČR 2019</w:t>
      </w:r>
      <w:r w:rsidR="007D5627">
        <w:rPr>
          <w:rFonts w:asciiTheme="minorHAnsi" w:hAnsiTheme="minorHAnsi" w:cstheme="minorHAnsi"/>
        </w:rPr>
        <w:t>–</w:t>
      </w:r>
      <w:r w:rsidRPr="0038684E">
        <w:rPr>
          <w:rFonts w:asciiTheme="minorHAnsi" w:hAnsiTheme="minorHAnsi" w:cstheme="minorHAnsi"/>
        </w:rPr>
        <w:t xml:space="preserve">2023 stanovilo MŠMT 44 cílů a 159 opatření pro 11 oblastí vzdělávání. Pro každé opatření MŠMT určilo kritéria, termín plnění, zdroj financování a dotčené subjekty. </w:t>
      </w:r>
    </w:p>
    <w:p w14:paraId="28207788" w14:textId="24E3BA90" w:rsidR="00D2170A" w:rsidRPr="0038684E" w:rsidRDefault="00D2170A" w:rsidP="00D2170A">
      <w:pPr>
        <w:spacing w:after="120"/>
        <w:rPr>
          <w:rFonts w:asciiTheme="minorHAnsi" w:hAnsiTheme="minorHAnsi" w:cstheme="minorHAnsi"/>
        </w:rPr>
      </w:pPr>
      <w:r w:rsidRPr="0038684E">
        <w:rPr>
          <w:rFonts w:asciiTheme="minorHAnsi" w:hAnsiTheme="minorHAnsi" w:cstheme="minorHAnsi"/>
        </w:rPr>
        <w:t>DZ ČR 2019–2023 ale neobsahoval všechny požadavky stanovené ve vyhlášce č. 15/2005 Sb. V dokumentu totiž chybělo vyhodnocení dosaženého stavu navazující na předchozí DZ ČR 2015–2020 z hlediska obsahových a kvantitativních cílů a prioritních úkolů. MŠMT tak</w:t>
      </w:r>
      <w:r w:rsidR="006C649D">
        <w:rPr>
          <w:rFonts w:asciiTheme="minorHAnsi" w:hAnsiTheme="minorHAnsi" w:cstheme="minorHAnsi"/>
        </w:rPr>
        <w:t xml:space="preserve"> </w:t>
      </w:r>
      <w:r w:rsidRPr="0038684E">
        <w:rPr>
          <w:rFonts w:asciiTheme="minorHAnsi" w:hAnsiTheme="minorHAnsi" w:cstheme="minorHAnsi"/>
        </w:rPr>
        <w:t>postupovalo v rozporu s vyhláškou č. 15/2005 Sb.</w:t>
      </w:r>
      <w:r w:rsidRPr="0038684E">
        <w:rPr>
          <w:rStyle w:val="Znakapoznpodarou"/>
          <w:rFonts w:asciiTheme="minorHAnsi" w:hAnsiTheme="minorHAnsi" w:cstheme="minorHAnsi"/>
        </w:rPr>
        <w:footnoteReference w:id="19"/>
      </w:r>
      <w:r w:rsidRPr="0038684E">
        <w:rPr>
          <w:rFonts w:asciiTheme="minorHAnsi" w:hAnsiTheme="minorHAnsi" w:cstheme="minorHAnsi"/>
        </w:rPr>
        <w:t xml:space="preserve"> tím, že nevyhodnotilo dosažený stav navazující na předchozí DZ ČR 2015</w:t>
      </w:r>
      <w:r w:rsidR="007D5627">
        <w:rPr>
          <w:rFonts w:asciiTheme="minorHAnsi" w:hAnsiTheme="minorHAnsi" w:cstheme="minorHAnsi"/>
        </w:rPr>
        <w:t>–</w:t>
      </w:r>
      <w:r w:rsidRPr="0038684E">
        <w:rPr>
          <w:rFonts w:asciiTheme="minorHAnsi" w:hAnsiTheme="minorHAnsi" w:cstheme="minorHAnsi"/>
        </w:rPr>
        <w:t>2020 z hlediska obsahových a kvantitativních cílů a prioritních úkolů.</w:t>
      </w:r>
      <w:r w:rsidRPr="0038684E">
        <w:rPr>
          <w:rFonts w:asciiTheme="minorHAnsi" w:hAnsiTheme="minorHAnsi" w:cstheme="minorHAnsi"/>
          <w:b/>
          <w:bCs/>
        </w:rPr>
        <w:t xml:space="preserve"> </w:t>
      </w:r>
    </w:p>
    <w:p w14:paraId="6EAB2120" w14:textId="4F78F297" w:rsidR="00342FCB" w:rsidRPr="0038684E" w:rsidRDefault="00D2170A" w:rsidP="00D2170A">
      <w:pPr>
        <w:spacing w:after="120"/>
        <w:rPr>
          <w:rFonts w:asciiTheme="minorHAnsi" w:hAnsiTheme="minorHAnsi" w:cstheme="minorHAnsi"/>
        </w:rPr>
      </w:pPr>
      <w:r w:rsidRPr="0038684E">
        <w:rPr>
          <w:rFonts w:asciiTheme="minorHAnsi" w:hAnsiTheme="minorHAnsi" w:cstheme="minorHAnsi"/>
        </w:rPr>
        <w:t>V rámci navazujícího DZ ČR 2023</w:t>
      </w:r>
      <w:r w:rsidR="007D5627">
        <w:rPr>
          <w:rFonts w:asciiTheme="minorHAnsi" w:hAnsiTheme="minorHAnsi" w:cstheme="minorHAnsi"/>
        </w:rPr>
        <w:t>–</w:t>
      </w:r>
      <w:r w:rsidRPr="0038684E">
        <w:rPr>
          <w:rFonts w:asciiTheme="minorHAnsi" w:hAnsiTheme="minorHAnsi" w:cstheme="minorHAnsi"/>
        </w:rPr>
        <w:t>2027 vyhodnotilo MŠMT pouze plnění jednotlivých oblastí předchozího DZ ČR 2019–2023, a to obecně bez vyhodnocení konkrétních cílů a opatření. MŠMT tak i v případě vyhodnocení DZ ČR 2019–2023 postupovalo v rozporu s vyhláškou č. 15/2005 Sb.</w:t>
      </w:r>
      <w:r w:rsidRPr="0038684E">
        <w:rPr>
          <w:rStyle w:val="Znakapoznpodarou"/>
          <w:rFonts w:asciiTheme="minorHAnsi" w:hAnsiTheme="minorHAnsi" w:cstheme="minorHAnsi"/>
        </w:rPr>
        <w:footnoteReference w:id="20"/>
      </w:r>
      <w:r w:rsidRPr="0038684E">
        <w:rPr>
          <w:rFonts w:asciiTheme="minorHAnsi" w:hAnsiTheme="minorHAnsi" w:cstheme="minorHAnsi"/>
        </w:rPr>
        <w:t xml:space="preserve"> tím, že v DZ ČR 2023–2027 nevyhodnotilo dosažený stav navazující na</w:t>
      </w:r>
      <w:r w:rsidR="006C649D">
        <w:rPr>
          <w:rFonts w:asciiTheme="minorHAnsi" w:hAnsiTheme="minorHAnsi" w:cstheme="minorHAnsi"/>
        </w:rPr>
        <w:t xml:space="preserve"> </w:t>
      </w:r>
      <w:r w:rsidRPr="0038684E">
        <w:rPr>
          <w:rFonts w:asciiTheme="minorHAnsi" w:hAnsiTheme="minorHAnsi" w:cstheme="minorHAnsi"/>
        </w:rPr>
        <w:t>předchozí DZ ČR 2019–2023 z hlediska stanovených cílů a opatření.</w:t>
      </w:r>
    </w:p>
    <w:p w14:paraId="28C6D13A" w14:textId="217EED30" w:rsidR="00D03679" w:rsidRPr="0038684E" w:rsidRDefault="00AB6CF8" w:rsidP="00342FCB">
      <w:pPr>
        <w:keepNext/>
        <w:spacing w:before="720" w:after="120"/>
        <w:rPr>
          <w:rFonts w:asciiTheme="minorHAnsi" w:hAnsiTheme="minorHAnsi" w:cstheme="minorHAnsi"/>
          <w:color w:val="auto"/>
        </w:rPr>
      </w:pPr>
      <w:r w:rsidRPr="0038684E">
        <w:rPr>
          <w:rFonts w:asciiTheme="minorHAnsi" w:hAnsiTheme="minorHAnsi" w:cstheme="minorHAnsi"/>
          <w:b/>
          <w:bCs/>
        </w:rPr>
        <w:lastRenderedPageBreak/>
        <w:t>Seznam zkratek</w:t>
      </w:r>
    </w:p>
    <w:p w14:paraId="5449A5C7" w14:textId="06CADEFB" w:rsidR="008B27A2" w:rsidRPr="0038684E" w:rsidRDefault="008B27A2"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ČŠI</w:t>
      </w:r>
      <w:r w:rsidR="00C84731" w:rsidRPr="0038684E">
        <w:rPr>
          <w:rFonts w:asciiTheme="minorHAnsi" w:hAnsiTheme="minorHAnsi" w:cstheme="minorHAnsi"/>
          <w:bCs/>
        </w:rPr>
        <w:tab/>
        <w:t>Česká školní inspekce</w:t>
      </w:r>
    </w:p>
    <w:p w14:paraId="30E010A4" w14:textId="49C8161A" w:rsidR="00A26C51" w:rsidRPr="0038684E" w:rsidRDefault="00A26C51"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DZ ČR 2015–2020</w:t>
      </w:r>
      <w:r w:rsidRPr="0038684E">
        <w:rPr>
          <w:rFonts w:asciiTheme="minorHAnsi" w:hAnsiTheme="minorHAnsi" w:cstheme="minorHAnsi"/>
          <w:bCs/>
        </w:rPr>
        <w:tab/>
      </w:r>
      <w:r w:rsidRPr="00CB3B41">
        <w:rPr>
          <w:rFonts w:asciiTheme="minorHAnsi" w:hAnsiTheme="minorHAnsi" w:cstheme="minorHAnsi"/>
          <w:i/>
          <w:iCs/>
        </w:rPr>
        <w:t>Dlouhodobý záměr vzdělávání a rozvoje vzdělávací soustavy České republiky na období 2015–2020</w:t>
      </w:r>
    </w:p>
    <w:p w14:paraId="4EC40DD7" w14:textId="2B493960" w:rsidR="00E33457" w:rsidRPr="0038684E" w:rsidRDefault="00E33457" w:rsidP="00342FCB">
      <w:pPr>
        <w:spacing w:before="60" w:after="60"/>
        <w:ind w:left="1985" w:hanging="1985"/>
        <w:jc w:val="left"/>
        <w:rPr>
          <w:rFonts w:asciiTheme="minorHAnsi" w:hAnsiTheme="minorHAnsi" w:cstheme="minorHAnsi"/>
        </w:rPr>
      </w:pPr>
      <w:r w:rsidRPr="0038684E">
        <w:rPr>
          <w:rFonts w:asciiTheme="minorHAnsi" w:hAnsiTheme="minorHAnsi" w:cstheme="minorHAnsi"/>
          <w:bCs/>
        </w:rPr>
        <w:t>DZ ČR 2019</w:t>
      </w:r>
      <w:r w:rsidR="00A26C51" w:rsidRPr="0038684E">
        <w:rPr>
          <w:rFonts w:asciiTheme="minorHAnsi" w:hAnsiTheme="minorHAnsi" w:cstheme="minorHAnsi"/>
          <w:bCs/>
        </w:rPr>
        <w:t>–</w:t>
      </w:r>
      <w:r w:rsidRPr="0038684E">
        <w:rPr>
          <w:rFonts w:asciiTheme="minorHAnsi" w:hAnsiTheme="minorHAnsi" w:cstheme="minorHAnsi"/>
          <w:bCs/>
        </w:rPr>
        <w:t>2023</w:t>
      </w:r>
      <w:r w:rsidRPr="0038684E">
        <w:rPr>
          <w:rFonts w:asciiTheme="minorHAnsi" w:hAnsiTheme="minorHAnsi" w:cstheme="minorHAnsi"/>
          <w:bCs/>
        </w:rPr>
        <w:tab/>
      </w:r>
      <w:r w:rsidR="00A26C51" w:rsidRPr="00CB3B41">
        <w:rPr>
          <w:rFonts w:asciiTheme="minorHAnsi" w:hAnsiTheme="minorHAnsi" w:cstheme="minorHAnsi"/>
          <w:i/>
          <w:iCs/>
        </w:rPr>
        <w:t>Dlouhodobý záměr vzdělávání a rozvoje vzdělávací soustavy České republiky na období 2019–2023</w:t>
      </w:r>
    </w:p>
    <w:p w14:paraId="7DDB5FCF" w14:textId="3F08B762" w:rsidR="00A26C51" w:rsidRPr="0038684E" w:rsidRDefault="00A26C51" w:rsidP="00342FCB">
      <w:pPr>
        <w:spacing w:before="60" w:after="60"/>
        <w:ind w:left="1985" w:hanging="1985"/>
        <w:jc w:val="left"/>
        <w:rPr>
          <w:rFonts w:asciiTheme="minorHAnsi" w:hAnsiTheme="minorHAnsi" w:cstheme="minorHAnsi"/>
        </w:rPr>
      </w:pPr>
      <w:r w:rsidRPr="0038684E">
        <w:rPr>
          <w:rFonts w:asciiTheme="minorHAnsi" w:hAnsiTheme="minorHAnsi" w:cstheme="minorHAnsi"/>
          <w:bCs/>
        </w:rPr>
        <w:t>DZ ČR 2023–2027</w:t>
      </w:r>
      <w:r w:rsidRPr="0038684E">
        <w:rPr>
          <w:rFonts w:asciiTheme="minorHAnsi" w:hAnsiTheme="minorHAnsi" w:cstheme="minorHAnsi"/>
          <w:bCs/>
        </w:rPr>
        <w:tab/>
      </w:r>
      <w:r w:rsidRPr="00CB3B41">
        <w:rPr>
          <w:rFonts w:asciiTheme="minorHAnsi" w:hAnsiTheme="minorHAnsi" w:cstheme="minorHAnsi"/>
          <w:i/>
          <w:iCs/>
        </w:rPr>
        <w:t>Dlouhodobý záměr vzdělávání a rozvoje vzdělávací soustavy České republiky na období 2023–2027</w:t>
      </w:r>
    </w:p>
    <w:p w14:paraId="2B9DC5EF" w14:textId="1F840A27" w:rsidR="00760EAB" w:rsidRPr="00760EAB" w:rsidRDefault="00760EAB" w:rsidP="00342FCB">
      <w:pPr>
        <w:spacing w:before="60" w:after="60"/>
        <w:ind w:left="1985" w:hanging="1985"/>
        <w:jc w:val="left"/>
        <w:rPr>
          <w:rFonts w:asciiTheme="minorHAnsi" w:hAnsiTheme="minorHAnsi" w:cstheme="minorHAnsi"/>
        </w:rPr>
      </w:pPr>
      <w:r w:rsidRPr="0038684E">
        <w:rPr>
          <w:rFonts w:asciiTheme="minorHAnsi" w:hAnsiTheme="minorHAnsi" w:cstheme="minorHAnsi"/>
          <w:bCs/>
        </w:rPr>
        <w:t>ESIF</w:t>
      </w:r>
      <w:r w:rsidRPr="0038684E">
        <w:rPr>
          <w:rFonts w:asciiTheme="minorHAnsi" w:hAnsiTheme="minorHAnsi" w:cstheme="minorHAnsi"/>
          <w:bCs/>
        </w:rPr>
        <w:tab/>
      </w:r>
      <w:r w:rsidR="00821EFB">
        <w:rPr>
          <w:rFonts w:asciiTheme="minorHAnsi" w:hAnsiTheme="minorHAnsi" w:cstheme="minorHAnsi"/>
          <w:bCs/>
        </w:rPr>
        <w:t>e</w:t>
      </w:r>
      <w:r w:rsidRPr="0038684E">
        <w:rPr>
          <w:rFonts w:asciiTheme="minorHAnsi" w:hAnsiTheme="minorHAnsi" w:cstheme="minorHAnsi"/>
          <w:bCs/>
        </w:rPr>
        <w:t>vropské strukturální a investiční fondy</w:t>
      </w:r>
    </w:p>
    <w:p w14:paraId="0210A196" w14:textId="5507E9B6" w:rsidR="00A26C51" w:rsidRPr="0038684E" w:rsidRDefault="00A26C51"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EU</w:t>
      </w:r>
      <w:r w:rsidRPr="0038684E">
        <w:rPr>
          <w:rFonts w:asciiTheme="minorHAnsi" w:hAnsiTheme="minorHAnsi" w:cstheme="minorHAnsi"/>
          <w:bCs/>
        </w:rPr>
        <w:tab/>
        <w:t>Evropská unie</w:t>
      </w:r>
    </w:p>
    <w:p w14:paraId="19FBBE0F" w14:textId="498DA9BB" w:rsidR="003173A5" w:rsidRPr="0038684E" w:rsidRDefault="003173A5"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ISV</w:t>
      </w:r>
      <w:r w:rsidRPr="0038684E">
        <w:rPr>
          <w:rFonts w:asciiTheme="minorHAnsi" w:hAnsiTheme="minorHAnsi" w:cstheme="minorHAnsi"/>
          <w:bCs/>
        </w:rPr>
        <w:tab/>
      </w:r>
      <w:r w:rsidRPr="00CB3B41">
        <w:rPr>
          <w:rFonts w:asciiTheme="minorHAnsi" w:hAnsiTheme="minorHAnsi" w:cstheme="minorHAnsi"/>
          <w:bCs/>
          <w:i/>
          <w:iCs/>
        </w:rPr>
        <w:t>Informační systém vzdělávání</w:t>
      </w:r>
    </w:p>
    <w:p w14:paraId="12254AA5" w14:textId="17ABC219" w:rsidR="00A26C51" w:rsidRPr="0038684E" w:rsidRDefault="00A26C51"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KAP</w:t>
      </w:r>
      <w:r w:rsidRPr="0038684E">
        <w:rPr>
          <w:rFonts w:asciiTheme="minorHAnsi" w:hAnsiTheme="minorHAnsi" w:cstheme="minorHAnsi"/>
          <w:bCs/>
        </w:rPr>
        <w:tab/>
      </w:r>
      <w:r w:rsidR="00342FCB">
        <w:rPr>
          <w:rFonts w:asciiTheme="minorHAnsi" w:hAnsiTheme="minorHAnsi" w:cstheme="minorHAnsi"/>
          <w:bCs/>
        </w:rPr>
        <w:t>k</w:t>
      </w:r>
      <w:r w:rsidRPr="0038684E">
        <w:rPr>
          <w:rFonts w:asciiTheme="minorHAnsi" w:hAnsiTheme="minorHAnsi" w:cstheme="minorHAnsi"/>
          <w:bCs/>
        </w:rPr>
        <w:t>rajské akční plány</w:t>
      </w:r>
    </w:p>
    <w:p w14:paraId="778B5510" w14:textId="3341F8D9" w:rsidR="00B83386" w:rsidRPr="0038684E" w:rsidRDefault="00B83386"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KSH</w:t>
      </w:r>
      <w:r w:rsidRPr="0038684E">
        <w:rPr>
          <w:rFonts w:asciiTheme="minorHAnsi" w:hAnsiTheme="minorHAnsi" w:cstheme="minorHAnsi"/>
          <w:bCs/>
        </w:rPr>
        <w:tab/>
      </w:r>
      <w:r w:rsidR="00342FCB">
        <w:rPr>
          <w:rFonts w:asciiTheme="minorHAnsi" w:hAnsiTheme="minorHAnsi" w:cstheme="minorHAnsi"/>
          <w:bCs/>
        </w:rPr>
        <w:t>p</w:t>
      </w:r>
      <w:r w:rsidRPr="0038684E">
        <w:rPr>
          <w:rFonts w:asciiTheme="minorHAnsi" w:hAnsiTheme="minorHAnsi" w:cstheme="minorHAnsi"/>
          <w:bCs/>
        </w:rPr>
        <w:t xml:space="preserve">rojekt </w:t>
      </w:r>
      <w:r w:rsidRPr="0038684E">
        <w:rPr>
          <w:rFonts w:asciiTheme="minorHAnsi" w:hAnsiTheme="minorHAnsi" w:cstheme="minorHAnsi"/>
          <w:bCs/>
          <w:i/>
          <w:iCs/>
        </w:rPr>
        <w:t>Komplexní systém hodnocení</w:t>
      </w:r>
    </w:p>
    <w:p w14:paraId="4972DB13" w14:textId="04F4666A" w:rsidR="00A26C51" w:rsidRPr="0038684E" w:rsidRDefault="00A26C51"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MAP</w:t>
      </w:r>
      <w:r w:rsidRPr="0038684E">
        <w:rPr>
          <w:rFonts w:asciiTheme="minorHAnsi" w:hAnsiTheme="minorHAnsi" w:cstheme="minorHAnsi"/>
          <w:bCs/>
        </w:rPr>
        <w:tab/>
      </w:r>
      <w:r w:rsidR="00342FCB">
        <w:rPr>
          <w:rFonts w:asciiTheme="minorHAnsi" w:hAnsiTheme="minorHAnsi" w:cstheme="minorHAnsi"/>
          <w:bCs/>
        </w:rPr>
        <w:t>m</w:t>
      </w:r>
      <w:r w:rsidRPr="0038684E">
        <w:rPr>
          <w:rFonts w:asciiTheme="minorHAnsi" w:hAnsiTheme="minorHAnsi" w:cstheme="minorHAnsi"/>
          <w:bCs/>
        </w:rPr>
        <w:t>ístní akční plány</w:t>
      </w:r>
    </w:p>
    <w:p w14:paraId="777B0D55" w14:textId="2F09B239" w:rsidR="003173A5" w:rsidRPr="0038684E" w:rsidRDefault="003173A5"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MŠ</w:t>
      </w:r>
      <w:r w:rsidRPr="0038684E">
        <w:rPr>
          <w:rFonts w:asciiTheme="minorHAnsi" w:hAnsiTheme="minorHAnsi" w:cstheme="minorHAnsi"/>
          <w:bCs/>
        </w:rPr>
        <w:tab/>
      </w:r>
      <w:r w:rsidR="00342FCB">
        <w:rPr>
          <w:rFonts w:asciiTheme="minorHAnsi" w:hAnsiTheme="minorHAnsi" w:cstheme="minorHAnsi"/>
          <w:bCs/>
        </w:rPr>
        <w:t>m</w:t>
      </w:r>
      <w:r w:rsidRPr="0038684E">
        <w:rPr>
          <w:rFonts w:asciiTheme="minorHAnsi" w:hAnsiTheme="minorHAnsi" w:cstheme="minorHAnsi"/>
          <w:bCs/>
        </w:rPr>
        <w:t>ateřské školy</w:t>
      </w:r>
    </w:p>
    <w:p w14:paraId="15AF9E95" w14:textId="1715433A" w:rsidR="008B27A2" w:rsidRPr="0038684E" w:rsidRDefault="008B27A2"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MŠMT</w:t>
      </w:r>
      <w:r w:rsidR="00C84731" w:rsidRPr="0038684E">
        <w:rPr>
          <w:rFonts w:asciiTheme="minorHAnsi" w:hAnsiTheme="minorHAnsi" w:cstheme="minorHAnsi"/>
          <w:bCs/>
        </w:rPr>
        <w:tab/>
        <w:t>Ministerstvo školství, mládeže a tělovýchovy</w:t>
      </w:r>
    </w:p>
    <w:p w14:paraId="18A9422B" w14:textId="2BEAC593" w:rsidR="00914357" w:rsidRPr="0038684E" w:rsidRDefault="00914357"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NKÚ</w:t>
      </w:r>
      <w:r w:rsidRPr="0038684E">
        <w:rPr>
          <w:rFonts w:asciiTheme="minorHAnsi" w:hAnsiTheme="minorHAnsi" w:cstheme="minorHAnsi"/>
          <w:bCs/>
        </w:rPr>
        <w:tab/>
        <w:t>Nejvyšší kontrolní úřad</w:t>
      </w:r>
    </w:p>
    <w:p w14:paraId="4AA6AA6E" w14:textId="26EA1BDA" w:rsidR="003947B7" w:rsidRPr="0038684E" w:rsidRDefault="008B27A2"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NPI</w:t>
      </w:r>
      <w:r w:rsidR="00C84731" w:rsidRPr="0038684E">
        <w:rPr>
          <w:rFonts w:asciiTheme="minorHAnsi" w:hAnsiTheme="minorHAnsi" w:cstheme="minorHAnsi"/>
          <w:bCs/>
        </w:rPr>
        <w:tab/>
        <w:t>Národní pedagogický institut</w:t>
      </w:r>
      <w:r w:rsidR="00E53797" w:rsidRPr="0038684E">
        <w:rPr>
          <w:rFonts w:asciiTheme="minorHAnsi" w:hAnsiTheme="minorHAnsi" w:cstheme="minorHAnsi"/>
          <w:bCs/>
        </w:rPr>
        <w:t xml:space="preserve"> České republiky</w:t>
      </w:r>
    </w:p>
    <w:p w14:paraId="01B8FB24" w14:textId="36E6A035" w:rsidR="003173A5" w:rsidRPr="0038684E" w:rsidRDefault="003173A5" w:rsidP="00342FCB">
      <w:pPr>
        <w:spacing w:before="60" w:after="60"/>
        <w:ind w:left="1985" w:hanging="1985"/>
        <w:jc w:val="left"/>
        <w:rPr>
          <w:rFonts w:asciiTheme="minorHAnsi" w:hAnsiTheme="minorHAnsi" w:cstheme="minorHAnsi"/>
        </w:rPr>
      </w:pPr>
      <w:r w:rsidRPr="0038684E">
        <w:rPr>
          <w:rFonts w:asciiTheme="minorHAnsi" w:hAnsiTheme="minorHAnsi" w:cstheme="minorHAnsi"/>
          <w:bCs/>
        </w:rPr>
        <w:t>OECD</w:t>
      </w:r>
      <w:r w:rsidRPr="0038684E">
        <w:rPr>
          <w:rFonts w:asciiTheme="minorHAnsi" w:hAnsiTheme="minorHAnsi" w:cstheme="minorHAnsi"/>
          <w:bCs/>
        </w:rPr>
        <w:tab/>
      </w:r>
      <w:r w:rsidRPr="0038684E">
        <w:rPr>
          <w:rFonts w:asciiTheme="minorHAnsi" w:hAnsiTheme="minorHAnsi" w:cstheme="minorHAnsi"/>
        </w:rPr>
        <w:t>Organizace pro hospodářskou spolupráci a rozvoj</w:t>
      </w:r>
    </w:p>
    <w:p w14:paraId="4BF3FD52" w14:textId="2206F3A6" w:rsidR="003173A5" w:rsidRPr="0038684E" w:rsidRDefault="003173A5" w:rsidP="00342FCB">
      <w:pPr>
        <w:spacing w:before="60" w:after="60"/>
        <w:ind w:left="1985" w:hanging="1985"/>
        <w:jc w:val="left"/>
        <w:rPr>
          <w:rFonts w:asciiTheme="minorHAnsi" w:hAnsiTheme="minorHAnsi" w:cstheme="minorHAnsi"/>
          <w:bCs/>
        </w:rPr>
      </w:pPr>
      <w:r w:rsidRPr="0038684E">
        <w:rPr>
          <w:rFonts w:asciiTheme="minorHAnsi" w:hAnsiTheme="minorHAnsi" w:cstheme="minorHAnsi"/>
        </w:rPr>
        <w:t>OP JAK</w:t>
      </w:r>
      <w:r w:rsidRPr="0038684E">
        <w:rPr>
          <w:rFonts w:asciiTheme="minorHAnsi" w:hAnsiTheme="minorHAnsi" w:cstheme="minorHAnsi"/>
        </w:rPr>
        <w:tab/>
      </w:r>
      <w:r w:rsidR="00342FCB">
        <w:rPr>
          <w:rFonts w:asciiTheme="minorHAnsi" w:hAnsiTheme="minorHAnsi" w:cstheme="minorHAnsi"/>
        </w:rPr>
        <w:t>o</w:t>
      </w:r>
      <w:r w:rsidRPr="0038684E">
        <w:rPr>
          <w:rFonts w:asciiTheme="minorHAnsi" w:hAnsiTheme="minorHAnsi" w:cstheme="minorHAnsi"/>
        </w:rPr>
        <w:t xml:space="preserve">perační program </w:t>
      </w:r>
      <w:r w:rsidRPr="0038684E">
        <w:rPr>
          <w:rFonts w:asciiTheme="minorHAnsi" w:hAnsiTheme="minorHAnsi" w:cstheme="minorHAnsi"/>
          <w:i/>
          <w:iCs/>
        </w:rPr>
        <w:t>Jan Amos Komenský</w:t>
      </w:r>
    </w:p>
    <w:p w14:paraId="000DEA16" w14:textId="7FBDF0F5" w:rsidR="009C1192" w:rsidRPr="0038684E" w:rsidRDefault="00A26C51" w:rsidP="00342FCB">
      <w:pPr>
        <w:spacing w:before="60" w:after="60"/>
        <w:ind w:left="1985" w:hanging="1985"/>
        <w:jc w:val="left"/>
        <w:rPr>
          <w:rFonts w:asciiTheme="minorHAnsi" w:eastAsia="Calibri" w:hAnsiTheme="minorHAnsi" w:cstheme="minorHAnsi"/>
          <w:i/>
        </w:rPr>
      </w:pPr>
      <w:r w:rsidRPr="0038684E">
        <w:rPr>
          <w:rFonts w:asciiTheme="minorHAnsi" w:hAnsiTheme="minorHAnsi" w:cstheme="minorHAnsi"/>
          <w:bCs/>
        </w:rPr>
        <w:t>OP VVV</w:t>
      </w:r>
      <w:r w:rsidRPr="0038684E">
        <w:rPr>
          <w:rFonts w:asciiTheme="minorHAnsi" w:hAnsiTheme="minorHAnsi" w:cstheme="minorHAnsi"/>
          <w:bCs/>
        </w:rPr>
        <w:tab/>
      </w:r>
      <w:r w:rsidR="00342FCB">
        <w:rPr>
          <w:rFonts w:asciiTheme="minorHAnsi" w:eastAsia="Calibri" w:hAnsiTheme="minorHAnsi" w:cstheme="minorHAnsi"/>
        </w:rPr>
        <w:t>o</w:t>
      </w:r>
      <w:r w:rsidRPr="0038684E">
        <w:rPr>
          <w:rFonts w:asciiTheme="minorHAnsi" w:eastAsia="Calibri" w:hAnsiTheme="minorHAnsi" w:cstheme="minorHAnsi"/>
        </w:rPr>
        <w:t xml:space="preserve">perační program </w:t>
      </w:r>
      <w:r w:rsidRPr="0038684E">
        <w:rPr>
          <w:rFonts w:asciiTheme="minorHAnsi" w:eastAsia="Calibri" w:hAnsiTheme="minorHAnsi" w:cstheme="minorHAnsi"/>
          <w:i/>
        </w:rPr>
        <w:t>Výzkum, vývoj a vzdělávání</w:t>
      </w:r>
    </w:p>
    <w:p w14:paraId="43BCEF45" w14:textId="34D1D60C" w:rsidR="009C1192" w:rsidRPr="0038684E" w:rsidRDefault="009C1192" w:rsidP="00342FCB">
      <w:pPr>
        <w:spacing w:before="60" w:after="60"/>
        <w:ind w:left="1985" w:hanging="1985"/>
        <w:jc w:val="left"/>
        <w:rPr>
          <w:rFonts w:asciiTheme="minorHAnsi" w:eastAsia="Calibri" w:hAnsiTheme="minorHAnsi" w:cstheme="minorHAnsi"/>
          <w:i/>
        </w:rPr>
      </w:pPr>
      <w:r w:rsidRPr="0038684E">
        <w:rPr>
          <w:rFonts w:asciiTheme="minorHAnsi" w:eastAsiaTheme="minorEastAsia" w:hAnsiTheme="minorHAnsi" w:cstheme="minorHAnsi"/>
          <w:bCs/>
        </w:rPr>
        <w:t>P-AP</w:t>
      </w:r>
      <w:r w:rsidRPr="0038684E">
        <w:rPr>
          <w:rFonts w:asciiTheme="minorHAnsi" w:eastAsiaTheme="minorEastAsia" w:hAnsiTheme="minorHAnsi" w:cstheme="minorHAnsi"/>
          <w:bCs/>
        </w:rPr>
        <w:tab/>
      </w:r>
      <w:r w:rsidR="00342FCB">
        <w:rPr>
          <w:rFonts w:asciiTheme="minorHAnsi" w:eastAsiaTheme="minorEastAsia" w:hAnsiTheme="minorHAnsi" w:cstheme="minorHAnsi"/>
          <w:bCs/>
        </w:rPr>
        <w:t>p</w:t>
      </w:r>
      <w:r w:rsidRPr="0038684E">
        <w:rPr>
          <w:rFonts w:asciiTheme="minorHAnsi" w:eastAsiaTheme="minorEastAsia" w:hAnsiTheme="minorHAnsi" w:cstheme="minorHAnsi"/>
          <w:bCs/>
        </w:rPr>
        <w:t xml:space="preserve">rojekt </w:t>
      </w:r>
      <w:r w:rsidRPr="0038684E">
        <w:rPr>
          <w:rFonts w:asciiTheme="minorHAnsi" w:eastAsiaTheme="minorEastAsia" w:hAnsiTheme="minorHAnsi" w:cstheme="minorHAnsi"/>
          <w:bCs/>
          <w:i/>
          <w:iCs/>
        </w:rPr>
        <w:t>Metodická podpora akčního plánování</w:t>
      </w:r>
    </w:p>
    <w:p w14:paraId="0FA933F7" w14:textId="710D6BB0" w:rsidR="004D685A" w:rsidRPr="0038684E" w:rsidRDefault="004D685A" w:rsidP="00342FCB">
      <w:pPr>
        <w:spacing w:before="60" w:after="60"/>
        <w:ind w:left="1985" w:hanging="1985"/>
        <w:jc w:val="left"/>
        <w:rPr>
          <w:rFonts w:asciiTheme="minorHAnsi" w:eastAsiaTheme="minorEastAsia" w:hAnsiTheme="minorHAnsi" w:cstheme="minorHAnsi"/>
          <w:bCs/>
        </w:rPr>
      </w:pPr>
      <w:r w:rsidRPr="0038684E">
        <w:rPr>
          <w:rFonts w:asciiTheme="minorHAnsi" w:eastAsiaTheme="minorEastAsia" w:hAnsiTheme="minorHAnsi" w:cstheme="minorHAnsi"/>
          <w:bCs/>
        </w:rPr>
        <w:t>P-KAP</w:t>
      </w:r>
      <w:r w:rsidRPr="0038684E">
        <w:rPr>
          <w:rFonts w:asciiTheme="minorHAnsi" w:eastAsiaTheme="minorEastAsia" w:hAnsiTheme="minorHAnsi" w:cstheme="minorHAnsi"/>
          <w:bCs/>
        </w:rPr>
        <w:tab/>
      </w:r>
      <w:r w:rsidR="00342FCB">
        <w:rPr>
          <w:rFonts w:asciiTheme="minorHAnsi" w:eastAsiaTheme="minorEastAsia" w:hAnsiTheme="minorHAnsi" w:cstheme="minorHAnsi"/>
          <w:bCs/>
        </w:rPr>
        <w:t>p</w:t>
      </w:r>
      <w:r w:rsidRPr="0038684E">
        <w:rPr>
          <w:rFonts w:asciiTheme="minorHAnsi" w:eastAsiaTheme="minorEastAsia" w:hAnsiTheme="minorHAnsi" w:cstheme="minorHAnsi"/>
          <w:bCs/>
        </w:rPr>
        <w:t>rojekt</w:t>
      </w:r>
      <w:r w:rsidRPr="0038684E">
        <w:rPr>
          <w:rFonts w:asciiTheme="minorHAnsi" w:eastAsiaTheme="minorEastAsia" w:hAnsiTheme="minorHAnsi" w:cstheme="minorHAnsi"/>
          <w:bCs/>
          <w:i/>
          <w:iCs/>
        </w:rPr>
        <w:t xml:space="preserve"> Podpora krajského akčního plánování</w:t>
      </w:r>
    </w:p>
    <w:p w14:paraId="7CCAEEC3" w14:textId="2AE93D45" w:rsidR="001F4620" w:rsidRPr="0038684E" w:rsidRDefault="001F4620"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PA</w:t>
      </w:r>
      <w:r w:rsidRPr="0038684E">
        <w:rPr>
          <w:rFonts w:asciiTheme="minorHAnsi" w:hAnsiTheme="minorHAnsi" w:cstheme="minorHAnsi"/>
          <w:bCs/>
        </w:rPr>
        <w:tab/>
      </w:r>
      <w:r w:rsidR="00342FCB">
        <w:rPr>
          <w:rFonts w:asciiTheme="minorHAnsi" w:hAnsiTheme="minorHAnsi" w:cstheme="minorHAnsi"/>
          <w:bCs/>
        </w:rPr>
        <w:t>p</w:t>
      </w:r>
      <w:r w:rsidRPr="0038684E">
        <w:rPr>
          <w:rFonts w:asciiTheme="minorHAnsi" w:hAnsiTheme="minorHAnsi" w:cstheme="minorHAnsi"/>
          <w:bCs/>
        </w:rPr>
        <w:t>lány aktivit rozvoje vzdělávání</w:t>
      </w:r>
    </w:p>
    <w:p w14:paraId="5FC19E5F" w14:textId="50E03D22" w:rsidR="009C1192" w:rsidRPr="0038684E" w:rsidRDefault="009C1192" w:rsidP="00342FCB">
      <w:pPr>
        <w:spacing w:before="60" w:after="60"/>
        <w:ind w:left="1985" w:hanging="1985"/>
        <w:jc w:val="left"/>
        <w:rPr>
          <w:rFonts w:asciiTheme="minorHAnsi" w:eastAsia="Calibri" w:hAnsiTheme="minorHAnsi" w:cstheme="minorHAnsi"/>
          <w:i/>
        </w:rPr>
      </w:pPr>
      <w:r w:rsidRPr="0038684E">
        <w:rPr>
          <w:rFonts w:asciiTheme="minorHAnsi" w:hAnsiTheme="minorHAnsi" w:cstheme="minorHAnsi"/>
          <w:bCs/>
        </w:rPr>
        <w:t>SRP</w:t>
      </w:r>
      <w:r w:rsidRPr="0038684E">
        <w:rPr>
          <w:rFonts w:asciiTheme="minorHAnsi" w:hAnsiTheme="minorHAnsi" w:cstheme="minorHAnsi"/>
          <w:bCs/>
        </w:rPr>
        <w:tab/>
      </w:r>
      <w:r w:rsidR="00342FCB">
        <w:rPr>
          <w:rFonts w:asciiTheme="minorHAnsi" w:hAnsiTheme="minorHAnsi" w:cstheme="minorHAnsi"/>
          <w:bCs/>
        </w:rPr>
        <w:t>p</w:t>
      </w:r>
      <w:r w:rsidRPr="0038684E">
        <w:rPr>
          <w:rFonts w:asciiTheme="minorHAnsi" w:hAnsiTheme="minorHAnsi" w:cstheme="minorHAnsi"/>
          <w:bCs/>
        </w:rPr>
        <w:t>rojekt</w:t>
      </w:r>
      <w:r w:rsidRPr="0038684E">
        <w:rPr>
          <w:rFonts w:asciiTheme="minorHAnsi" w:hAnsiTheme="minorHAnsi" w:cstheme="minorHAnsi"/>
          <w:bCs/>
          <w:i/>
          <w:iCs/>
        </w:rPr>
        <w:t xml:space="preserve"> Strategické řízení a plánování ve školách a v územích</w:t>
      </w:r>
    </w:p>
    <w:p w14:paraId="2514C309" w14:textId="45961C9D" w:rsidR="003173A5" w:rsidRPr="0038684E" w:rsidRDefault="003173A5" w:rsidP="00342FCB">
      <w:pPr>
        <w:spacing w:before="60" w:after="60"/>
        <w:ind w:left="1985" w:hanging="1985"/>
        <w:jc w:val="left"/>
        <w:rPr>
          <w:rFonts w:asciiTheme="minorHAnsi" w:eastAsia="Calibri" w:hAnsiTheme="minorHAnsi" w:cstheme="minorHAnsi"/>
          <w:iCs/>
        </w:rPr>
      </w:pPr>
      <w:r w:rsidRPr="0038684E">
        <w:rPr>
          <w:rFonts w:asciiTheme="minorHAnsi" w:eastAsia="Calibri" w:hAnsiTheme="minorHAnsi" w:cstheme="minorHAnsi"/>
          <w:iCs/>
        </w:rPr>
        <w:t>SŠ</w:t>
      </w:r>
      <w:r w:rsidRPr="0038684E">
        <w:rPr>
          <w:rFonts w:asciiTheme="minorHAnsi" w:eastAsia="Calibri" w:hAnsiTheme="minorHAnsi" w:cstheme="minorHAnsi"/>
          <w:iCs/>
        </w:rPr>
        <w:tab/>
      </w:r>
      <w:r w:rsidR="00342FCB">
        <w:rPr>
          <w:rFonts w:asciiTheme="minorHAnsi" w:eastAsia="Calibri" w:hAnsiTheme="minorHAnsi" w:cstheme="minorHAnsi"/>
          <w:iCs/>
        </w:rPr>
        <w:t>s</w:t>
      </w:r>
      <w:r w:rsidRPr="0038684E">
        <w:rPr>
          <w:rFonts w:asciiTheme="minorHAnsi" w:eastAsia="Calibri" w:hAnsiTheme="minorHAnsi" w:cstheme="minorHAnsi"/>
          <w:iCs/>
        </w:rPr>
        <w:t>třední školy</w:t>
      </w:r>
    </w:p>
    <w:p w14:paraId="7FAACC85" w14:textId="2AD49604" w:rsidR="00A26C51" w:rsidRPr="0038684E" w:rsidRDefault="00A26C51" w:rsidP="00342FCB">
      <w:pPr>
        <w:spacing w:before="60" w:after="60"/>
        <w:ind w:left="1985" w:hanging="1985"/>
        <w:jc w:val="left"/>
        <w:rPr>
          <w:rFonts w:asciiTheme="minorHAnsi" w:eastAsia="Calibri" w:hAnsiTheme="minorHAnsi" w:cstheme="minorHAnsi"/>
          <w:iCs/>
        </w:rPr>
      </w:pPr>
      <w:r w:rsidRPr="0038684E">
        <w:rPr>
          <w:rFonts w:asciiTheme="minorHAnsi" w:eastAsia="Calibri" w:hAnsiTheme="minorHAnsi" w:cstheme="minorHAnsi"/>
          <w:iCs/>
        </w:rPr>
        <w:t>ŠAP</w:t>
      </w:r>
      <w:r w:rsidRPr="0038684E">
        <w:rPr>
          <w:rFonts w:asciiTheme="minorHAnsi" w:eastAsia="Calibri" w:hAnsiTheme="minorHAnsi" w:cstheme="minorHAnsi"/>
          <w:iCs/>
        </w:rPr>
        <w:tab/>
      </w:r>
      <w:r w:rsidR="00342FCB">
        <w:rPr>
          <w:rFonts w:asciiTheme="minorHAnsi" w:eastAsia="Calibri" w:hAnsiTheme="minorHAnsi" w:cstheme="minorHAnsi"/>
          <w:iCs/>
        </w:rPr>
        <w:t>š</w:t>
      </w:r>
      <w:r w:rsidRPr="0038684E">
        <w:rPr>
          <w:rFonts w:asciiTheme="minorHAnsi" w:eastAsia="Calibri" w:hAnsiTheme="minorHAnsi" w:cstheme="minorHAnsi"/>
          <w:iCs/>
        </w:rPr>
        <w:t>kolní akční plány</w:t>
      </w:r>
    </w:p>
    <w:p w14:paraId="26CED079" w14:textId="388BEF45" w:rsidR="003173A5" w:rsidRPr="0038684E" w:rsidRDefault="003173A5" w:rsidP="00342FCB">
      <w:pPr>
        <w:spacing w:before="60" w:after="60"/>
        <w:ind w:left="1985" w:hanging="1985"/>
        <w:jc w:val="left"/>
        <w:rPr>
          <w:rFonts w:asciiTheme="minorHAnsi" w:hAnsiTheme="minorHAnsi" w:cstheme="minorHAnsi"/>
          <w:bCs/>
          <w:iCs/>
        </w:rPr>
      </w:pPr>
      <w:r w:rsidRPr="0038684E">
        <w:rPr>
          <w:rFonts w:asciiTheme="minorHAnsi" w:eastAsia="Calibri" w:hAnsiTheme="minorHAnsi" w:cstheme="minorHAnsi"/>
          <w:iCs/>
        </w:rPr>
        <w:t>VOŠ</w:t>
      </w:r>
      <w:r w:rsidRPr="0038684E">
        <w:rPr>
          <w:rFonts w:asciiTheme="minorHAnsi" w:eastAsia="Calibri" w:hAnsiTheme="minorHAnsi" w:cstheme="minorHAnsi"/>
          <w:iCs/>
        </w:rPr>
        <w:tab/>
      </w:r>
      <w:r w:rsidR="00342FCB">
        <w:rPr>
          <w:rFonts w:asciiTheme="minorHAnsi" w:eastAsia="Calibri" w:hAnsiTheme="minorHAnsi" w:cstheme="minorHAnsi"/>
          <w:iCs/>
        </w:rPr>
        <w:t>v</w:t>
      </w:r>
      <w:r w:rsidRPr="0038684E">
        <w:rPr>
          <w:rFonts w:asciiTheme="minorHAnsi" w:eastAsia="Calibri" w:hAnsiTheme="minorHAnsi" w:cstheme="minorHAnsi"/>
          <w:iCs/>
        </w:rPr>
        <w:t>yšší odborné školy</w:t>
      </w:r>
    </w:p>
    <w:p w14:paraId="369BF43F" w14:textId="6B66FF68" w:rsidR="005072E9" w:rsidRPr="0038684E" w:rsidRDefault="005072E9"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iCs/>
        </w:rPr>
        <w:t>VZ</w:t>
      </w:r>
      <w:r w:rsidRPr="0038684E">
        <w:rPr>
          <w:rFonts w:asciiTheme="minorHAnsi" w:hAnsiTheme="minorHAnsi" w:cstheme="minorHAnsi"/>
          <w:bCs/>
          <w:iCs/>
        </w:rPr>
        <w:tab/>
      </w:r>
      <w:r w:rsidR="001F52C7">
        <w:rPr>
          <w:rFonts w:asciiTheme="minorHAnsi" w:hAnsiTheme="minorHAnsi" w:cstheme="minorHAnsi"/>
          <w:bCs/>
        </w:rPr>
        <w:t>v</w:t>
      </w:r>
      <w:r w:rsidRPr="0038684E">
        <w:rPr>
          <w:rFonts w:asciiTheme="minorHAnsi" w:hAnsiTheme="minorHAnsi" w:cstheme="minorHAnsi"/>
          <w:bCs/>
        </w:rPr>
        <w:t>eřejná zakázka</w:t>
      </w:r>
    </w:p>
    <w:p w14:paraId="2DBCE4AE" w14:textId="696134B6" w:rsidR="003173A5" w:rsidRPr="0038684E" w:rsidRDefault="003173A5"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ZŠ</w:t>
      </w:r>
      <w:r w:rsidRPr="0038684E">
        <w:rPr>
          <w:rFonts w:asciiTheme="minorHAnsi" w:hAnsiTheme="minorHAnsi" w:cstheme="minorHAnsi"/>
          <w:bCs/>
        </w:rPr>
        <w:tab/>
      </w:r>
      <w:r w:rsidR="001F52C7">
        <w:rPr>
          <w:rFonts w:asciiTheme="minorHAnsi" w:hAnsiTheme="minorHAnsi" w:cstheme="minorHAnsi"/>
          <w:bCs/>
        </w:rPr>
        <w:t>z</w:t>
      </w:r>
      <w:r w:rsidRPr="0038684E">
        <w:rPr>
          <w:rFonts w:asciiTheme="minorHAnsi" w:hAnsiTheme="minorHAnsi" w:cstheme="minorHAnsi"/>
          <w:bCs/>
        </w:rPr>
        <w:t>ákladní školy</w:t>
      </w:r>
    </w:p>
    <w:p w14:paraId="47B402F5" w14:textId="513014BD" w:rsidR="005F0216" w:rsidRPr="0038684E" w:rsidRDefault="003173A5" w:rsidP="00342FCB">
      <w:pPr>
        <w:spacing w:before="60" w:after="60"/>
        <w:ind w:left="1985" w:hanging="1985"/>
        <w:jc w:val="left"/>
        <w:rPr>
          <w:rFonts w:asciiTheme="minorHAnsi" w:hAnsiTheme="minorHAnsi" w:cstheme="minorHAnsi"/>
          <w:bCs/>
        </w:rPr>
      </w:pPr>
      <w:r w:rsidRPr="0038684E">
        <w:rPr>
          <w:rFonts w:asciiTheme="minorHAnsi" w:hAnsiTheme="minorHAnsi" w:cstheme="minorHAnsi"/>
          <w:bCs/>
        </w:rPr>
        <w:t>ZUŠ</w:t>
      </w:r>
      <w:r w:rsidRPr="0038684E">
        <w:rPr>
          <w:rFonts w:asciiTheme="minorHAnsi" w:hAnsiTheme="minorHAnsi" w:cstheme="minorHAnsi"/>
          <w:bCs/>
        </w:rPr>
        <w:tab/>
      </w:r>
      <w:r w:rsidR="001F52C7">
        <w:rPr>
          <w:rFonts w:asciiTheme="minorHAnsi" w:hAnsiTheme="minorHAnsi" w:cstheme="minorHAnsi"/>
          <w:bCs/>
        </w:rPr>
        <w:t>z</w:t>
      </w:r>
      <w:r w:rsidRPr="0038684E">
        <w:rPr>
          <w:rFonts w:asciiTheme="minorHAnsi" w:hAnsiTheme="minorHAnsi" w:cstheme="minorHAnsi"/>
          <w:bCs/>
        </w:rPr>
        <w:t>ákladní umělecké škol</w:t>
      </w:r>
      <w:r w:rsidR="00B217B3">
        <w:rPr>
          <w:rFonts w:asciiTheme="minorHAnsi" w:hAnsiTheme="minorHAnsi" w:cstheme="minorHAnsi"/>
          <w:bCs/>
        </w:rPr>
        <w:t>y</w:t>
      </w:r>
    </w:p>
    <w:p w14:paraId="162CCBBF" w14:textId="08B815DE" w:rsidR="000816C1" w:rsidRDefault="000816C1" w:rsidP="00342FCB">
      <w:pPr>
        <w:pStyle w:val="Odstavecseseznamem"/>
        <w:spacing w:after="240"/>
        <w:ind w:left="0"/>
        <w:contextualSpacing w:val="0"/>
        <w:jc w:val="left"/>
        <w:rPr>
          <w:rFonts w:asciiTheme="minorHAnsi" w:hAnsiTheme="minorHAnsi" w:cstheme="minorHAnsi"/>
          <w:b/>
        </w:rPr>
      </w:pPr>
      <w:r>
        <w:rPr>
          <w:rFonts w:asciiTheme="minorHAnsi" w:hAnsiTheme="minorHAnsi" w:cstheme="minorHAnsi"/>
          <w:b/>
        </w:rPr>
        <w:br w:type="page"/>
      </w:r>
    </w:p>
    <w:p w14:paraId="54F2FF5F" w14:textId="026B0338" w:rsidR="00993F86" w:rsidRPr="000816C1" w:rsidRDefault="00AB6CF8" w:rsidP="00396898">
      <w:pPr>
        <w:spacing w:before="0" w:after="120"/>
        <w:jc w:val="right"/>
        <w:rPr>
          <w:rFonts w:asciiTheme="minorHAnsi" w:hAnsiTheme="minorHAnsi" w:cstheme="minorHAnsi"/>
          <w:b/>
        </w:rPr>
      </w:pPr>
      <w:r w:rsidRPr="0038684E">
        <w:rPr>
          <w:rFonts w:asciiTheme="minorHAnsi" w:hAnsiTheme="minorHAnsi" w:cstheme="minorHAnsi"/>
          <w:b/>
        </w:rPr>
        <w:lastRenderedPageBreak/>
        <w:t>Příloha</w:t>
      </w:r>
      <w:r w:rsidR="00342FCB">
        <w:rPr>
          <w:rFonts w:asciiTheme="minorHAnsi" w:hAnsiTheme="minorHAnsi" w:cstheme="minorHAnsi"/>
          <w:b/>
        </w:rPr>
        <w:t xml:space="preserve"> č. 1</w:t>
      </w:r>
    </w:p>
    <w:p w14:paraId="5A141A20" w14:textId="74884ABF" w:rsidR="00993F86" w:rsidRPr="0038684E" w:rsidRDefault="00993F86" w:rsidP="000816C1">
      <w:pPr>
        <w:pStyle w:val="Odstavecseseznamem"/>
        <w:spacing w:before="0" w:after="240"/>
        <w:ind w:left="0"/>
        <w:contextualSpacing w:val="0"/>
        <w:jc w:val="center"/>
        <w:rPr>
          <w:rFonts w:asciiTheme="minorHAnsi" w:hAnsiTheme="minorHAnsi" w:cstheme="minorHAnsi"/>
          <w:b/>
          <w:bCs/>
          <w:color w:val="auto"/>
        </w:rPr>
      </w:pPr>
      <w:r w:rsidRPr="0038684E">
        <w:rPr>
          <w:rFonts w:asciiTheme="minorHAnsi" w:hAnsiTheme="minorHAnsi" w:cstheme="minorHAnsi"/>
          <w:b/>
          <w:bCs/>
          <w:color w:val="auto"/>
        </w:rPr>
        <w:t>Uplatňování práva na vzdělání pro ukrajinské děti v</w:t>
      </w:r>
      <w:r w:rsidR="007E1242">
        <w:rPr>
          <w:rFonts w:asciiTheme="minorHAnsi" w:hAnsiTheme="minorHAnsi" w:cstheme="minorHAnsi"/>
          <w:b/>
          <w:bCs/>
          <w:color w:val="auto"/>
        </w:rPr>
        <w:t xml:space="preserve"> českých </w:t>
      </w:r>
      <w:r w:rsidRPr="0038684E">
        <w:rPr>
          <w:rFonts w:asciiTheme="minorHAnsi" w:hAnsiTheme="minorHAnsi" w:cstheme="minorHAnsi"/>
          <w:b/>
          <w:bCs/>
          <w:color w:val="auto"/>
        </w:rPr>
        <w:t xml:space="preserve">školách </w:t>
      </w:r>
    </w:p>
    <w:p w14:paraId="503B24F3" w14:textId="3F3EA690" w:rsidR="00993F86" w:rsidRPr="00396898" w:rsidRDefault="00993F86" w:rsidP="000816C1">
      <w:pPr>
        <w:spacing w:after="120"/>
        <w:rPr>
          <w:rFonts w:asciiTheme="minorHAnsi" w:hAnsiTheme="minorHAnsi" w:cstheme="minorHAnsi"/>
          <w:b/>
          <w:bCs/>
        </w:rPr>
      </w:pPr>
      <w:r w:rsidRPr="00396898">
        <w:rPr>
          <w:rFonts w:asciiTheme="minorHAnsi" w:hAnsiTheme="minorHAnsi" w:cstheme="minorHAnsi"/>
          <w:b/>
          <w:bCs/>
        </w:rPr>
        <w:t xml:space="preserve">Údaje o počtu ukrajinských žáků </w:t>
      </w:r>
      <w:r w:rsidR="00B636C4" w:rsidRPr="00396898">
        <w:rPr>
          <w:rFonts w:asciiTheme="minorHAnsi" w:hAnsiTheme="minorHAnsi" w:cstheme="minorHAnsi"/>
          <w:b/>
          <w:bCs/>
        </w:rPr>
        <w:t xml:space="preserve">v českých školách </w:t>
      </w:r>
      <w:r w:rsidRPr="00396898">
        <w:rPr>
          <w:rFonts w:asciiTheme="minorHAnsi" w:hAnsiTheme="minorHAnsi" w:cstheme="minorHAnsi"/>
          <w:b/>
          <w:bCs/>
        </w:rPr>
        <w:t>v</w:t>
      </w:r>
      <w:r w:rsidR="00264E21" w:rsidRPr="00396898">
        <w:rPr>
          <w:rFonts w:asciiTheme="minorHAnsi" w:hAnsiTheme="minorHAnsi" w:cstheme="minorHAnsi"/>
          <w:b/>
          <w:bCs/>
        </w:rPr>
        <w:t> </w:t>
      </w:r>
      <w:r w:rsidRPr="00396898">
        <w:rPr>
          <w:rFonts w:asciiTheme="minorHAnsi" w:hAnsiTheme="minorHAnsi" w:cstheme="minorHAnsi"/>
          <w:b/>
          <w:bCs/>
        </w:rPr>
        <w:t>období 2022–2025</w:t>
      </w:r>
    </w:p>
    <w:p w14:paraId="08056AA1" w14:textId="587DB1CE" w:rsidR="00993F86" w:rsidRPr="0038684E" w:rsidRDefault="00993F86" w:rsidP="000816C1">
      <w:pPr>
        <w:spacing w:after="120"/>
        <w:rPr>
          <w:rFonts w:asciiTheme="minorHAnsi" w:hAnsiTheme="minorHAnsi" w:cstheme="minorHAnsi"/>
          <w:bCs/>
        </w:rPr>
      </w:pPr>
      <w:r w:rsidRPr="0038684E">
        <w:rPr>
          <w:rFonts w:asciiTheme="minorHAnsi" w:hAnsiTheme="minorHAnsi" w:cstheme="minorHAnsi"/>
          <w:bCs/>
        </w:rPr>
        <w:t>MŠMT mělo přehled o počtech ukrajinských žáků a studentů na českých školách. Jejich počet MŠMT monitorovalo dvakrát ročně, k 30. 9. začínajícího školního roku, neboť k tomuto dni vyplňovaly školy tzv. zahajovací výkazy pravidelného sběru statistických dat, a dále k 31.</w:t>
      </w:r>
      <w:r w:rsidR="00264E21" w:rsidRPr="0038684E">
        <w:rPr>
          <w:rFonts w:asciiTheme="minorHAnsi" w:hAnsiTheme="minorHAnsi" w:cstheme="minorHAnsi"/>
          <w:bCs/>
        </w:rPr>
        <w:t> </w:t>
      </w:r>
      <w:r w:rsidRPr="0038684E">
        <w:rPr>
          <w:rFonts w:asciiTheme="minorHAnsi" w:hAnsiTheme="minorHAnsi" w:cstheme="minorHAnsi"/>
          <w:bCs/>
        </w:rPr>
        <w:t>3.</w:t>
      </w:r>
      <w:r w:rsidR="00264E21" w:rsidRPr="0038684E">
        <w:rPr>
          <w:rFonts w:asciiTheme="minorHAnsi" w:hAnsiTheme="minorHAnsi" w:cstheme="minorHAnsi"/>
          <w:bCs/>
        </w:rPr>
        <w:t> </w:t>
      </w:r>
      <w:r w:rsidRPr="0038684E">
        <w:rPr>
          <w:rFonts w:asciiTheme="minorHAnsi" w:hAnsiTheme="minorHAnsi" w:cstheme="minorHAnsi"/>
          <w:bCs/>
        </w:rPr>
        <w:t>probíhajícího školního roku. Povinnost školní docházky se vztahovala na děti pobývající na území ČR. K tomu je třeba zohlednit zákonnou lhůtu 90 dnů, kterou mají zákonní zástupci po příjezdu na území ČR na zajištění školní docházky dítěte.</w:t>
      </w:r>
    </w:p>
    <w:p w14:paraId="52D848A0" w14:textId="0B80EF8E" w:rsidR="00993F86" w:rsidRPr="0038684E" w:rsidRDefault="00993F86" w:rsidP="00396898">
      <w:pPr>
        <w:keepNext/>
        <w:rPr>
          <w:rFonts w:asciiTheme="minorHAnsi" w:hAnsiTheme="minorHAnsi" w:cstheme="minorHAnsi"/>
          <w:bCs/>
        </w:rPr>
      </w:pPr>
      <w:r w:rsidRPr="0038684E">
        <w:rPr>
          <w:rFonts w:asciiTheme="minorHAnsi" w:hAnsiTheme="minorHAnsi" w:cstheme="minorHAnsi"/>
          <w:bCs/>
        </w:rPr>
        <w:t xml:space="preserve">Celkově se vzdělávalo v českých </w:t>
      </w:r>
      <w:r w:rsidR="00FC3151" w:rsidRPr="0038684E">
        <w:rPr>
          <w:rFonts w:asciiTheme="minorHAnsi" w:hAnsiTheme="minorHAnsi" w:cstheme="minorHAnsi"/>
          <w:bCs/>
        </w:rPr>
        <w:t>mateřských</w:t>
      </w:r>
      <w:r w:rsidRPr="0038684E">
        <w:rPr>
          <w:rFonts w:asciiTheme="minorHAnsi" w:hAnsiTheme="minorHAnsi" w:cstheme="minorHAnsi"/>
          <w:bCs/>
        </w:rPr>
        <w:t xml:space="preserve">, </w:t>
      </w:r>
      <w:r w:rsidR="00FC3151" w:rsidRPr="0038684E">
        <w:rPr>
          <w:rFonts w:asciiTheme="minorHAnsi" w:hAnsiTheme="minorHAnsi" w:cstheme="minorHAnsi"/>
          <w:bCs/>
        </w:rPr>
        <w:t>základních</w:t>
      </w:r>
      <w:r w:rsidRPr="0038684E">
        <w:rPr>
          <w:rFonts w:asciiTheme="minorHAnsi" w:hAnsiTheme="minorHAnsi" w:cstheme="minorHAnsi"/>
          <w:bCs/>
        </w:rPr>
        <w:t xml:space="preserve"> a </w:t>
      </w:r>
      <w:r w:rsidR="00FC3151" w:rsidRPr="0038684E">
        <w:rPr>
          <w:rFonts w:asciiTheme="minorHAnsi" w:hAnsiTheme="minorHAnsi" w:cstheme="minorHAnsi"/>
          <w:bCs/>
        </w:rPr>
        <w:t>středních školách</w:t>
      </w:r>
      <w:r w:rsidRPr="0038684E">
        <w:rPr>
          <w:rFonts w:asciiTheme="minorHAnsi" w:hAnsiTheme="minorHAnsi" w:cstheme="minorHAnsi"/>
          <w:bCs/>
        </w:rPr>
        <w:t>:</w:t>
      </w:r>
      <w:r w:rsidR="00FC3151" w:rsidRPr="0038684E">
        <w:rPr>
          <w:rStyle w:val="Znakapoznpodarou"/>
          <w:rFonts w:asciiTheme="minorHAnsi" w:hAnsiTheme="minorHAnsi" w:cstheme="minorHAnsi"/>
          <w:bCs/>
        </w:rPr>
        <w:footnoteReference w:id="21"/>
      </w:r>
    </w:p>
    <w:p w14:paraId="4646BBA1" w14:textId="46D1C0A3" w:rsidR="0013793D" w:rsidRPr="0038684E" w:rsidRDefault="007D5627" w:rsidP="00396898">
      <w:pPr>
        <w:pStyle w:val="Odstavecseseznamem"/>
        <w:numPr>
          <w:ilvl w:val="0"/>
          <w:numId w:val="21"/>
        </w:numPr>
        <w:spacing w:before="0" w:after="120"/>
        <w:ind w:left="284" w:hanging="284"/>
        <w:contextualSpacing w:val="0"/>
        <w:rPr>
          <w:rFonts w:asciiTheme="minorHAnsi" w:hAnsiTheme="minorHAnsi" w:cstheme="minorHAnsi"/>
          <w:bCs/>
        </w:rPr>
      </w:pPr>
      <w:bookmarkStart w:id="11" w:name="_Hlk210983842"/>
      <w:r>
        <w:rPr>
          <w:rFonts w:asciiTheme="minorHAnsi" w:hAnsiTheme="minorHAnsi" w:cstheme="minorHAnsi"/>
          <w:bCs/>
        </w:rPr>
        <w:t>k</w:t>
      </w:r>
      <w:r w:rsidR="0013793D" w:rsidRPr="0038684E">
        <w:rPr>
          <w:rFonts w:asciiTheme="minorHAnsi" w:hAnsiTheme="minorHAnsi" w:cstheme="minorHAnsi"/>
          <w:bCs/>
        </w:rPr>
        <w:t> 30. 9. 2022: 50 285 ukrajinských dětí a žáků (z toho 6 904 na MŠ, 39 836 na ZŠ a 3 545 na SŠ) a tvořili tak podíl 2,7 % z celkového počtu 1 850 696 všech dětí/žáků</w:t>
      </w:r>
      <w:r>
        <w:rPr>
          <w:rFonts w:asciiTheme="minorHAnsi" w:hAnsiTheme="minorHAnsi" w:cstheme="minorHAnsi"/>
          <w:bCs/>
        </w:rPr>
        <w:t>;</w:t>
      </w:r>
    </w:p>
    <w:p w14:paraId="2298F5EB" w14:textId="3798DE7B" w:rsidR="0013793D" w:rsidRPr="0038684E" w:rsidRDefault="007D5627" w:rsidP="00396898">
      <w:pPr>
        <w:pStyle w:val="Odstavecseseznamem"/>
        <w:numPr>
          <w:ilvl w:val="0"/>
          <w:numId w:val="21"/>
        </w:numPr>
        <w:spacing w:before="0" w:after="120"/>
        <w:ind w:left="284" w:hanging="284"/>
        <w:contextualSpacing w:val="0"/>
        <w:rPr>
          <w:rFonts w:asciiTheme="minorHAnsi" w:hAnsiTheme="minorHAnsi" w:cstheme="minorHAnsi"/>
          <w:bCs/>
        </w:rPr>
      </w:pPr>
      <w:r>
        <w:rPr>
          <w:rFonts w:asciiTheme="minorHAnsi" w:hAnsiTheme="minorHAnsi" w:cstheme="minorHAnsi"/>
          <w:bCs/>
        </w:rPr>
        <w:t>k</w:t>
      </w:r>
      <w:r w:rsidR="0013793D" w:rsidRPr="0038684E">
        <w:rPr>
          <w:rFonts w:asciiTheme="minorHAnsi" w:hAnsiTheme="minorHAnsi" w:cstheme="minorHAnsi"/>
          <w:bCs/>
        </w:rPr>
        <w:t> 31. 3. 2023: 51 281 ukrajinských dětí a žáků (z toho 7 668 na MŠ, 40 153 na ZŠ a 3</w:t>
      </w:r>
      <w:r w:rsidR="00264E21" w:rsidRPr="0038684E">
        <w:rPr>
          <w:rFonts w:asciiTheme="minorHAnsi" w:hAnsiTheme="minorHAnsi" w:cstheme="minorHAnsi"/>
          <w:bCs/>
        </w:rPr>
        <w:t> </w:t>
      </w:r>
      <w:r w:rsidR="0013793D" w:rsidRPr="0038684E">
        <w:rPr>
          <w:rFonts w:asciiTheme="minorHAnsi" w:hAnsiTheme="minorHAnsi" w:cstheme="minorHAnsi"/>
          <w:bCs/>
        </w:rPr>
        <w:t>460 na SŠ), což představovalo podíl 2,8 % z celkového počtu 1 850 751 všech dětí/žáků</w:t>
      </w:r>
      <w:r>
        <w:rPr>
          <w:rFonts w:asciiTheme="minorHAnsi" w:hAnsiTheme="minorHAnsi" w:cstheme="minorHAnsi"/>
          <w:bCs/>
        </w:rPr>
        <w:t>;</w:t>
      </w:r>
    </w:p>
    <w:p w14:paraId="611EF776" w14:textId="3D20731D" w:rsidR="0013793D" w:rsidRPr="0038684E" w:rsidRDefault="007D5627" w:rsidP="00396898">
      <w:pPr>
        <w:pStyle w:val="Odstavecseseznamem"/>
        <w:numPr>
          <w:ilvl w:val="0"/>
          <w:numId w:val="21"/>
        </w:numPr>
        <w:spacing w:before="0" w:after="120"/>
        <w:ind w:left="284" w:hanging="284"/>
        <w:contextualSpacing w:val="0"/>
        <w:rPr>
          <w:rFonts w:asciiTheme="minorHAnsi" w:hAnsiTheme="minorHAnsi" w:cstheme="minorHAnsi"/>
          <w:bCs/>
        </w:rPr>
      </w:pPr>
      <w:r>
        <w:rPr>
          <w:rFonts w:asciiTheme="minorHAnsi" w:hAnsiTheme="minorHAnsi" w:cstheme="minorHAnsi"/>
          <w:bCs/>
        </w:rPr>
        <w:t>k</w:t>
      </w:r>
      <w:r w:rsidR="0013793D" w:rsidRPr="0038684E">
        <w:rPr>
          <w:rFonts w:asciiTheme="minorHAnsi" w:hAnsiTheme="minorHAnsi" w:cstheme="minorHAnsi"/>
          <w:bCs/>
        </w:rPr>
        <w:t> 30. 9. 2023: 48 090 ukrajinských dětí a žáků (z toho 5 697 na MŠ, 37 429 na ZŠ a 4</w:t>
      </w:r>
      <w:r w:rsidR="00264E21" w:rsidRPr="0038684E">
        <w:rPr>
          <w:rFonts w:asciiTheme="minorHAnsi" w:hAnsiTheme="minorHAnsi" w:cstheme="minorHAnsi"/>
          <w:bCs/>
        </w:rPr>
        <w:t> </w:t>
      </w:r>
      <w:r w:rsidR="0013793D" w:rsidRPr="0038684E">
        <w:rPr>
          <w:rFonts w:asciiTheme="minorHAnsi" w:hAnsiTheme="minorHAnsi" w:cstheme="minorHAnsi"/>
          <w:bCs/>
        </w:rPr>
        <w:t>964 na SŠ) a tvořili podíl 2,6 % z celkového počtu 1 860 705 všech dětí/žáků</w:t>
      </w:r>
      <w:r>
        <w:rPr>
          <w:rFonts w:asciiTheme="minorHAnsi" w:hAnsiTheme="minorHAnsi" w:cstheme="minorHAnsi"/>
          <w:bCs/>
        </w:rPr>
        <w:t>;</w:t>
      </w:r>
    </w:p>
    <w:p w14:paraId="7C084174" w14:textId="3D923046" w:rsidR="0013793D" w:rsidRPr="0038684E" w:rsidRDefault="007D5627" w:rsidP="00396898">
      <w:pPr>
        <w:pStyle w:val="Odstavecseseznamem"/>
        <w:numPr>
          <w:ilvl w:val="0"/>
          <w:numId w:val="21"/>
        </w:numPr>
        <w:spacing w:before="0" w:after="120"/>
        <w:ind w:left="284" w:hanging="284"/>
        <w:contextualSpacing w:val="0"/>
        <w:rPr>
          <w:rFonts w:asciiTheme="minorHAnsi" w:hAnsiTheme="minorHAnsi" w:cstheme="minorHAnsi"/>
          <w:bCs/>
        </w:rPr>
      </w:pPr>
      <w:r>
        <w:rPr>
          <w:rFonts w:asciiTheme="minorHAnsi" w:hAnsiTheme="minorHAnsi" w:cstheme="minorHAnsi"/>
          <w:bCs/>
        </w:rPr>
        <w:t>k</w:t>
      </w:r>
      <w:r w:rsidR="0013793D" w:rsidRPr="0038684E">
        <w:rPr>
          <w:rFonts w:asciiTheme="minorHAnsi" w:hAnsiTheme="minorHAnsi" w:cstheme="minorHAnsi"/>
          <w:bCs/>
        </w:rPr>
        <w:t> 10. 4. 2024: 49 539 ukrajinských dětí a žáků (z toho 7 005 na MŠ, 37 099 na ZŠ a 5</w:t>
      </w:r>
      <w:r w:rsidR="00264E21" w:rsidRPr="0038684E">
        <w:rPr>
          <w:rFonts w:asciiTheme="minorHAnsi" w:hAnsiTheme="minorHAnsi" w:cstheme="minorHAnsi"/>
          <w:bCs/>
        </w:rPr>
        <w:t> </w:t>
      </w:r>
      <w:r w:rsidR="0013793D" w:rsidRPr="0038684E">
        <w:rPr>
          <w:rFonts w:asciiTheme="minorHAnsi" w:hAnsiTheme="minorHAnsi" w:cstheme="minorHAnsi"/>
          <w:bCs/>
        </w:rPr>
        <w:t>435 na SŠ), což představovalo podíl 2,6 % z celkového počtu 1 867 182 všech dětí/žáků</w:t>
      </w:r>
      <w:r>
        <w:rPr>
          <w:rFonts w:asciiTheme="minorHAnsi" w:hAnsiTheme="minorHAnsi" w:cstheme="minorHAnsi"/>
          <w:bCs/>
        </w:rPr>
        <w:t>;</w:t>
      </w:r>
    </w:p>
    <w:p w14:paraId="63C40C4E" w14:textId="7C40CFEE" w:rsidR="0013793D" w:rsidRPr="0038684E" w:rsidRDefault="007D5627" w:rsidP="00396898">
      <w:pPr>
        <w:pStyle w:val="Odstavecseseznamem"/>
        <w:numPr>
          <w:ilvl w:val="0"/>
          <w:numId w:val="21"/>
        </w:numPr>
        <w:spacing w:after="120"/>
        <w:ind w:left="284" w:hanging="284"/>
        <w:contextualSpacing w:val="0"/>
        <w:rPr>
          <w:rFonts w:asciiTheme="minorHAnsi" w:hAnsiTheme="minorHAnsi" w:cstheme="minorHAnsi"/>
          <w:bCs/>
        </w:rPr>
      </w:pPr>
      <w:r>
        <w:rPr>
          <w:rFonts w:asciiTheme="minorHAnsi" w:hAnsiTheme="minorHAnsi" w:cstheme="minorHAnsi"/>
          <w:bCs/>
        </w:rPr>
        <w:t>k</w:t>
      </w:r>
      <w:r w:rsidR="0013793D" w:rsidRPr="0038684E">
        <w:rPr>
          <w:rFonts w:asciiTheme="minorHAnsi" w:hAnsiTheme="minorHAnsi" w:cstheme="minorHAnsi"/>
          <w:bCs/>
        </w:rPr>
        <w:t> 30. 9. 2024: 53 246 ukrajinských dětí a žáků (z toho 5 924 na MŠ, 40 046 na ZŠ a 7</w:t>
      </w:r>
      <w:r w:rsidR="00264E21" w:rsidRPr="0038684E">
        <w:rPr>
          <w:rFonts w:asciiTheme="minorHAnsi" w:hAnsiTheme="minorHAnsi" w:cstheme="minorHAnsi"/>
          <w:bCs/>
        </w:rPr>
        <w:t> </w:t>
      </w:r>
      <w:r w:rsidR="0013793D" w:rsidRPr="0038684E">
        <w:rPr>
          <w:rFonts w:asciiTheme="minorHAnsi" w:hAnsiTheme="minorHAnsi" w:cstheme="minorHAnsi"/>
          <w:bCs/>
        </w:rPr>
        <w:t>276 na SŠ), což představovalo podíl 2,8 % z celkového počtu 1 877 276 všech dětí/žáků</w:t>
      </w:r>
      <w:r>
        <w:rPr>
          <w:rFonts w:asciiTheme="minorHAnsi" w:hAnsiTheme="minorHAnsi" w:cstheme="minorHAnsi"/>
          <w:bCs/>
        </w:rPr>
        <w:t>;</w:t>
      </w:r>
    </w:p>
    <w:p w14:paraId="7318EE44" w14:textId="5D75C6E2" w:rsidR="0013793D" w:rsidRPr="0038684E" w:rsidRDefault="007D5627" w:rsidP="00396898">
      <w:pPr>
        <w:pStyle w:val="Odstavecseseznamem"/>
        <w:numPr>
          <w:ilvl w:val="0"/>
          <w:numId w:val="21"/>
        </w:numPr>
        <w:spacing w:after="120"/>
        <w:ind w:left="284" w:hanging="284"/>
        <w:contextualSpacing w:val="0"/>
        <w:rPr>
          <w:rFonts w:asciiTheme="minorHAnsi" w:hAnsiTheme="minorHAnsi" w:cstheme="minorHAnsi"/>
          <w:bCs/>
        </w:rPr>
      </w:pPr>
      <w:r>
        <w:rPr>
          <w:rFonts w:asciiTheme="minorHAnsi" w:hAnsiTheme="minorHAnsi" w:cstheme="minorHAnsi"/>
          <w:bCs/>
        </w:rPr>
        <w:t>k</w:t>
      </w:r>
      <w:r w:rsidR="0013793D" w:rsidRPr="0038684E">
        <w:rPr>
          <w:rFonts w:asciiTheme="minorHAnsi" w:hAnsiTheme="minorHAnsi" w:cstheme="minorHAnsi"/>
          <w:bCs/>
        </w:rPr>
        <w:t> 31. 3. 2025: 46 806 ukrajinských dětí a žáků (z toho 39 797 na ZŠ a 7 009 na SŠ), což</w:t>
      </w:r>
      <w:r>
        <w:rPr>
          <w:rFonts w:asciiTheme="minorHAnsi" w:hAnsiTheme="minorHAnsi" w:cstheme="minorHAnsi"/>
          <w:bCs/>
        </w:rPr>
        <w:t xml:space="preserve"> </w:t>
      </w:r>
      <w:r w:rsidR="0013793D" w:rsidRPr="0038684E">
        <w:rPr>
          <w:rFonts w:asciiTheme="minorHAnsi" w:hAnsiTheme="minorHAnsi" w:cstheme="minorHAnsi"/>
          <w:bCs/>
        </w:rPr>
        <w:t>představovalo podíl 3,1 % z celkového počtu 1 499 585 všech dětí/žáků.</w:t>
      </w:r>
    </w:p>
    <w:p w14:paraId="2733A0D7" w14:textId="0A5BBBD3" w:rsidR="008718B3" w:rsidRPr="0038684E" w:rsidRDefault="00993F86" w:rsidP="0087152E">
      <w:pPr>
        <w:keepNext/>
        <w:spacing w:before="240"/>
        <w:ind w:left="992" w:hanging="992"/>
        <w:rPr>
          <w:rFonts w:asciiTheme="minorHAnsi" w:hAnsiTheme="minorHAnsi" w:cstheme="minorHAnsi"/>
          <w:b/>
          <w:bCs/>
        </w:rPr>
      </w:pPr>
      <w:r w:rsidRPr="0038684E">
        <w:rPr>
          <w:rFonts w:asciiTheme="minorHAnsi" w:hAnsiTheme="minorHAnsi" w:cstheme="minorHAnsi"/>
          <w:b/>
          <w:bCs/>
        </w:rPr>
        <w:t xml:space="preserve">Graf č. </w:t>
      </w:r>
      <w:r w:rsidR="00FC3151" w:rsidRPr="0038684E">
        <w:rPr>
          <w:rFonts w:asciiTheme="minorHAnsi" w:hAnsiTheme="minorHAnsi" w:cstheme="minorHAnsi"/>
          <w:b/>
          <w:bCs/>
        </w:rPr>
        <w:t>1</w:t>
      </w:r>
      <w:r w:rsidRPr="0038684E">
        <w:rPr>
          <w:rFonts w:asciiTheme="minorHAnsi" w:hAnsiTheme="minorHAnsi" w:cstheme="minorHAnsi"/>
          <w:b/>
          <w:bCs/>
        </w:rPr>
        <w:t xml:space="preserve">: </w:t>
      </w:r>
      <w:r w:rsidR="0087152E">
        <w:rPr>
          <w:rFonts w:asciiTheme="minorHAnsi" w:hAnsiTheme="minorHAnsi" w:cstheme="minorHAnsi"/>
          <w:b/>
          <w:bCs/>
        </w:rPr>
        <w:tab/>
      </w:r>
      <w:r w:rsidRPr="0038684E">
        <w:rPr>
          <w:rFonts w:asciiTheme="minorHAnsi" w:hAnsiTheme="minorHAnsi" w:cstheme="minorHAnsi"/>
          <w:b/>
          <w:bCs/>
        </w:rPr>
        <w:t>Počet ukrajinských žáků</w:t>
      </w:r>
      <w:r w:rsidR="00FC3151" w:rsidRPr="0038684E">
        <w:rPr>
          <w:rFonts w:asciiTheme="minorHAnsi" w:hAnsiTheme="minorHAnsi" w:cstheme="minorHAnsi"/>
          <w:b/>
          <w:bCs/>
        </w:rPr>
        <w:t xml:space="preserve"> vzdělávajících se</w:t>
      </w:r>
      <w:r w:rsidRPr="0038684E">
        <w:rPr>
          <w:rFonts w:asciiTheme="minorHAnsi" w:hAnsiTheme="minorHAnsi" w:cstheme="minorHAnsi"/>
          <w:b/>
          <w:bCs/>
        </w:rPr>
        <w:t xml:space="preserve"> na českých </w:t>
      </w:r>
      <w:r w:rsidR="00FC3151" w:rsidRPr="0038684E">
        <w:rPr>
          <w:rFonts w:asciiTheme="minorHAnsi" w:hAnsiTheme="minorHAnsi" w:cstheme="minorHAnsi"/>
          <w:b/>
          <w:bCs/>
        </w:rPr>
        <w:t>mateřských, základních a</w:t>
      </w:r>
      <w:r w:rsidR="00264E21" w:rsidRPr="0038684E">
        <w:rPr>
          <w:rFonts w:asciiTheme="minorHAnsi" w:hAnsiTheme="minorHAnsi" w:cstheme="minorHAnsi"/>
          <w:b/>
          <w:bCs/>
        </w:rPr>
        <w:t> </w:t>
      </w:r>
      <w:r w:rsidR="00FC3151" w:rsidRPr="0038684E">
        <w:rPr>
          <w:rFonts w:asciiTheme="minorHAnsi" w:hAnsiTheme="minorHAnsi" w:cstheme="minorHAnsi"/>
          <w:b/>
          <w:bCs/>
        </w:rPr>
        <w:t>středních školách v letech 2022</w:t>
      </w:r>
      <w:r w:rsidR="007D5627">
        <w:rPr>
          <w:rFonts w:asciiTheme="minorHAnsi" w:hAnsiTheme="minorHAnsi" w:cstheme="minorHAnsi"/>
          <w:b/>
          <w:bCs/>
        </w:rPr>
        <w:t>–</w:t>
      </w:r>
      <w:r w:rsidR="00FC3151" w:rsidRPr="0038684E">
        <w:rPr>
          <w:rFonts w:asciiTheme="minorHAnsi" w:hAnsiTheme="minorHAnsi" w:cstheme="minorHAnsi"/>
          <w:b/>
          <w:bCs/>
        </w:rPr>
        <w:t>2025</w:t>
      </w:r>
    </w:p>
    <w:p w14:paraId="2B69C538" w14:textId="2BD9B6C6" w:rsidR="0013793D" w:rsidRPr="0038684E" w:rsidRDefault="0013793D" w:rsidP="000816C1">
      <w:pPr>
        <w:spacing w:before="0"/>
        <w:rPr>
          <w:rFonts w:asciiTheme="minorHAnsi" w:hAnsiTheme="minorHAnsi" w:cstheme="minorHAnsi"/>
          <w:b/>
          <w:bCs/>
        </w:rPr>
      </w:pPr>
      <w:r w:rsidRPr="0038684E">
        <w:rPr>
          <w:rFonts w:asciiTheme="minorHAnsi" w:hAnsiTheme="minorHAnsi" w:cstheme="minorHAnsi"/>
          <w:noProof/>
        </w:rPr>
        <w:drawing>
          <wp:inline distT="0" distB="0" distL="0" distR="0" wp14:anchorId="5A4582CD" wp14:editId="408CC3CA">
            <wp:extent cx="5759450" cy="2700000"/>
            <wp:effectExtent l="0" t="0" r="0" b="5715"/>
            <wp:docPr id="739543899" name="Graf 1">
              <a:extLst xmlns:a="http://schemas.openxmlformats.org/drawingml/2006/main">
                <a:ext uri="{FF2B5EF4-FFF2-40B4-BE49-F238E27FC236}">
                  <a16:creationId xmlns:a16="http://schemas.microsoft.com/office/drawing/2014/main" id="{9184E8CE-693E-431C-836D-6BED9D76124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5928E6B8" w14:textId="70F0E1FC" w:rsidR="00FC3151" w:rsidRPr="0038684E" w:rsidRDefault="00FC3151" w:rsidP="0087152E">
      <w:pPr>
        <w:keepLines/>
        <w:widowControl w:val="0"/>
        <w:spacing w:before="0"/>
        <w:rPr>
          <w:rFonts w:asciiTheme="minorHAnsi" w:hAnsiTheme="minorHAnsi" w:cstheme="minorHAnsi"/>
          <w:bCs/>
          <w:sz w:val="20"/>
          <w:szCs w:val="20"/>
        </w:rPr>
      </w:pPr>
      <w:r w:rsidRPr="0038684E">
        <w:rPr>
          <w:rFonts w:asciiTheme="minorHAnsi" w:hAnsiTheme="minorHAnsi" w:cstheme="minorHAnsi"/>
          <w:b/>
          <w:bCs/>
          <w:sz w:val="20"/>
          <w:szCs w:val="20"/>
        </w:rPr>
        <w:t>Pozn.:</w:t>
      </w:r>
      <w:r w:rsidRPr="0038684E">
        <w:rPr>
          <w:rFonts w:asciiTheme="minorHAnsi" w:hAnsiTheme="minorHAnsi" w:cstheme="minorHAnsi"/>
          <w:sz w:val="20"/>
          <w:szCs w:val="20"/>
        </w:rPr>
        <w:t xml:space="preserve"> </w:t>
      </w:r>
      <w:r w:rsidR="007D5627">
        <w:rPr>
          <w:rFonts w:asciiTheme="minorHAnsi" w:hAnsiTheme="minorHAnsi" w:cstheme="minorHAnsi"/>
          <w:sz w:val="20"/>
          <w:szCs w:val="20"/>
        </w:rPr>
        <w:t>K</w:t>
      </w:r>
      <w:r w:rsidRPr="0038684E">
        <w:rPr>
          <w:rFonts w:asciiTheme="minorHAnsi" w:hAnsiTheme="minorHAnsi" w:cstheme="minorHAnsi"/>
          <w:sz w:val="20"/>
          <w:szCs w:val="20"/>
        </w:rPr>
        <w:t> 31. 3. 2025 se prováděl sběr dat pouze na ZŠ a SŠ.</w:t>
      </w:r>
    </w:p>
    <w:p w14:paraId="6BE874E6" w14:textId="77777777" w:rsidR="00993F86" w:rsidRPr="0038684E" w:rsidRDefault="00993F86" w:rsidP="0087152E">
      <w:pPr>
        <w:keepLines/>
        <w:widowControl w:val="0"/>
        <w:spacing w:before="0"/>
        <w:rPr>
          <w:rFonts w:asciiTheme="minorHAnsi" w:hAnsiTheme="minorHAnsi" w:cstheme="minorHAnsi"/>
          <w:sz w:val="20"/>
          <w:szCs w:val="20"/>
        </w:rPr>
      </w:pPr>
      <w:r w:rsidRPr="0038684E">
        <w:rPr>
          <w:rFonts w:asciiTheme="minorHAnsi" w:hAnsiTheme="minorHAnsi" w:cstheme="minorHAnsi"/>
          <w:b/>
          <w:sz w:val="20"/>
          <w:szCs w:val="20"/>
        </w:rPr>
        <w:t>Zdroj:</w:t>
      </w:r>
      <w:r w:rsidRPr="0038684E">
        <w:rPr>
          <w:rFonts w:asciiTheme="minorHAnsi" w:hAnsiTheme="minorHAnsi" w:cstheme="minorHAnsi"/>
          <w:bCs/>
          <w:sz w:val="20"/>
          <w:szCs w:val="20"/>
        </w:rPr>
        <w:t xml:space="preserve"> </w:t>
      </w:r>
      <w:r w:rsidRPr="0038684E">
        <w:rPr>
          <w:rFonts w:asciiTheme="minorHAnsi" w:hAnsiTheme="minorHAnsi" w:cstheme="minorHAnsi"/>
          <w:sz w:val="20"/>
          <w:szCs w:val="20"/>
        </w:rPr>
        <w:t>vypracoval NKÚ na základě dat MŠMT.</w:t>
      </w:r>
    </w:p>
    <w:bookmarkEnd w:id="11"/>
    <w:p w14:paraId="6778F2FB" w14:textId="3A37FF31" w:rsidR="00993F86" w:rsidRPr="0038684E" w:rsidRDefault="00993F86" w:rsidP="000816C1">
      <w:pPr>
        <w:spacing w:after="120"/>
        <w:rPr>
          <w:rFonts w:asciiTheme="minorHAnsi" w:hAnsiTheme="minorHAnsi" w:cstheme="minorHAnsi"/>
        </w:rPr>
      </w:pPr>
      <w:r w:rsidRPr="0038684E">
        <w:rPr>
          <w:rFonts w:asciiTheme="minorHAnsi" w:hAnsiTheme="minorHAnsi" w:cstheme="minorHAnsi"/>
        </w:rPr>
        <w:lastRenderedPageBreak/>
        <w:t>Ukrajinci byli od roku 2022 nejpočetnější skupinou cizinců v českém regionálním školství</w:t>
      </w:r>
      <w:r w:rsidR="005F4B9A" w:rsidRPr="0038684E">
        <w:rPr>
          <w:rFonts w:asciiTheme="minorHAnsi" w:hAnsiTheme="minorHAnsi" w:cstheme="minorHAnsi"/>
        </w:rPr>
        <w:t>, když</w:t>
      </w:r>
      <w:r w:rsidR="005F5B7D">
        <w:rPr>
          <w:rFonts w:asciiTheme="minorHAnsi" w:hAnsiTheme="minorHAnsi" w:cstheme="minorHAnsi"/>
        </w:rPr>
        <w:t xml:space="preserve"> </w:t>
      </w:r>
      <w:r w:rsidR="005F4B9A" w:rsidRPr="0038684E">
        <w:rPr>
          <w:rFonts w:asciiTheme="minorHAnsi" w:hAnsiTheme="minorHAnsi" w:cstheme="minorHAnsi"/>
        </w:rPr>
        <w:t>z</w:t>
      </w:r>
      <w:r w:rsidRPr="0038684E">
        <w:rPr>
          <w:rFonts w:asciiTheme="minorHAnsi" w:hAnsiTheme="minorHAnsi" w:cstheme="minorHAnsi"/>
        </w:rPr>
        <w:t> n</w:t>
      </w:r>
      <w:r w:rsidR="005F4B9A" w:rsidRPr="0038684E">
        <w:rPr>
          <w:rFonts w:asciiTheme="minorHAnsi" w:hAnsiTheme="minorHAnsi" w:cstheme="minorHAnsi"/>
        </w:rPr>
        <w:t>ich</w:t>
      </w:r>
      <w:r w:rsidRPr="0038684E">
        <w:rPr>
          <w:rFonts w:asciiTheme="minorHAnsi" w:hAnsiTheme="minorHAnsi" w:cstheme="minorHAnsi"/>
        </w:rPr>
        <w:t xml:space="preserve"> </w:t>
      </w:r>
      <w:r w:rsidR="005F4B9A" w:rsidRPr="0038684E">
        <w:rPr>
          <w:rFonts w:asciiTheme="minorHAnsi" w:hAnsiTheme="minorHAnsi" w:cstheme="minorHAnsi"/>
        </w:rPr>
        <w:t>přibližně</w:t>
      </w:r>
      <w:r w:rsidRPr="0038684E">
        <w:rPr>
          <w:rFonts w:asciiTheme="minorHAnsi" w:hAnsiTheme="minorHAnsi" w:cstheme="minorHAnsi"/>
        </w:rPr>
        <w:t xml:space="preserve"> 70 % tvořili právě ukrajinští žáci.</w:t>
      </w:r>
    </w:p>
    <w:p w14:paraId="260E7ABA" w14:textId="27D7814B" w:rsidR="00993F86" w:rsidRPr="0038684E" w:rsidRDefault="00993F86" w:rsidP="007B6179">
      <w:pPr>
        <w:rPr>
          <w:rFonts w:asciiTheme="minorHAnsi" w:hAnsiTheme="minorHAnsi" w:cstheme="minorHAnsi"/>
        </w:rPr>
      </w:pPr>
      <w:r w:rsidRPr="0038684E">
        <w:rPr>
          <w:rFonts w:asciiTheme="minorHAnsi" w:hAnsiTheme="minorHAnsi" w:cstheme="minorHAnsi"/>
        </w:rPr>
        <w:t>MŠMT disponovalo údaji o počtu ukrajinských dětí, které byly zařazeny do vzdělávání v českých mateřských, základních a středních školách. MŠMT navázalo spolupráci s Ministerstvem vnitra, které mělo údaje o registracích osob s dočasnou ochranou. Po</w:t>
      </w:r>
      <w:r w:rsidR="005F5B7D">
        <w:rPr>
          <w:rFonts w:asciiTheme="minorHAnsi" w:hAnsiTheme="minorHAnsi" w:cstheme="minorHAnsi"/>
        </w:rPr>
        <w:t xml:space="preserve"> </w:t>
      </w:r>
      <w:r w:rsidRPr="0038684E">
        <w:rPr>
          <w:rFonts w:asciiTheme="minorHAnsi" w:hAnsiTheme="minorHAnsi" w:cstheme="minorHAnsi"/>
        </w:rPr>
        <w:t>porovnání údajů Ministerstva vnitra s údaji MŠMT ze školních matrik bylo v dubnu 2024 zjištěno, že přibližně 8 500 ukrajinských dětí bylo mimo vzdělávací systém. Z tohoto počtu pak bylo dále Ministerstvem vnitra zjištěno že:</w:t>
      </w:r>
    </w:p>
    <w:p w14:paraId="1486E87F" w14:textId="77777777" w:rsidR="00993F86" w:rsidRPr="0038684E" w:rsidRDefault="00993F86" w:rsidP="007B6179">
      <w:pPr>
        <w:pStyle w:val="Odstavecseseznamem"/>
        <w:numPr>
          <w:ilvl w:val="0"/>
          <w:numId w:val="22"/>
        </w:numPr>
        <w:spacing w:before="0" w:afterLines="120" w:after="288"/>
        <w:ind w:left="284" w:hanging="284"/>
        <w:rPr>
          <w:rFonts w:asciiTheme="minorHAnsi" w:hAnsiTheme="minorHAnsi" w:cstheme="minorHAnsi"/>
        </w:rPr>
      </w:pPr>
      <w:r w:rsidRPr="0038684E">
        <w:rPr>
          <w:rFonts w:asciiTheme="minorHAnsi" w:hAnsiTheme="minorHAnsi" w:cstheme="minorHAnsi"/>
        </w:rPr>
        <w:t>10 % dětí povinnou školní docházku plnilo nebo ji již mělo splněnou;</w:t>
      </w:r>
    </w:p>
    <w:p w14:paraId="16920916" w14:textId="32662074" w:rsidR="00993F86" w:rsidRPr="0038684E" w:rsidRDefault="00993F86" w:rsidP="007B6179">
      <w:pPr>
        <w:pStyle w:val="Odstavecseseznamem"/>
        <w:numPr>
          <w:ilvl w:val="0"/>
          <w:numId w:val="22"/>
        </w:numPr>
        <w:spacing w:before="0"/>
        <w:ind w:left="284" w:hanging="284"/>
        <w:rPr>
          <w:rFonts w:asciiTheme="minorHAnsi" w:hAnsiTheme="minorHAnsi" w:cstheme="minorHAnsi"/>
        </w:rPr>
      </w:pPr>
      <w:r w:rsidRPr="0038684E">
        <w:rPr>
          <w:rFonts w:asciiTheme="minorHAnsi" w:hAnsiTheme="minorHAnsi" w:cstheme="minorHAnsi"/>
        </w:rPr>
        <w:t>17 % dětí školní docházku neplnilo, přičemž téměř polovina z nich se vzdělávala online na ukrajinské škole;</w:t>
      </w:r>
    </w:p>
    <w:p w14:paraId="7B734643" w14:textId="77777777" w:rsidR="00993F86" w:rsidRPr="0038684E" w:rsidRDefault="00993F86" w:rsidP="007B6179">
      <w:pPr>
        <w:pStyle w:val="Odstavecseseznamem"/>
        <w:numPr>
          <w:ilvl w:val="0"/>
          <w:numId w:val="22"/>
        </w:numPr>
        <w:spacing w:before="0"/>
        <w:ind w:left="284" w:hanging="284"/>
        <w:rPr>
          <w:rFonts w:asciiTheme="minorHAnsi" w:hAnsiTheme="minorHAnsi" w:cstheme="minorHAnsi"/>
        </w:rPr>
      </w:pPr>
      <w:r w:rsidRPr="0038684E">
        <w:rPr>
          <w:rFonts w:asciiTheme="minorHAnsi" w:hAnsiTheme="minorHAnsi" w:cstheme="minorHAnsi"/>
        </w:rPr>
        <w:t>u části dětí byly zjištěny závažné zdravotní důvody, které jim ve školní docházce bránily;</w:t>
      </w:r>
    </w:p>
    <w:p w14:paraId="105B7E2A" w14:textId="77777777" w:rsidR="00993F86" w:rsidRPr="0038684E" w:rsidRDefault="00993F86" w:rsidP="007B6179">
      <w:pPr>
        <w:pStyle w:val="Odstavecseseznamem"/>
        <w:numPr>
          <w:ilvl w:val="0"/>
          <w:numId w:val="22"/>
        </w:numPr>
        <w:spacing w:after="120"/>
        <w:ind w:left="284" w:hanging="284"/>
        <w:rPr>
          <w:rFonts w:asciiTheme="minorHAnsi" w:hAnsiTheme="minorHAnsi" w:cstheme="minorHAnsi"/>
        </w:rPr>
      </w:pPr>
      <w:r w:rsidRPr="0038684E">
        <w:rPr>
          <w:rFonts w:asciiTheme="minorHAnsi" w:hAnsiTheme="minorHAnsi" w:cstheme="minorHAnsi"/>
        </w:rPr>
        <w:t>u 27 % dětí bylo zjištěno, že se na uvedených adresách dlouhodobě nezdržují; MV v těchto případech zahájilo kroky ke zrušení údajů o místě hlášeného pobytu.</w:t>
      </w:r>
    </w:p>
    <w:p w14:paraId="2103D49F" w14:textId="77777777" w:rsidR="00993F86" w:rsidRPr="0038684E" w:rsidRDefault="00993F86" w:rsidP="000816C1">
      <w:pPr>
        <w:spacing w:after="120"/>
        <w:rPr>
          <w:rFonts w:asciiTheme="minorHAnsi" w:hAnsiTheme="minorHAnsi" w:cstheme="minorHAnsi"/>
        </w:rPr>
      </w:pPr>
      <w:r w:rsidRPr="0038684E">
        <w:rPr>
          <w:rFonts w:asciiTheme="minorHAnsi" w:hAnsiTheme="minorHAnsi" w:cstheme="minorHAnsi"/>
        </w:rPr>
        <w:t>Toto porovnání dat MŠMT a Ministerstva vnitra bylo jednorázové k orientačnímu vyhodnocení situace.</w:t>
      </w:r>
    </w:p>
    <w:p w14:paraId="2B00968E" w14:textId="22261465" w:rsidR="00993F86" w:rsidRPr="004D0B4E" w:rsidRDefault="00B83E1A" w:rsidP="0087152E">
      <w:pPr>
        <w:keepNext/>
        <w:spacing w:before="240" w:after="120"/>
        <w:rPr>
          <w:rFonts w:asciiTheme="minorHAnsi" w:hAnsiTheme="minorHAnsi" w:cstheme="minorHAnsi"/>
          <w:b/>
          <w:bCs/>
        </w:rPr>
      </w:pPr>
      <w:r w:rsidRPr="004D0B4E">
        <w:rPr>
          <w:rFonts w:asciiTheme="minorHAnsi" w:hAnsiTheme="minorHAnsi" w:cstheme="minorHAnsi"/>
          <w:b/>
          <w:bCs/>
        </w:rPr>
        <w:t>P</w:t>
      </w:r>
      <w:r w:rsidR="00993F86" w:rsidRPr="004D0B4E">
        <w:rPr>
          <w:rFonts w:asciiTheme="minorHAnsi" w:hAnsiTheme="minorHAnsi" w:cstheme="minorHAnsi"/>
          <w:b/>
          <w:bCs/>
        </w:rPr>
        <w:t>řípravné třídy pro ukrajinské žáky</w:t>
      </w:r>
    </w:p>
    <w:p w14:paraId="509C814E" w14:textId="60D2F621" w:rsidR="00993F86" w:rsidRPr="0038684E" w:rsidRDefault="00993F86" w:rsidP="000816C1">
      <w:pPr>
        <w:spacing w:after="120"/>
        <w:rPr>
          <w:rFonts w:asciiTheme="minorHAnsi" w:hAnsiTheme="minorHAnsi" w:cstheme="minorHAnsi"/>
        </w:rPr>
      </w:pPr>
      <w:r w:rsidRPr="0038684E">
        <w:rPr>
          <w:rFonts w:asciiTheme="minorHAnsi" w:hAnsiTheme="minorHAnsi" w:cstheme="minorHAnsi"/>
        </w:rPr>
        <w:t>V souvislosti s válkou na Ukrajině a příchodem uprchlíků do ČR byl schválen zákon č.</w:t>
      </w:r>
      <w:r w:rsidR="004D0B4E">
        <w:rPr>
          <w:rFonts w:asciiTheme="minorHAnsi" w:hAnsiTheme="minorHAnsi" w:cstheme="minorHAnsi"/>
        </w:rPr>
        <w:t> </w:t>
      </w:r>
      <w:r w:rsidRPr="0038684E">
        <w:rPr>
          <w:rFonts w:asciiTheme="minorHAnsi" w:hAnsiTheme="minorHAnsi" w:cstheme="minorHAnsi"/>
        </w:rPr>
        <w:t>65/2022</w:t>
      </w:r>
      <w:r w:rsidR="004D0B4E">
        <w:rPr>
          <w:rFonts w:asciiTheme="minorHAnsi" w:hAnsiTheme="minorHAnsi" w:cstheme="minorHAnsi"/>
        </w:rPr>
        <w:t> </w:t>
      </w:r>
      <w:r w:rsidRPr="0038684E">
        <w:rPr>
          <w:rFonts w:asciiTheme="minorHAnsi" w:hAnsiTheme="minorHAnsi" w:cstheme="minorHAnsi"/>
        </w:rPr>
        <w:t>Sb. (</w:t>
      </w:r>
      <w:r w:rsidR="00FC3151" w:rsidRPr="0038684E">
        <w:rPr>
          <w:rFonts w:asciiTheme="minorHAnsi" w:hAnsiTheme="minorHAnsi" w:cstheme="minorHAnsi"/>
        </w:rPr>
        <w:t xml:space="preserve">tzv. </w:t>
      </w:r>
      <w:r w:rsidR="005F5B7D">
        <w:rPr>
          <w:rFonts w:asciiTheme="minorHAnsi" w:hAnsiTheme="minorHAnsi" w:cstheme="minorHAnsi"/>
        </w:rPr>
        <w:t>l</w:t>
      </w:r>
      <w:r w:rsidRPr="0038684E">
        <w:rPr>
          <w:rFonts w:asciiTheme="minorHAnsi" w:hAnsiTheme="minorHAnsi" w:cstheme="minorHAnsi"/>
        </w:rPr>
        <w:t>ex Ukrajina), který umožnil ukrajinským uprchlíkům získat dočasnou ochranu a</w:t>
      </w:r>
      <w:r w:rsidR="00292D16">
        <w:rPr>
          <w:rFonts w:asciiTheme="minorHAnsi" w:hAnsiTheme="minorHAnsi" w:cstheme="minorHAnsi"/>
        </w:rPr>
        <w:t> </w:t>
      </w:r>
      <w:r w:rsidRPr="0038684E">
        <w:rPr>
          <w:rFonts w:asciiTheme="minorHAnsi" w:hAnsiTheme="minorHAnsi" w:cstheme="minorHAnsi"/>
        </w:rPr>
        <w:t>s</w:t>
      </w:r>
      <w:r w:rsidR="004D0B4E">
        <w:rPr>
          <w:rFonts w:asciiTheme="minorHAnsi" w:hAnsiTheme="minorHAnsi" w:cstheme="minorHAnsi"/>
        </w:rPr>
        <w:t> </w:t>
      </w:r>
      <w:r w:rsidRPr="0038684E">
        <w:rPr>
          <w:rFonts w:asciiTheme="minorHAnsi" w:hAnsiTheme="minorHAnsi" w:cstheme="minorHAnsi"/>
        </w:rPr>
        <w:t>ní</w:t>
      </w:r>
      <w:r w:rsidR="004D0B4E">
        <w:rPr>
          <w:rFonts w:asciiTheme="minorHAnsi" w:hAnsiTheme="minorHAnsi" w:cstheme="minorHAnsi"/>
        </w:rPr>
        <w:t xml:space="preserve"> </w:t>
      </w:r>
      <w:r w:rsidRPr="0038684E">
        <w:rPr>
          <w:rFonts w:asciiTheme="minorHAnsi" w:hAnsiTheme="minorHAnsi" w:cstheme="minorHAnsi"/>
        </w:rPr>
        <w:t>spojený přístup ke vzdělávání. Proces přijetí do škol byl zjednodušený, ukrajinské děti se</w:t>
      </w:r>
      <w:r w:rsidR="004D0B4E">
        <w:rPr>
          <w:rFonts w:asciiTheme="minorHAnsi" w:hAnsiTheme="minorHAnsi" w:cstheme="minorHAnsi"/>
        </w:rPr>
        <w:t xml:space="preserve"> </w:t>
      </w:r>
      <w:r w:rsidRPr="0038684E">
        <w:rPr>
          <w:rFonts w:asciiTheme="minorHAnsi" w:hAnsiTheme="minorHAnsi" w:cstheme="minorHAnsi"/>
        </w:rPr>
        <w:t xml:space="preserve">mohly do MŠ, ZŠ i SŠ hlásit bez nutnosti doložení všech dokumentů, které by jinak byly vyžadovány (např. potvrzení o předchozím vzdělání). Školy měly také možnost přijímat ukrajinské děti mimo běžné termíny zápisů, pokud to jejich kapacita umožňovala. </w:t>
      </w:r>
    </w:p>
    <w:p w14:paraId="1F195E43" w14:textId="28A93A05" w:rsidR="00993F86" w:rsidRPr="0038684E" w:rsidRDefault="00993F86" w:rsidP="000816C1">
      <w:pPr>
        <w:spacing w:after="120"/>
        <w:rPr>
          <w:rFonts w:asciiTheme="minorHAnsi" w:hAnsiTheme="minorHAnsi" w:cstheme="minorHAnsi"/>
        </w:rPr>
      </w:pPr>
      <w:r w:rsidRPr="0038684E">
        <w:rPr>
          <w:rFonts w:asciiTheme="minorHAnsi" w:hAnsiTheme="minorHAnsi" w:cstheme="minorHAnsi"/>
        </w:rPr>
        <w:t>Aby se usnadnilo začleňování ukrajinských dětí do českého vzdělávacího systému, byly pro ně zřizovány přípravné třídy</w:t>
      </w:r>
      <w:r w:rsidRPr="0038684E">
        <w:rPr>
          <w:rStyle w:val="Znakapoznpodarou"/>
          <w:rFonts w:asciiTheme="minorHAnsi" w:hAnsiTheme="minorHAnsi" w:cstheme="minorHAnsi"/>
        </w:rPr>
        <w:footnoteReference w:id="22"/>
      </w:r>
      <w:r w:rsidRPr="0038684E">
        <w:rPr>
          <w:rFonts w:asciiTheme="minorHAnsi" w:hAnsiTheme="minorHAnsi" w:cstheme="minorHAnsi"/>
        </w:rPr>
        <w:t>. Přípravné třídy byly zřízeny zejména při ZŠ a sloužily k tomu,</w:t>
      </w:r>
      <w:r w:rsidR="004D0B4E">
        <w:rPr>
          <w:rFonts w:asciiTheme="minorHAnsi" w:hAnsiTheme="minorHAnsi" w:cstheme="minorHAnsi"/>
        </w:rPr>
        <w:t xml:space="preserve"> </w:t>
      </w:r>
      <w:r w:rsidRPr="0038684E">
        <w:rPr>
          <w:rFonts w:asciiTheme="minorHAnsi" w:hAnsiTheme="minorHAnsi" w:cstheme="minorHAnsi"/>
        </w:rPr>
        <w:t>aby</w:t>
      </w:r>
      <w:r w:rsidR="00292D16">
        <w:rPr>
          <w:rFonts w:asciiTheme="minorHAnsi" w:hAnsiTheme="minorHAnsi" w:cstheme="minorHAnsi"/>
        </w:rPr>
        <w:t xml:space="preserve"> </w:t>
      </w:r>
      <w:r w:rsidRPr="0038684E">
        <w:rPr>
          <w:rFonts w:asciiTheme="minorHAnsi" w:hAnsiTheme="minorHAnsi" w:cstheme="minorHAnsi"/>
        </w:rPr>
        <w:t>si žáci osvojili základy českého jazyka a adaptovali se na školní prostředí. Výuka se</w:t>
      </w:r>
      <w:r w:rsidR="00292D16">
        <w:rPr>
          <w:rFonts w:asciiTheme="minorHAnsi" w:hAnsiTheme="minorHAnsi" w:cstheme="minorHAnsi"/>
        </w:rPr>
        <w:t> </w:t>
      </w:r>
      <w:r w:rsidRPr="0038684E">
        <w:rPr>
          <w:rFonts w:asciiTheme="minorHAnsi" w:hAnsiTheme="minorHAnsi" w:cstheme="minorHAnsi"/>
        </w:rPr>
        <w:t xml:space="preserve">zaměřovala nejen na výuku jazyka, ale také na základní školní dovednosti a orientaci v českém školním systému. </w:t>
      </w:r>
    </w:p>
    <w:p w14:paraId="2B41EA69" w14:textId="77777777" w:rsidR="00993F86" w:rsidRPr="0038684E" w:rsidRDefault="00993F86" w:rsidP="000816C1">
      <w:pPr>
        <w:spacing w:after="120"/>
        <w:rPr>
          <w:rFonts w:asciiTheme="minorHAnsi" w:hAnsiTheme="minorHAnsi" w:cstheme="minorHAnsi"/>
        </w:rPr>
      </w:pPr>
      <w:r w:rsidRPr="0038684E">
        <w:rPr>
          <w:rFonts w:asciiTheme="minorHAnsi" w:hAnsiTheme="minorHAnsi" w:cstheme="minorHAnsi"/>
        </w:rPr>
        <w:t>Do přípravných tříd byli přijímání žáci, kteří neovládali český jazyk natolik, aby mohli plnohodnotně navštěvovat běžnou výuku (přednostně tedy žáci s odlišným mateřským jazykem). Přijetí do přípravné třídy bylo možné na základě doporučení školy nebo školského poradenského zařízení. Docházka do přípravné třídy trvá maximálně jeden školní rok, poté žáci přecházejí do běžné třídy odpovídající jejich věku a úrovni znalostí.</w:t>
      </w:r>
    </w:p>
    <w:p w14:paraId="1ACA8F38" w14:textId="77777777" w:rsidR="00993F86" w:rsidRPr="0038684E" w:rsidRDefault="00993F86" w:rsidP="000816C1">
      <w:pPr>
        <w:spacing w:after="120"/>
        <w:rPr>
          <w:rFonts w:asciiTheme="minorHAnsi" w:hAnsiTheme="minorHAnsi" w:cstheme="minorHAnsi"/>
        </w:rPr>
      </w:pPr>
      <w:r w:rsidRPr="0038684E">
        <w:rPr>
          <w:rFonts w:asciiTheme="minorHAnsi" w:hAnsiTheme="minorHAnsi" w:cstheme="minorHAnsi"/>
        </w:rPr>
        <w:t>Kromě přípravných tříd byly MŠMT finančně podpořeny tzv. adaptační skupiny, které mohly ukrajinské děti využívat prvních 90 dní na území ČR.</w:t>
      </w:r>
    </w:p>
    <w:p w14:paraId="67E51F59" w14:textId="03BD2062" w:rsidR="00993F86" w:rsidRPr="004D0B4E" w:rsidRDefault="00B83E1A" w:rsidP="0087152E">
      <w:pPr>
        <w:keepNext/>
        <w:widowControl w:val="0"/>
        <w:spacing w:before="240" w:after="120"/>
        <w:rPr>
          <w:rFonts w:asciiTheme="minorHAnsi" w:hAnsiTheme="minorHAnsi" w:cstheme="minorHAnsi"/>
          <w:b/>
          <w:bCs/>
        </w:rPr>
      </w:pPr>
      <w:r w:rsidRPr="004D0B4E">
        <w:rPr>
          <w:rFonts w:asciiTheme="minorHAnsi" w:hAnsiTheme="minorHAnsi" w:cstheme="minorHAnsi"/>
          <w:b/>
          <w:bCs/>
        </w:rPr>
        <w:lastRenderedPageBreak/>
        <w:t>P</w:t>
      </w:r>
      <w:r w:rsidR="00993F86" w:rsidRPr="004D0B4E">
        <w:rPr>
          <w:rFonts w:asciiTheme="minorHAnsi" w:hAnsiTheme="minorHAnsi" w:cstheme="minorHAnsi"/>
          <w:b/>
          <w:bCs/>
        </w:rPr>
        <w:t>odpora při výuce českého jazyka</w:t>
      </w:r>
    </w:p>
    <w:p w14:paraId="5BF08886" w14:textId="2E72717E" w:rsidR="00993F86" w:rsidRPr="0038684E" w:rsidRDefault="00993F86" w:rsidP="000816C1">
      <w:pPr>
        <w:spacing w:after="120"/>
        <w:rPr>
          <w:rFonts w:asciiTheme="minorHAnsi" w:hAnsiTheme="minorHAnsi" w:cstheme="minorHAnsi"/>
        </w:rPr>
      </w:pPr>
      <w:r w:rsidRPr="0038684E">
        <w:rPr>
          <w:rFonts w:asciiTheme="minorHAnsi" w:hAnsiTheme="minorHAnsi" w:cstheme="minorHAnsi"/>
        </w:rPr>
        <w:t xml:space="preserve">Jednou z forem začleňování ukrajinských dětí do českého prostředí byly jazykové kurzy češtiny. Ty probíhaly např. v rámci adaptačních skupin pro děti od </w:t>
      </w:r>
      <w:r w:rsidR="0066528C">
        <w:rPr>
          <w:rFonts w:asciiTheme="minorHAnsi" w:hAnsiTheme="minorHAnsi" w:cstheme="minorHAnsi"/>
        </w:rPr>
        <w:t>tří</w:t>
      </w:r>
      <w:r w:rsidRPr="0038684E">
        <w:rPr>
          <w:rFonts w:asciiTheme="minorHAnsi" w:hAnsiTheme="minorHAnsi" w:cstheme="minorHAnsi"/>
        </w:rPr>
        <w:t xml:space="preserve"> do 18 let, které byly obecně zaměřené na snižování negativních dopadů spojených s válečným konfliktem</w:t>
      </w:r>
      <w:r w:rsidRPr="0038684E">
        <w:rPr>
          <w:rStyle w:val="Znakapoznpodarou"/>
          <w:rFonts w:asciiTheme="minorHAnsi" w:hAnsiTheme="minorHAnsi" w:cstheme="minorHAnsi"/>
        </w:rPr>
        <w:footnoteReference w:id="23"/>
      </w:r>
      <w:r w:rsidRPr="0038684E">
        <w:rPr>
          <w:rFonts w:asciiTheme="minorHAnsi" w:hAnsiTheme="minorHAnsi" w:cstheme="minorHAnsi"/>
        </w:rPr>
        <w:t xml:space="preserve">. </w:t>
      </w:r>
    </w:p>
    <w:p w14:paraId="35B26BCD" w14:textId="77777777" w:rsidR="00993F86" w:rsidRPr="0038684E" w:rsidRDefault="00993F86" w:rsidP="004D0B4E">
      <w:pPr>
        <w:rPr>
          <w:rFonts w:asciiTheme="minorHAnsi" w:hAnsiTheme="minorHAnsi" w:cstheme="minorHAnsi"/>
        </w:rPr>
      </w:pPr>
      <w:r w:rsidRPr="0038684E">
        <w:rPr>
          <w:rFonts w:asciiTheme="minorHAnsi" w:hAnsiTheme="minorHAnsi" w:cstheme="minorHAnsi"/>
        </w:rPr>
        <w:t>Dále MŠMT vyhlašovalo výzvy konkrétně specializované na výuku češtiny jako druhého jazyka:</w:t>
      </w:r>
    </w:p>
    <w:p w14:paraId="18DE5943" w14:textId="77777777" w:rsidR="00993F86" w:rsidRPr="0038684E" w:rsidRDefault="00993F86" w:rsidP="004D0B4E">
      <w:pPr>
        <w:pStyle w:val="Odstavecseseznamem"/>
        <w:numPr>
          <w:ilvl w:val="0"/>
          <w:numId w:val="24"/>
        </w:numPr>
        <w:spacing w:before="0"/>
        <w:ind w:left="426" w:hanging="426"/>
        <w:contextualSpacing w:val="0"/>
        <w:rPr>
          <w:rFonts w:asciiTheme="minorHAnsi" w:hAnsiTheme="minorHAnsi" w:cstheme="minorHAnsi"/>
        </w:rPr>
      </w:pPr>
      <w:r w:rsidRPr="0038684E">
        <w:rPr>
          <w:rFonts w:asciiTheme="minorHAnsi" w:hAnsiTheme="minorHAnsi" w:cstheme="minorHAnsi"/>
        </w:rPr>
        <w:t xml:space="preserve">Výzva </w:t>
      </w:r>
      <w:r w:rsidRPr="0038684E">
        <w:rPr>
          <w:rFonts w:asciiTheme="minorHAnsi" w:hAnsiTheme="minorHAnsi" w:cstheme="minorHAnsi"/>
          <w:i/>
          <w:iCs/>
        </w:rPr>
        <w:t>Jazykové kurzy pro děti cizince migrující z Ukrajiny 2022</w:t>
      </w:r>
    </w:p>
    <w:p w14:paraId="25132540" w14:textId="7B835271" w:rsidR="00993F86" w:rsidRPr="0038684E" w:rsidRDefault="00993F86" w:rsidP="004D0B4E">
      <w:pPr>
        <w:pStyle w:val="Odstavecseseznamem"/>
        <w:numPr>
          <w:ilvl w:val="1"/>
          <w:numId w:val="24"/>
        </w:numPr>
        <w:spacing w:before="0"/>
        <w:ind w:left="851" w:hanging="425"/>
        <w:contextualSpacing w:val="0"/>
        <w:rPr>
          <w:rFonts w:asciiTheme="minorHAnsi" w:hAnsiTheme="minorHAnsi" w:cstheme="minorHAnsi"/>
        </w:rPr>
      </w:pPr>
      <w:r w:rsidRPr="0038684E">
        <w:rPr>
          <w:rFonts w:asciiTheme="minorHAnsi" w:hAnsiTheme="minorHAnsi" w:cstheme="minorHAnsi"/>
        </w:rPr>
        <w:t>dle údajů MŠMT bylo realizováno 820 jazykových kurzů, které navštívilo 5 144 ukrajinských dětí</w:t>
      </w:r>
      <w:r w:rsidR="0066528C">
        <w:rPr>
          <w:rFonts w:asciiTheme="minorHAnsi" w:hAnsiTheme="minorHAnsi" w:cstheme="minorHAnsi"/>
        </w:rPr>
        <w:t>.</w:t>
      </w:r>
    </w:p>
    <w:p w14:paraId="6A88CDC8" w14:textId="77777777" w:rsidR="00993F86" w:rsidRPr="0038684E" w:rsidRDefault="00993F86" w:rsidP="004D0B4E">
      <w:pPr>
        <w:pStyle w:val="Odstavecseseznamem"/>
        <w:numPr>
          <w:ilvl w:val="0"/>
          <w:numId w:val="24"/>
        </w:numPr>
        <w:spacing w:before="0"/>
        <w:ind w:left="426" w:hanging="426"/>
        <w:contextualSpacing w:val="0"/>
        <w:rPr>
          <w:rFonts w:asciiTheme="minorHAnsi" w:hAnsiTheme="minorHAnsi" w:cstheme="minorHAnsi"/>
        </w:rPr>
      </w:pPr>
      <w:r w:rsidRPr="0038684E">
        <w:rPr>
          <w:rFonts w:asciiTheme="minorHAnsi" w:hAnsiTheme="minorHAnsi" w:cstheme="minorHAnsi"/>
        </w:rPr>
        <w:t xml:space="preserve">Výzva </w:t>
      </w:r>
      <w:r w:rsidRPr="0038684E">
        <w:rPr>
          <w:rFonts w:asciiTheme="minorHAnsi" w:hAnsiTheme="minorHAnsi" w:cstheme="minorHAnsi"/>
          <w:i/>
          <w:iCs/>
        </w:rPr>
        <w:t>Prázdninové jazykové kurzy pro děti cizince migrující z Ukrajiny 2022</w:t>
      </w:r>
    </w:p>
    <w:p w14:paraId="1D4B6114" w14:textId="07B3F02A" w:rsidR="00993F86" w:rsidRPr="0038684E" w:rsidRDefault="00993F86" w:rsidP="004D0B4E">
      <w:pPr>
        <w:pStyle w:val="Odstavecseseznamem"/>
        <w:numPr>
          <w:ilvl w:val="1"/>
          <w:numId w:val="24"/>
        </w:numPr>
        <w:spacing w:before="0"/>
        <w:ind w:left="851" w:hanging="425"/>
        <w:contextualSpacing w:val="0"/>
        <w:rPr>
          <w:rFonts w:asciiTheme="minorHAnsi" w:hAnsiTheme="minorHAnsi" w:cstheme="minorHAnsi"/>
        </w:rPr>
      </w:pPr>
      <w:r w:rsidRPr="0038684E">
        <w:rPr>
          <w:rFonts w:asciiTheme="minorHAnsi" w:hAnsiTheme="minorHAnsi" w:cstheme="minorHAnsi"/>
        </w:rPr>
        <w:t>bylo realizováno 360 kurzů, které navštívilo celkem 1 254 ukrajinských dětí</w:t>
      </w:r>
      <w:r w:rsidR="0066528C">
        <w:rPr>
          <w:rFonts w:asciiTheme="minorHAnsi" w:hAnsiTheme="minorHAnsi" w:cstheme="minorHAnsi"/>
        </w:rPr>
        <w:t>.</w:t>
      </w:r>
    </w:p>
    <w:p w14:paraId="6FD7F38F" w14:textId="77777777" w:rsidR="00993F86" w:rsidRPr="0038684E" w:rsidRDefault="00993F86" w:rsidP="004D0B4E">
      <w:pPr>
        <w:pStyle w:val="Odstavecseseznamem"/>
        <w:numPr>
          <w:ilvl w:val="0"/>
          <w:numId w:val="24"/>
        </w:numPr>
        <w:spacing w:before="0"/>
        <w:ind w:left="426" w:hanging="426"/>
        <w:contextualSpacing w:val="0"/>
        <w:rPr>
          <w:rFonts w:asciiTheme="minorHAnsi" w:hAnsiTheme="minorHAnsi" w:cstheme="minorHAnsi"/>
        </w:rPr>
      </w:pPr>
      <w:r w:rsidRPr="0038684E">
        <w:rPr>
          <w:rFonts w:asciiTheme="minorHAnsi" w:hAnsiTheme="minorHAnsi" w:cstheme="minorHAnsi"/>
        </w:rPr>
        <w:t xml:space="preserve">Výzva </w:t>
      </w:r>
      <w:r w:rsidRPr="0038684E">
        <w:rPr>
          <w:rFonts w:asciiTheme="minorHAnsi" w:hAnsiTheme="minorHAnsi" w:cstheme="minorHAnsi"/>
          <w:i/>
          <w:iCs/>
        </w:rPr>
        <w:t>Letní jazykové kurzy pro děti cizince migrující z Ukrajiny 2023</w:t>
      </w:r>
    </w:p>
    <w:p w14:paraId="4AA7B719" w14:textId="7AD5E73F" w:rsidR="00993F86" w:rsidRPr="0038684E" w:rsidRDefault="00993F86" w:rsidP="004D0B4E">
      <w:pPr>
        <w:pStyle w:val="Odstavecseseznamem"/>
        <w:numPr>
          <w:ilvl w:val="1"/>
          <w:numId w:val="24"/>
        </w:numPr>
        <w:spacing w:before="0"/>
        <w:ind w:left="851" w:hanging="425"/>
        <w:contextualSpacing w:val="0"/>
        <w:rPr>
          <w:rFonts w:asciiTheme="minorHAnsi" w:hAnsiTheme="minorHAnsi" w:cstheme="minorHAnsi"/>
        </w:rPr>
      </w:pPr>
      <w:r w:rsidRPr="0038684E">
        <w:rPr>
          <w:rFonts w:asciiTheme="minorHAnsi" w:hAnsiTheme="minorHAnsi" w:cstheme="minorHAnsi"/>
        </w:rPr>
        <w:t>bylo realizováno 133 kurzů, které navštívilo celkem 262 ukrajinských dětí</w:t>
      </w:r>
      <w:r w:rsidR="0066528C">
        <w:rPr>
          <w:rFonts w:asciiTheme="minorHAnsi" w:hAnsiTheme="minorHAnsi" w:cstheme="minorHAnsi"/>
        </w:rPr>
        <w:t>.</w:t>
      </w:r>
    </w:p>
    <w:p w14:paraId="1F28278E" w14:textId="6111B8B0" w:rsidR="00993F86" w:rsidRPr="004D0B4E" w:rsidRDefault="00B83E1A" w:rsidP="0087152E">
      <w:pPr>
        <w:keepNext/>
        <w:widowControl w:val="0"/>
        <w:spacing w:before="240" w:after="120"/>
        <w:rPr>
          <w:rFonts w:asciiTheme="minorHAnsi" w:hAnsiTheme="minorHAnsi" w:cstheme="minorHAnsi"/>
          <w:b/>
          <w:bCs/>
        </w:rPr>
      </w:pPr>
      <w:r w:rsidRPr="004D0B4E">
        <w:rPr>
          <w:rFonts w:asciiTheme="minorHAnsi" w:hAnsiTheme="minorHAnsi" w:cstheme="minorHAnsi"/>
          <w:b/>
          <w:bCs/>
        </w:rPr>
        <w:t>P</w:t>
      </w:r>
      <w:r w:rsidR="00993F86" w:rsidRPr="004D0B4E">
        <w:rPr>
          <w:rFonts w:asciiTheme="minorHAnsi" w:hAnsiTheme="minorHAnsi" w:cstheme="minorHAnsi"/>
          <w:b/>
          <w:bCs/>
        </w:rPr>
        <w:t>omoc osob</w:t>
      </w:r>
      <w:r w:rsidRPr="004D0B4E">
        <w:rPr>
          <w:rFonts w:asciiTheme="minorHAnsi" w:hAnsiTheme="minorHAnsi" w:cstheme="minorHAnsi"/>
          <w:b/>
          <w:bCs/>
        </w:rPr>
        <w:t>ám</w:t>
      </w:r>
      <w:r w:rsidR="00993F86" w:rsidRPr="004D0B4E">
        <w:rPr>
          <w:rFonts w:asciiTheme="minorHAnsi" w:hAnsiTheme="minorHAnsi" w:cstheme="minorHAnsi"/>
          <w:b/>
          <w:bCs/>
        </w:rPr>
        <w:t xml:space="preserve"> ovládají</w:t>
      </w:r>
      <w:r w:rsidRPr="004D0B4E">
        <w:rPr>
          <w:rFonts w:asciiTheme="minorHAnsi" w:hAnsiTheme="minorHAnsi" w:cstheme="minorHAnsi"/>
          <w:b/>
          <w:bCs/>
        </w:rPr>
        <w:t>cím</w:t>
      </w:r>
      <w:r w:rsidR="00993F86" w:rsidRPr="004D0B4E">
        <w:rPr>
          <w:rFonts w:asciiTheme="minorHAnsi" w:hAnsiTheme="minorHAnsi" w:cstheme="minorHAnsi"/>
          <w:b/>
          <w:bCs/>
        </w:rPr>
        <w:t xml:space="preserve"> ukrajinštinu</w:t>
      </w:r>
    </w:p>
    <w:p w14:paraId="62823485" w14:textId="7D911AAF" w:rsidR="00993F86" w:rsidRPr="0038684E" w:rsidRDefault="00993F86" w:rsidP="0066528C">
      <w:pPr>
        <w:widowControl w:val="0"/>
        <w:rPr>
          <w:rFonts w:asciiTheme="minorHAnsi" w:hAnsiTheme="minorHAnsi" w:cstheme="minorHAnsi"/>
        </w:rPr>
      </w:pPr>
      <w:r w:rsidRPr="0038684E">
        <w:rPr>
          <w:rFonts w:asciiTheme="minorHAnsi" w:hAnsiTheme="minorHAnsi" w:cstheme="minorHAnsi"/>
        </w:rPr>
        <w:t xml:space="preserve">Česká školní inspekce od března 2022 monitorovala situaci žáků a studentů migrujících z Ukrajiny do ČR. V květnu 2022 vydala tematickou zprávu </w:t>
      </w:r>
      <w:hyperlink r:id="rId15" w:history="1">
        <w:r w:rsidRPr="0038684E">
          <w:rPr>
            <w:rStyle w:val="Hypertextovodkaz"/>
            <w:rFonts w:asciiTheme="minorHAnsi" w:eastAsiaTheme="minorEastAsia" w:hAnsiTheme="minorHAnsi" w:cstheme="minorHAnsi"/>
            <w:i/>
            <w:iCs/>
            <w:color w:val="auto"/>
            <w:u w:val="none"/>
          </w:rPr>
          <w:t>Průběžná zpráva o integraci a</w:t>
        </w:r>
        <w:r w:rsidR="00264E21" w:rsidRPr="0038684E">
          <w:rPr>
            <w:rStyle w:val="Hypertextovodkaz"/>
            <w:rFonts w:asciiTheme="minorHAnsi" w:eastAsiaTheme="minorEastAsia" w:hAnsiTheme="minorHAnsi" w:cstheme="minorHAnsi"/>
            <w:i/>
            <w:iCs/>
            <w:color w:val="auto"/>
            <w:u w:val="none"/>
          </w:rPr>
          <w:t> </w:t>
        </w:r>
        <w:r w:rsidRPr="0038684E">
          <w:rPr>
            <w:rStyle w:val="Hypertextovodkaz"/>
            <w:rFonts w:asciiTheme="minorHAnsi" w:eastAsiaTheme="minorEastAsia" w:hAnsiTheme="minorHAnsi" w:cstheme="minorHAnsi"/>
            <w:i/>
            <w:iCs/>
            <w:color w:val="auto"/>
            <w:u w:val="none"/>
          </w:rPr>
          <w:t>vzdělávání ukrajinských dětí a žáků</w:t>
        </w:r>
      </w:hyperlink>
      <w:r w:rsidRPr="0038684E">
        <w:rPr>
          <w:rFonts w:asciiTheme="minorHAnsi" w:hAnsiTheme="minorHAnsi" w:cstheme="minorHAnsi"/>
        </w:rPr>
        <w:t>, kde uvedla doporučení pro MŠMT. Jedním z těchto doporučení bylo:</w:t>
      </w:r>
    </w:p>
    <w:p w14:paraId="3825CC86" w14:textId="716453CB" w:rsidR="00993F86" w:rsidRPr="00C94159" w:rsidRDefault="0066528C" w:rsidP="0066528C">
      <w:pPr>
        <w:pStyle w:val="Odstavecseseznamem"/>
        <w:widowControl w:val="0"/>
        <w:numPr>
          <w:ilvl w:val="0"/>
          <w:numId w:val="34"/>
        </w:numPr>
        <w:spacing w:before="0" w:after="120"/>
        <w:ind w:left="284" w:hanging="284"/>
        <w:contextualSpacing w:val="0"/>
        <w:rPr>
          <w:rFonts w:asciiTheme="minorHAnsi" w:eastAsiaTheme="minorEastAsia" w:hAnsiTheme="minorHAnsi" w:cstheme="minorHAnsi"/>
        </w:rPr>
      </w:pPr>
      <w:r>
        <w:rPr>
          <w:rFonts w:asciiTheme="minorHAnsi" w:eastAsiaTheme="minorEastAsia" w:hAnsiTheme="minorHAnsi" w:cstheme="minorHAnsi"/>
        </w:rPr>
        <w:t>i</w:t>
      </w:r>
      <w:r w:rsidR="00993F86" w:rsidRPr="00C94159">
        <w:rPr>
          <w:rFonts w:asciiTheme="minorHAnsi" w:eastAsiaTheme="minorEastAsia" w:hAnsiTheme="minorHAnsi" w:cstheme="minorHAnsi"/>
        </w:rPr>
        <w:t>dentifikovat mezi dospělými ukrajinskými uprchlíky pobývajícími v České republice pedagogické pracovníky a umožnit jim za akceptovatelných podmínek operativní vstup do vzdělávacího systému na různých pozicích (pedagog, asistent pedagoga, vychovatel, pedagog volného času apod.).</w:t>
      </w:r>
    </w:p>
    <w:p w14:paraId="1D241456" w14:textId="0B126107"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Pomoc osob ovládajících ukrajinský jazyk byla ve školách zajištěna. Na pozici školního asistenta pedagoga bylo od začátku školního roku 2022/2023 a 2023/2024 možné zaměstnat pedagogy z Ukrajiny. Podle ustanovení § 6 zákona č. 67/2022 Sb. mohli do roku 2024 ve třídách, kde byly začleněny ukrajinské děti, působit i ukrajinští pedagogové bez znalosti českého jazyka, pokud měli ukončené pedagogické vzdělání. Od školního roku 2024/2025 byla forma podpory upravena. Místo financování konkrétních pozic asistentů pedagoga se poskytovala cílená finanční podpora školám (na asistenty a další personální a neinvestiční výdaje), které</w:t>
      </w:r>
      <w:r w:rsidR="0066528C">
        <w:rPr>
          <w:rFonts w:asciiTheme="minorHAnsi" w:hAnsiTheme="minorHAnsi" w:cstheme="minorHAnsi"/>
        </w:rPr>
        <w:t xml:space="preserve"> </w:t>
      </w:r>
      <w:r w:rsidRPr="0038684E">
        <w:rPr>
          <w:rFonts w:asciiTheme="minorHAnsi" w:hAnsiTheme="minorHAnsi" w:cstheme="minorHAnsi"/>
        </w:rPr>
        <w:t>vzdělávaly děti s dočasnou ochranou.</w:t>
      </w:r>
    </w:p>
    <w:p w14:paraId="0C2CF10D" w14:textId="65F42A37"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Pomoc ukrajinských pedagogů či asistentů nebyla poskytována pouze ve výuce, ale také při</w:t>
      </w:r>
      <w:r w:rsidR="004D0B4E">
        <w:rPr>
          <w:rFonts w:asciiTheme="minorHAnsi" w:hAnsiTheme="minorHAnsi" w:cstheme="minorHAnsi"/>
        </w:rPr>
        <w:t xml:space="preserve"> </w:t>
      </w:r>
      <w:r w:rsidRPr="0038684E">
        <w:rPr>
          <w:rFonts w:asciiTheme="minorHAnsi" w:hAnsiTheme="minorHAnsi" w:cstheme="minorHAnsi"/>
        </w:rPr>
        <w:t>mimoškolních aktivitách, doučování a práci s komunitou.</w:t>
      </w:r>
    </w:p>
    <w:p w14:paraId="33282FFA" w14:textId="57B40361" w:rsidR="00993F86" w:rsidRPr="0066528C" w:rsidRDefault="00B83E1A" w:rsidP="0087152E">
      <w:pPr>
        <w:keepNext/>
        <w:spacing w:before="240" w:after="120"/>
        <w:rPr>
          <w:rFonts w:asciiTheme="minorHAnsi" w:hAnsiTheme="minorHAnsi" w:cstheme="minorHAnsi"/>
          <w:b/>
          <w:bCs/>
        </w:rPr>
      </w:pPr>
      <w:r w:rsidRPr="0066528C">
        <w:rPr>
          <w:rFonts w:asciiTheme="minorHAnsi" w:hAnsiTheme="minorHAnsi" w:cstheme="minorHAnsi"/>
          <w:b/>
          <w:bCs/>
        </w:rPr>
        <w:t>Z</w:t>
      </w:r>
      <w:r w:rsidR="00993F86" w:rsidRPr="0066528C">
        <w:rPr>
          <w:rFonts w:asciiTheme="minorHAnsi" w:hAnsiTheme="minorHAnsi" w:cstheme="minorHAnsi"/>
          <w:b/>
          <w:bCs/>
        </w:rPr>
        <w:t>vláštní pomoc pro ukrajinské žáky</w:t>
      </w:r>
    </w:p>
    <w:p w14:paraId="27C562C3" w14:textId="7FF4F06F"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MŠMT reagovalo na příliv ukrajinských žáků do českých škol a připravilo návrh zákona</w:t>
      </w:r>
      <w:r w:rsidR="0066528C" w:rsidRPr="0066528C">
        <w:rPr>
          <w:rFonts w:asciiTheme="minorHAnsi" w:hAnsiTheme="minorHAnsi" w:cstheme="minorHAnsi"/>
        </w:rPr>
        <w:t xml:space="preserve"> </w:t>
      </w:r>
      <w:r w:rsidR="0066528C" w:rsidRPr="0038684E">
        <w:rPr>
          <w:rFonts w:asciiTheme="minorHAnsi" w:hAnsiTheme="minorHAnsi" w:cstheme="minorHAnsi"/>
        </w:rPr>
        <w:t>o</w:t>
      </w:r>
      <w:r w:rsidR="0066528C">
        <w:rPr>
          <w:rFonts w:asciiTheme="minorHAnsi" w:hAnsiTheme="minorHAnsi" w:cstheme="minorHAnsi"/>
        </w:rPr>
        <w:t> </w:t>
      </w:r>
      <w:r w:rsidR="0066528C" w:rsidRPr="0038684E">
        <w:rPr>
          <w:rFonts w:asciiTheme="minorHAnsi" w:hAnsiTheme="minorHAnsi" w:cstheme="minorHAnsi"/>
        </w:rPr>
        <w:t>opatřeních ve vzdělávání v souvislosti s ozbrojeným konfliktem na Ukrajině vyvolaným invazí vojsk Ruské federace</w:t>
      </w:r>
      <w:r w:rsidRPr="0038684E">
        <w:rPr>
          <w:rFonts w:asciiTheme="minorHAnsi" w:hAnsiTheme="minorHAnsi" w:cstheme="minorHAnsi"/>
        </w:rPr>
        <w:t>, který</w:t>
      </w:r>
      <w:r w:rsidR="0066528C">
        <w:rPr>
          <w:rFonts w:asciiTheme="minorHAnsi" w:hAnsiTheme="minorHAnsi" w:cstheme="minorHAnsi"/>
        </w:rPr>
        <w:t xml:space="preserve"> </w:t>
      </w:r>
      <w:r w:rsidRPr="0038684E">
        <w:rPr>
          <w:rFonts w:asciiTheme="minorHAnsi" w:hAnsiTheme="minorHAnsi" w:cstheme="minorHAnsi"/>
        </w:rPr>
        <w:t>vláda dne 9. 5. 2022 předložila Poslanecké sněmovně ČR.</w:t>
      </w:r>
      <w:r w:rsidRPr="00477DF7">
        <w:rPr>
          <w:rFonts w:asciiTheme="minorHAnsi" w:hAnsiTheme="minorHAnsi" w:cstheme="minorHAnsi"/>
        </w:rPr>
        <w:t xml:space="preserve"> </w:t>
      </w:r>
      <w:r w:rsidR="00F5158A" w:rsidRPr="00F5158A">
        <w:rPr>
          <w:rFonts w:asciiTheme="minorHAnsi" w:hAnsiTheme="minorHAnsi" w:cstheme="minorHAnsi"/>
        </w:rPr>
        <w:t>Zákon č.</w:t>
      </w:r>
      <w:r w:rsidR="00821EFB">
        <w:rPr>
          <w:rFonts w:asciiTheme="minorHAnsi" w:hAnsiTheme="minorHAnsi" w:cstheme="minorHAnsi"/>
        </w:rPr>
        <w:t> </w:t>
      </w:r>
      <w:r w:rsidR="00F5158A" w:rsidRPr="00F5158A">
        <w:rPr>
          <w:rFonts w:asciiTheme="minorHAnsi" w:hAnsiTheme="minorHAnsi" w:cstheme="minorHAnsi"/>
        </w:rPr>
        <w:t>67/2022 Sb., o některých opatřeních v souvislosti s ozbrojeným konfliktem na území Ukrajiny vyvolaných invazí vojsk Ruské federace, upravil opatření v oblasti vzdělávání, která</w:t>
      </w:r>
      <w:r w:rsidR="0066528C">
        <w:rPr>
          <w:rFonts w:asciiTheme="minorHAnsi" w:hAnsiTheme="minorHAnsi" w:cstheme="minorHAnsi"/>
        </w:rPr>
        <w:t xml:space="preserve"> </w:t>
      </w:r>
      <w:r w:rsidR="00F5158A" w:rsidRPr="00F5158A">
        <w:rPr>
          <w:rFonts w:asciiTheme="minorHAnsi" w:hAnsiTheme="minorHAnsi" w:cstheme="minorHAnsi"/>
        </w:rPr>
        <w:t>se</w:t>
      </w:r>
      <w:r w:rsidR="0066528C">
        <w:rPr>
          <w:rFonts w:asciiTheme="minorHAnsi" w:hAnsiTheme="minorHAnsi" w:cstheme="minorHAnsi"/>
        </w:rPr>
        <w:t xml:space="preserve"> </w:t>
      </w:r>
      <w:r w:rsidR="00F5158A" w:rsidRPr="00F5158A">
        <w:rPr>
          <w:rFonts w:asciiTheme="minorHAnsi" w:hAnsiTheme="minorHAnsi" w:cstheme="minorHAnsi"/>
        </w:rPr>
        <w:t>vztahovala na cizince, kterým byla ČR udělena dočasná ochrana podle tohoto zákona</w:t>
      </w:r>
      <w:r w:rsidR="00F5158A">
        <w:rPr>
          <w:rFonts w:asciiTheme="minorHAnsi" w:hAnsiTheme="minorHAnsi" w:cstheme="minorHAnsi"/>
        </w:rPr>
        <w:t xml:space="preserve">. </w:t>
      </w:r>
      <w:r w:rsidRPr="0038684E">
        <w:rPr>
          <w:rFonts w:asciiTheme="minorHAnsi" w:hAnsiTheme="minorHAnsi" w:cstheme="minorHAnsi"/>
        </w:rPr>
        <w:t xml:space="preserve">Zákon č. 67/2022 Sb. řešil oblasti, které neupravoval zákon č. 561/2004 Sb. Zákon například stanovil </w:t>
      </w:r>
      <w:r w:rsidRPr="0038684E">
        <w:rPr>
          <w:rFonts w:asciiTheme="minorHAnsi" w:hAnsiTheme="minorHAnsi" w:cstheme="minorHAnsi"/>
        </w:rPr>
        <w:lastRenderedPageBreak/>
        <w:t>školám jednodušší navyšování kapacit, dále upravil některá pravidla pro</w:t>
      </w:r>
      <w:r w:rsidR="0066528C">
        <w:rPr>
          <w:rFonts w:asciiTheme="minorHAnsi" w:hAnsiTheme="minorHAnsi" w:cstheme="minorHAnsi"/>
        </w:rPr>
        <w:t xml:space="preserve"> </w:t>
      </w:r>
      <w:r w:rsidRPr="0038684E">
        <w:rPr>
          <w:rFonts w:asciiTheme="minorHAnsi" w:hAnsiTheme="minorHAnsi" w:cstheme="minorHAnsi"/>
        </w:rPr>
        <w:t>přijetí do</w:t>
      </w:r>
      <w:r w:rsidR="0066528C">
        <w:rPr>
          <w:rFonts w:asciiTheme="minorHAnsi" w:hAnsiTheme="minorHAnsi" w:cstheme="minorHAnsi"/>
        </w:rPr>
        <w:t xml:space="preserve"> </w:t>
      </w:r>
      <w:r w:rsidRPr="0038684E">
        <w:rPr>
          <w:rFonts w:asciiTheme="minorHAnsi" w:hAnsiTheme="minorHAnsi" w:cstheme="minorHAnsi"/>
        </w:rPr>
        <w:t>předškolního, základního vzdělávání a středního vzdělávání apod. Podle ustanovení §</w:t>
      </w:r>
      <w:r w:rsidR="00E357AB">
        <w:rPr>
          <w:rFonts w:asciiTheme="minorHAnsi" w:hAnsiTheme="minorHAnsi" w:cstheme="minorHAnsi"/>
        </w:rPr>
        <w:t> </w:t>
      </w:r>
      <w:r w:rsidRPr="0038684E">
        <w:rPr>
          <w:rFonts w:asciiTheme="minorHAnsi" w:hAnsiTheme="minorHAnsi" w:cstheme="minorHAnsi"/>
        </w:rPr>
        <w:t>3</w:t>
      </w:r>
      <w:r w:rsidR="00E357AB">
        <w:rPr>
          <w:rFonts w:asciiTheme="minorHAnsi" w:hAnsiTheme="minorHAnsi" w:cstheme="minorHAnsi"/>
        </w:rPr>
        <w:t> </w:t>
      </w:r>
      <w:r w:rsidRPr="0038684E">
        <w:rPr>
          <w:rFonts w:asciiTheme="minorHAnsi" w:hAnsiTheme="minorHAnsi" w:cstheme="minorHAnsi"/>
        </w:rPr>
        <w:t>zákona č. 67/2022 Sb. mohly školy upravit ukrajinským dětem vzdělávací obsah dle jejich individuálních potřeb. Dle MŠMT mely školy primárně začleňovat ukrajinské děti do</w:t>
      </w:r>
      <w:r w:rsidR="0066528C">
        <w:rPr>
          <w:rFonts w:asciiTheme="minorHAnsi" w:hAnsiTheme="minorHAnsi" w:cstheme="minorHAnsi"/>
        </w:rPr>
        <w:t xml:space="preserve"> </w:t>
      </w:r>
      <w:r w:rsidRPr="0038684E">
        <w:rPr>
          <w:rFonts w:asciiTheme="minorHAnsi" w:hAnsiTheme="minorHAnsi" w:cstheme="minorHAnsi"/>
        </w:rPr>
        <w:t>běžných tříd tak, aby děti/cizinci tvořily méně než polovinu třídy.</w:t>
      </w:r>
    </w:p>
    <w:p w14:paraId="5A6A9D9E" w14:textId="1D4D0986"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Zákon č. 67/2022 Sb. byl celkem šestkrát novelizován. První novela tohoto zákona</w:t>
      </w:r>
      <w:r w:rsidR="00E357AB">
        <w:rPr>
          <w:rFonts w:asciiTheme="minorHAnsi" w:hAnsiTheme="minorHAnsi" w:cstheme="minorHAnsi"/>
        </w:rPr>
        <w:t xml:space="preserve"> </w:t>
      </w:r>
      <w:r w:rsidRPr="0038684E">
        <w:rPr>
          <w:rFonts w:asciiTheme="minorHAnsi" w:hAnsiTheme="minorHAnsi" w:cstheme="minorHAnsi"/>
        </w:rPr>
        <w:t>č.</w:t>
      </w:r>
      <w:r w:rsidR="00A731C5">
        <w:rPr>
          <w:rFonts w:asciiTheme="minorHAnsi" w:hAnsiTheme="minorHAnsi" w:cstheme="minorHAnsi"/>
        </w:rPr>
        <w:t> </w:t>
      </w:r>
      <w:r w:rsidRPr="0038684E">
        <w:rPr>
          <w:rFonts w:asciiTheme="minorHAnsi" w:hAnsiTheme="minorHAnsi" w:cstheme="minorHAnsi"/>
        </w:rPr>
        <w:t>175/2022</w:t>
      </w:r>
      <w:r w:rsidR="00A731C5">
        <w:rPr>
          <w:rFonts w:asciiTheme="minorHAnsi" w:hAnsiTheme="minorHAnsi" w:cstheme="minorHAnsi"/>
        </w:rPr>
        <w:t> </w:t>
      </w:r>
      <w:r w:rsidRPr="0038684E">
        <w:rPr>
          <w:rFonts w:asciiTheme="minorHAnsi" w:hAnsiTheme="minorHAnsi" w:cstheme="minorHAnsi"/>
        </w:rPr>
        <w:t>Sb. umožnila ukrajinským dětem odložit povinnou předškolní a školní docházku až o 90 dnů po obdržení víza o dočasné ochraně. Ostatní novely většinou upravovaly změny lhůt nebo dále upřesňovaly některé podmínky.</w:t>
      </w:r>
    </w:p>
    <w:p w14:paraId="472D9AE1" w14:textId="551B9081"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MŠMT vytvořilo ihned po vypuknutí konfliktu na portálu edu.cz</w:t>
      </w:r>
      <w:r w:rsidR="008718B3" w:rsidRPr="0038684E">
        <w:rPr>
          <w:rFonts w:asciiTheme="minorHAnsi" w:hAnsiTheme="minorHAnsi" w:cstheme="minorHAnsi"/>
        </w:rPr>
        <w:t xml:space="preserve"> </w:t>
      </w:r>
      <w:r w:rsidRPr="0038684E">
        <w:rPr>
          <w:rFonts w:asciiTheme="minorHAnsi" w:hAnsiTheme="minorHAnsi" w:cstheme="minorHAnsi"/>
        </w:rPr>
        <w:t>speciální informační kanál pro</w:t>
      </w:r>
      <w:r w:rsidR="00264E21" w:rsidRPr="0038684E">
        <w:rPr>
          <w:rFonts w:asciiTheme="minorHAnsi" w:hAnsiTheme="minorHAnsi" w:cstheme="minorHAnsi"/>
        </w:rPr>
        <w:t> </w:t>
      </w:r>
      <w:r w:rsidRPr="0038684E">
        <w:rPr>
          <w:rFonts w:asciiTheme="minorHAnsi" w:hAnsiTheme="minorHAnsi" w:cstheme="minorHAnsi"/>
        </w:rPr>
        <w:t xml:space="preserve">Ukrajince, zřízeny byly rovněž telefonické linky a sociální síť </w:t>
      </w:r>
      <w:r w:rsidR="00F5158A" w:rsidRPr="00CB3B41">
        <w:rPr>
          <w:rFonts w:asciiTheme="minorHAnsi" w:hAnsiTheme="minorHAnsi" w:cstheme="minorHAnsi"/>
          <w:i/>
          <w:iCs/>
        </w:rPr>
        <w:t>Telegram</w:t>
      </w:r>
      <w:r w:rsidR="00F5158A" w:rsidRPr="00F5158A">
        <w:rPr>
          <w:rFonts w:asciiTheme="minorHAnsi" w:hAnsiTheme="minorHAnsi" w:cstheme="minorHAnsi"/>
        </w:rPr>
        <w:t xml:space="preserve"> pro ukrajinské děti a rodiče v ukrajinštině</w:t>
      </w:r>
      <w:r w:rsidRPr="0038684E">
        <w:rPr>
          <w:rFonts w:asciiTheme="minorHAnsi" w:hAnsiTheme="minorHAnsi" w:cstheme="minorHAnsi"/>
        </w:rPr>
        <w:t>. Zapojily se i organizace z resortu MŠMT. NPI a ČŠI vydávaly metodické materiály, a to</w:t>
      </w:r>
      <w:r w:rsidR="009571BC">
        <w:rPr>
          <w:rFonts w:asciiTheme="minorHAnsi" w:hAnsiTheme="minorHAnsi" w:cstheme="minorHAnsi"/>
        </w:rPr>
        <w:t xml:space="preserve"> </w:t>
      </w:r>
      <w:r w:rsidRPr="0038684E">
        <w:rPr>
          <w:rFonts w:asciiTheme="minorHAnsi" w:hAnsiTheme="minorHAnsi" w:cstheme="minorHAnsi"/>
        </w:rPr>
        <w:t>jak pro školy, tak pro ukrajinské děti. Některé metodické materiály a informace byly vydávány rovněž v ukrajinštině.</w:t>
      </w:r>
    </w:p>
    <w:p w14:paraId="3B9B7378" w14:textId="0095F05C" w:rsidR="00993F86" w:rsidRPr="0038684E" w:rsidRDefault="00993F86" w:rsidP="00C94159">
      <w:pPr>
        <w:spacing w:after="120"/>
        <w:rPr>
          <w:rFonts w:asciiTheme="minorHAnsi" w:hAnsiTheme="minorHAnsi" w:cstheme="minorHAnsi"/>
          <w:lang w:eastAsia="cs-CZ"/>
        </w:rPr>
      </w:pPr>
      <w:r w:rsidRPr="0038684E">
        <w:rPr>
          <w:rFonts w:asciiTheme="minorHAnsi" w:hAnsiTheme="minorHAnsi" w:cstheme="minorHAnsi"/>
          <w:lang w:eastAsia="cs-CZ"/>
        </w:rPr>
        <w:t>V září 2022 MŠMT uzavřelo spolupráci s UNICEF a společně poskytly podporu 2 600 učitelům, pracovníkům škol nebo vychovatelům. Dále podpořily 600 ukrajinských a českých asistentů pedagoga zprostředkováním školení nebo kvalifikačních kurzů.</w:t>
      </w:r>
    </w:p>
    <w:p w14:paraId="55A9923E" w14:textId="77777777" w:rsidR="00993F86" w:rsidRPr="0038684E" w:rsidRDefault="00993F86" w:rsidP="00C94159">
      <w:pPr>
        <w:spacing w:after="120"/>
        <w:rPr>
          <w:rFonts w:asciiTheme="minorHAnsi" w:hAnsiTheme="minorHAnsi" w:cstheme="minorHAnsi"/>
        </w:rPr>
      </w:pPr>
      <w:bookmarkStart w:id="12" w:name="_Hlk206505888"/>
      <w:r w:rsidRPr="0038684E">
        <w:rPr>
          <w:rFonts w:asciiTheme="minorHAnsi" w:hAnsiTheme="minorHAnsi" w:cstheme="minorHAnsi"/>
        </w:rPr>
        <w:t>MŠMT zajistilo podmínky pro začleňování ukrajinských žáků do českých škol tak, aby tito žáci mohli realizovat své právo na vzdělání.</w:t>
      </w:r>
      <w:bookmarkEnd w:id="12"/>
      <w:r w:rsidRPr="0038684E">
        <w:rPr>
          <w:rFonts w:asciiTheme="minorHAnsi" w:hAnsiTheme="minorHAnsi" w:cstheme="minorHAnsi"/>
        </w:rPr>
        <w:t xml:space="preserve"> Tato pomoc byla realizována zejména prostřednictvím projektů OP VVV.</w:t>
      </w:r>
    </w:p>
    <w:p w14:paraId="655C3195" w14:textId="71F0F6D3" w:rsidR="00993F86" w:rsidRPr="00A731C5" w:rsidRDefault="00B83E1A" w:rsidP="0087152E">
      <w:pPr>
        <w:keepNext/>
        <w:spacing w:before="240" w:after="120"/>
        <w:rPr>
          <w:rFonts w:asciiTheme="minorHAnsi" w:hAnsiTheme="minorHAnsi" w:cstheme="minorHAnsi"/>
          <w:b/>
          <w:bCs/>
        </w:rPr>
      </w:pPr>
      <w:r w:rsidRPr="00A731C5">
        <w:rPr>
          <w:rFonts w:asciiTheme="minorHAnsi" w:hAnsiTheme="minorHAnsi" w:cstheme="minorHAnsi"/>
          <w:b/>
          <w:bCs/>
        </w:rPr>
        <w:t>M</w:t>
      </w:r>
      <w:r w:rsidR="00993F86" w:rsidRPr="00A731C5">
        <w:rPr>
          <w:rFonts w:asciiTheme="minorHAnsi" w:hAnsiTheme="minorHAnsi" w:cstheme="minorHAnsi"/>
          <w:b/>
          <w:bCs/>
        </w:rPr>
        <w:t>ožnost a podpora</w:t>
      </w:r>
      <w:r w:rsidRPr="00A731C5">
        <w:rPr>
          <w:rFonts w:asciiTheme="minorHAnsi" w:hAnsiTheme="minorHAnsi" w:cstheme="minorHAnsi"/>
          <w:b/>
          <w:bCs/>
        </w:rPr>
        <w:t xml:space="preserve"> pro ukrajinské žáky ve</w:t>
      </w:r>
      <w:r w:rsidR="00993F86" w:rsidRPr="00A731C5">
        <w:rPr>
          <w:rFonts w:asciiTheme="minorHAnsi" w:hAnsiTheme="minorHAnsi" w:cstheme="minorHAnsi"/>
          <w:b/>
          <w:bCs/>
        </w:rPr>
        <w:t xml:space="preserve"> vzdělávání v jejich mateřském jazyce a kultuře</w:t>
      </w:r>
    </w:p>
    <w:p w14:paraId="1CE711E6" w14:textId="77777777" w:rsidR="00993F86" w:rsidRPr="0038684E" w:rsidRDefault="00993F86" w:rsidP="000816C1">
      <w:pPr>
        <w:spacing w:after="120"/>
        <w:rPr>
          <w:rFonts w:asciiTheme="minorHAnsi" w:hAnsiTheme="minorHAnsi" w:cstheme="minorHAnsi"/>
        </w:rPr>
      </w:pPr>
      <w:r w:rsidRPr="0038684E">
        <w:rPr>
          <w:rFonts w:asciiTheme="minorHAnsi" w:hAnsiTheme="minorHAnsi" w:cstheme="minorHAnsi"/>
          <w:lang w:eastAsia="cs-CZ"/>
        </w:rPr>
        <w:t xml:space="preserve">MŠMT </w:t>
      </w:r>
      <w:r w:rsidRPr="0038684E">
        <w:rPr>
          <w:rFonts w:asciiTheme="minorHAnsi" w:hAnsiTheme="minorHAnsi" w:cstheme="minorHAnsi"/>
        </w:rPr>
        <w:t xml:space="preserve">poskytlo ukrajinským žákům a studentům podporu pro přístup ke vzdělávání v jejich rodném jazyce a kultuře. </w:t>
      </w:r>
    </w:p>
    <w:p w14:paraId="67A66631" w14:textId="164D6932" w:rsidR="00993F86" w:rsidRPr="0038684E" w:rsidRDefault="00993F86" w:rsidP="000816C1">
      <w:pPr>
        <w:spacing w:after="240"/>
        <w:rPr>
          <w:rFonts w:asciiTheme="minorHAnsi" w:hAnsiTheme="minorHAnsi" w:cstheme="minorHAnsi"/>
          <w:lang w:eastAsia="cs-CZ"/>
        </w:rPr>
      </w:pPr>
      <w:r w:rsidRPr="0038684E">
        <w:rPr>
          <w:rFonts w:asciiTheme="minorHAnsi" w:hAnsiTheme="minorHAnsi" w:cstheme="minorHAnsi"/>
        </w:rPr>
        <w:t>Od března 2022 byla ve většině regionů Ukrajiny obnovena školní docházka ve formě distančního vzdělávání a ukrajinští studenti tedy měli přístup ke vzdělávacím materiálům v ukrajinštině. Ukrajinské děti se však po příchodu do ČR začali vzdělávat také prezenčně v českých školách. Tato kombinace prezenčního a online vzdělávání pak vedla k nadměrné zátěži ukrajinských žáků, na což poukazovala ČŠI ve své tematické zprávě z května 2022. Proto</w:t>
      </w:r>
      <w:r w:rsidR="009571BC">
        <w:rPr>
          <w:rFonts w:asciiTheme="minorHAnsi" w:hAnsiTheme="minorHAnsi" w:cstheme="minorHAnsi"/>
        </w:rPr>
        <w:t xml:space="preserve"> </w:t>
      </w:r>
      <w:r w:rsidRPr="0038684E">
        <w:rPr>
          <w:rFonts w:asciiTheme="minorHAnsi" w:hAnsiTheme="minorHAnsi" w:cstheme="minorHAnsi"/>
        </w:rPr>
        <w:t xml:space="preserve">v listopadu </w:t>
      </w:r>
      <w:r w:rsidRPr="0038684E">
        <w:rPr>
          <w:rFonts w:asciiTheme="minorHAnsi" w:hAnsiTheme="minorHAnsi" w:cstheme="minorHAnsi"/>
          <w:lang w:eastAsia="cs-CZ"/>
        </w:rPr>
        <w:t>2022 proběhlo jednání mezi ministry školství ČR a Ukrajiny. Výsledkem tohoto jednání byla dohoda na vzájemném uznávání kurikula, což vedlo k omezení online výuky z Ukrajiny pouze na některé předměty (např. dějepis) a ke snížení nadměrné zátěže ukrajinských žáků. Na portálu edu.cz MŠMT ve spolupráci s</w:t>
      </w:r>
      <w:r w:rsidR="004413B9" w:rsidRPr="0038684E">
        <w:rPr>
          <w:rFonts w:asciiTheme="minorHAnsi" w:hAnsiTheme="minorHAnsi" w:cstheme="minorHAnsi"/>
          <w:lang w:eastAsia="cs-CZ"/>
        </w:rPr>
        <w:t> Velvyslanectvím Ukrajiny v ČR</w:t>
      </w:r>
      <w:r w:rsidRPr="0038684E">
        <w:rPr>
          <w:rFonts w:asciiTheme="minorHAnsi" w:hAnsiTheme="minorHAnsi" w:cstheme="minorHAnsi"/>
          <w:lang w:eastAsia="cs-CZ"/>
        </w:rPr>
        <w:t xml:space="preserve"> zveřejnilo přehled ukrajinského a českého vzdělávacího systému a informace o distanční výuce pro ukrajinské žáky.</w:t>
      </w:r>
    </w:p>
    <w:p w14:paraId="75AB4422" w14:textId="59A7380C" w:rsidR="00993F86" w:rsidRPr="00A731C5" w:rsidRDefault="00B83E1A" w:rsidP="0087152E">
      <w:pPr>
        <w:keepNext/>
        <w:spacing w:before="240" w:after="120"/>
        <w:rPr>
          <w:rFonts w:asciiTheme="minorHAnsi" w:hAnsiTheme="minorHAnsi" w:cstheme="minorHAnsi"/>
          <w:b/>
          <w:bCs/>
        </w:rPr>
      </w:pPr>
      <w:r w:rsidRPr="00A731C5">
        <w:rPr>
          <w:rFonts w:asciiTheme="minorHAnsi" w:hAnsiTheme="minorHAnsi" w:cstheme="minorHAnsi"/>
          <w:b/>
          <w:bCs/>
        </w:rPr>
        <w:t>Š</w:t>
      </w:r>
      <w:r w:rsidR="00993F86" w:rsidRPr="00A731C5">
        <w:rPr>
          <w:rFonts w:asciiTheme="minorHAnsi" w:hAnsiTheme="minorHAnsi" w:cstheme="minorHAnsi"/>
          <w:b/>
          <w:bCs/>
        </w:rPr>
        <w:t xml:space="preserve">koly s </w:t>
      </w:r>
      <w:r w:rsidRPr="00A731C5">
        <w:rPr>
          <w:rFonts w:asciiTheme="minorHAnsi" w:hAnsiTheme="minorHAnsi" w:cstheme="minorHAnsi"/>
          <w:b/>
          <w:bCs/>
        </w:rPr>
        <w:t>upraveným</w:t>
      </w:r>
      <w:r w:rsidR="00993F86" w:rsidRPr="00A731C5">
        <w:rPr>
          <w:rFonts w:asciiTheme="minorHAnsi" w:hAnsiTheme="minorHAnsi" w:cstheme="minorHAnsi"/>
          <w:b/>
          <w:bCs/>
        </w:rPr>
        <w:t xml:space="preserve"> vzdělávacím programem </w:t>
      </w:r>
      <w:r w:rsidRPr="00A731C5">
        <w:rPr>
          <w:rFonts w:asciiTheme="minorHAnsi" w:hAnsiTheme="minorHAnsi" w:cstheme="minorHAnsi"/>
          <w:b/>
          <w:bCs/>
        </w:rPr>
        <w:t>či</w:t>
      </w:r>
      <w:r w:rsidR="00993F86" w:rsidRPr="00A731C5">
        <w:rPr>
          <w:rFonts w:asciiTheme="minorHAnsi" w:hAnsiTheme="minorHAnsi" w:cstheme="minorHAnsi"/>
          <w:b/>
          <w:bCs/>
        </w:rPr>
        <w:t xml:space="preserve"> ukrajinským jazykem</w:t>
      </w:r>
    </w:p>
    <w:p w14:paraId="4661C07E" w14:textId="37F8BD16"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V ČR byly po roce 2022 zřízeny</w:t>
      </w:r>
      <w:r w:rsidR="00B83E1A" w:rsidRPr="0038684E">
        <w:rPr>
          <w:rFonts w:asciiTheme="minorHAnsi" w:hAnsiTheme="minorHAnsi" w:cstheme="minorHAnsi"/>
        </w:rPr>
        <w:t xml:space="preserve"> i</w:t>
      </w:r>
      <w:r w:rsidRPr="0038684E">
        <w:rPr>
          <w:rFonts w:asciiTheme="minorHAnsi" w:hAnsiTheme="minorHAnsi" w:cstheme="minorHAnsi"/>
        </w:rPr>
        <w:t xml:space="preserve"> třídy a vzdělávací programy s ukrajinským kurikulem a výukou v ukrajinštině, které slouží ukrajinským dětem a žákům. Tyto třídy nejsou samostatnými školami v právním smyslu, ale jsou součástí českých škol nebo vznikly jako speciální projekty.</w:t>
      </w:r>
    </w:p>
    <w:p w14:paraId="2F226A3B" w14:textId="77777777" w:rsidR="00993F86" w:rsidRPr="0038684E" w:rsidRDefault="00993F86" w:rsidP="00A731C5">
      <w:pPr>
        <w:keepNext/>
        <w:spacing w:after="120"/>
        <w:rPr>
          <w:rFonts w:asciiTheme="minorHAnsi" w:hAnsiTheme="minorHAnsi" w:cstheme="minorHAnsi"/>
          <w:u w:val="single"/>
        </w:rPr>
      </w:pPr>
      <w:r w:rsidRPr="0038684E">
        <w:rPr>
          <w:rFonts w:asciiTheme="minorHAnsi" w:hAnsiTheme="minorHAnsi" w:cstheme="minorHAnsi"/>
          <w:u w:val="single"/>
        </w:rPr>
        <w:t>ZŠ a MŠ Jaroslava Seiferta, Praha 3</w:t>
      </w:r>
    </w:p>
    <w:p w14:paraId="565225B6" w14:textId="09C83006"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Od února 2023 zde fungují speciální třídy pro ukrajinské děti. Výuka probíhá v češtině i</w:t>
      </w:r>
      <w:r w:rsidR="00264E21" w:rsidRPr="0038684E">
        <w:rPr>
          <w:rFonts w:asciiTheme="minorHAnsi" w:hAnsiTheme="minorHAnsi" w:cstheme="minorHAnsi"/>
        </w:rPr>
        <w:t> </w:t>
      </w:r>
      <w:r w:rsidRPr="0038684E">
        <w:rPr>
          <w:rFonts w:asciiTheme="minorHAnsi" w:hAnsiTheme="minorHAnsi" w:cstheme="minorHAnsi"/>
        </w:rPr>
        <w:t xml:space="preserve">ukrajinštině, </w:t>
      </w:r>
      <w:r w:rsidR="009571BC">
        <w:rPr>
          <w:rFonts w:asciiTheme="minorHAnsi" w:hAnsiTheme="minorHAnsi" w:cstheme="minorHAnsi"/>
        </w:rPr>
        <w:t xml:space="preserve">je </w:t>
      </w:r>
      <w:r w:rsidRPr="0038684E">
        <w:rPr>
          <w:rFonts w:asciiTheme="minorHAnsi" w:hAnsiTheme="minorHAnsi" w:cstheme="minorHAnsi"/>
        </w:rPr>
        <w:t>vedená převážně ukrajinskými učiteli. Kurikulum je přizpůsobeno potřebám ukrajinských žáků.</w:t>
      </w:r>
    </w:p>
    <w:p w14:paraId="287D8D83" w14:textId="6D4DFDE9" w:rsidR="00993F86" w:rsidRPr="0038684E" w:rsidRDefault="008718B3" w:rsidP="00A731C5">
      <w:pPr>
        <w:keepNext/>
        <w:spacing w:after="120"/>
        <w:rPr>
          <w:rFonts w:asciiTheme="minorHAnsi" w:hAnsiTheme="minorHAnsi" w:cstheme="minorHAnsi"/>
          <w:u w:val="single"/>
        </w:rPr>
      </w:pPr>
      <w:r w:rsidRPr="0038684E">
        <w:rPr>
          <w:rFonts w:asciiTheme="minorHAnsi" w:hAnsiTheme="minorHAnsi" w:cstheme="minorHAnsi"/>
          <w:u w:val="single"/>
        </w:rPr>
        <w:lastRenderedPageBreak/>
        <w:t>Pracoviště</w:t>
      </w:r>
      <w:r w:rsidR="00993F86" w:rsidRPr="0038684E">
        <w:rPr>
          <w:rFonts w:asciiTheme="minorHAnsi" w:hAnsiTheme="minorHAnsi" w:cstheme="minorHAnsi"/>
          <w:u w:val="single"/>
        </w:rPr>
        <w:t xml:space="preserve"> základní škol</w:t>
      </w:r>
      <w:r w:rsidRPr="0038684E">
        <w:rPr>
          <w:rFonts w:asciiTheme="minorHAnsi" w:hAnsiTheme="minorHAnsi" w:cstheme="minorHAnsi"/>
          <w:u w:val="single"/>
        </w:rPr>
        <w:t>y</w:t>
      </w:r>
      <w:r w:rsidR="00993F86" w:rsidRPr="0038684E">
        <w:rPr>
          <w:rFonts w:asciiTheme="minorHAnsi" w:hAnsiTheme="minorHAnsi" w:cstheme="minorHAnsi"/>
          <w:u w:val="single"/>
        </w:rPr>
        <w:t xml:space="preserve"> v Kolíně</w:t>
      </w:r>
    </w:p>
    <w:p w14:paraId="73AA9E9F" w14:textId="77777777"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Vznikla jako reakce na zvýšený počet ukrajinských žáků. Jedná se o odloučené pracoviště kolínské základní školy, kde se vyučuje podle ukrajinského kurikula a s ukrajinskými učiteli. Součástí je i výuka českého jazyka.</w:t>
      </w:r>
    </w:p>
    <w:p w14:paraId="73943744" w14:textId="77777777" w:rsidR="00993F86" w:rsidRPr="0038684E" w:rsidRDefault="00993F86" w:rsidP="00A731C5">
      <w:pPr>
        <w:keepNext/>
        <w:spacing w:after="120"/>
        <w:rPr>
          <w:rFonts w:asciiTheme="minorHAnsi" w:hAnsiTheme="minorHAnsi" w:cstheme="minorHAnsi"/>
          <w:u w:val="single"/>
        </w:rPr>
      </w:pPr>
      <w:r w:rsidRPr="0038684E">
        <w:rPr>
          <w:rFonts w:asciiTheme="minorHAnsi" w:hAnsiTheme="minorHAnsi" w:cstheme="minorHAnsi"/>
          <w:u w:val="single"/>
        </w:rPr>
        <w:t>Nulté ročníky na středních školách v Praze</w:t>
      </w:r>
    </w:p>
    <w:p w14:paraId="18190F23" w14:textId="77777777"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Slouží jako přípravné kurzy pro ukrajinské studenty ve věku 15–19 let. Obsahují výuku češtiny, matematiky a dalších předmětů potřebných k přijetí na české SŠ.</w:t>
      </w:r>
    </w:p>
    <w:p w14:paraId="146666B1" w14:textId="77777777"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Tyto třídy jsou financovány ze státního rozpočtu a mají výjimku z běžné registrace škol, protože nejsou samostatnými školskými zařízeními.</w:t>
      </w:r>
    </w:p>
    <w:p w14:paraId="377E57E3" w14:textId="77777777" w:rsidR="00993F86" w:rsidRPr="0038684E" w:rsidRDefault="00993F86" w:rsidP="00A731C5">
      <w:pPr>
        <w:keepNext/>
        <w:spacing w:after="120"/>
        <w:rPr>
          <w:rFonts w:asciiTheme="minorHAnsi" w:hAnsiTheme="minorHAnsi" w:cstheme="minorHAnsi"/>
          <w:u w:val="single"/>
        </w:rPr>
      </w:pPr>
      <w:r w:rsidRPr="0038684E">
        <w:rPr>
          <w:rFonts w:asciiTheme="minorHAnsi" w:hAnsiTheme="minorHAnsi" w:cstheme="minorHAnsi"/>
          <w:u w:val="single"/>
        </w:rPr>
        <w:t>Projekt „Dětem Ukrajiny“</w:t>
      </w:r>
    </w:p>
    <w:p w14:paraId="04FE732A" w14:textId="77777777"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Projekt podporuje ukrajinské děti v ČR a snaží se jim zajistit kvalitní vzdělávání v ukrajinském jazyce, psychologickou podporu a adaptaci na české prostředí. V rámci projektu vznikly ukrajinské třídy a dětská skupina, výuka zde probíhá podle ukrajinského vzdělávacího systému a v ukrajinském jazyce.</w:t>
      </w:r>
    </w:p>
    <w:p w14:paraId="3094C19D" w14:textId="25BDD625" w:rsidR="00993F86" w:rsidRPr="00477DF7" w:rsidRDefault="00993F86" w:rsidP="00A731C5">
      <w:pPr>
        <w:keepNext/>
        <w:spacing w:before="240" w:after="120"/>
        <w:jc w:val="left"/>
        <w:rPr>
          <w:rFonts w:asciiTheme="minorHAnsi" w:hAnsiTheme="minorHAnsi" w:cstheme="minorHAnsi"/>
          <w:b/>
          <w:bCs/>
        </w:rPr>
      </w:pPr>
      <w:r w:rsidRPr="00A731C5">
        <w:rPr>
          <w:rFonts w:asciiTheme="minorHAnsi" w:hAnsiTheme="minorHAnsi" w:cstheme="minorHAnsi"/>
          <w:b/>
          <w:bCs/>
        </w:rPr>
        <w:t>Monitorov</w:t>
      </w:r>
      <w:r w:rsidR="008718B3" w:rsidRPr="00A731C5">
        <w:rPr>
          <w:rFonts w:asciiTheme="minorHAnsi" w:hAnsiTheme="minorHAnsi" w:cstheme="minorHAnsi"/>
          <w:b/>
          <w:bCs/>
        </w:rPr>
        <w:t xml:space="preserve">ání </w:t>
      </w:r>
      <w:r w:rsidRPr="00A731C5">
        <w:rPr>
          <w:rFonts w:asciiTheme="minorHAnsi" w:hAnsiTheme="minorHAnsi" w:cstheme="minorHAnsi"/>
          <w:b/>
          <w:bCs/>
        </w:rPr>
        <w:t>situac</w:t>
      </w:r>
      <w:r w:rsidR="008718B3" w:rsidRPr="00A731C5">
        <w:rPr>
          <w:rFonts w:asciiTheme="minorHAnsi" w:hAnsiTheme="minorHAnsi" w:cstheme="minorHAnsi"/>
          <w:b/>
          <w:bCs/>
        </w:rPr>
        <w:t>e</w:t>
      </w:r>
      <w:r w:rsidRPr="00A731C5">
        <w:rPr>
          <w:rFonts w:asciiTheme="minorHAnsi" w:hAnsiTheme="minorHAnsi" w:cstheme="minorHAnsi"/>
          <w:b/>
          <w:bCs/>
        </w:rPr>
        <w:t xml:space="preserve"> ukrajinských žáků a identifik</w:t>
      </w:r>
      <w:r w:rsidR="008718B3" w:rsidRPr="00A731C5">
        <w:rPr>
          <w:rFonts w:asciiTheme="minorHAnsi" w:hAnsiTheme="minorHAnsi" w:cstheme="minorHAnsi"/>
          <w:b/>
          <w:bCs/>
        </w:rPr>
        <w:t>ace</w:t>
      </w:r>
      <w:r w:rsidRPr="00A731C5">
        <w:rPr>
          <w:rFonts w:asciiTheme="minorHAnsi" w:hAnsiTheme="minorHAnsi" w:cstheme="minorHAnsi"/>
          <w:b/>
          <w:bCs/>
        </w:rPr>
        <w:t xml:space="preserve"> problém</w:t>
      </w:r>
      <w:r w:rsidR="008718B3" w:rsidRPr="00A731C5">
        <w:rPr>
          <w:rFonts w:asciiTheme="minorHAnsi" w:hAnsiTheme="minorHAnsi" w:cstheme="minorHAnsi"/>
          <w:b/>
          <w:bCs/>
        </w:rPr>
        <w:t>ů</w:t>
      </w:r>
      <w:r w:rsidRPr="00A731C5">
        <w:rPr>
          <w:rFonts w:asciiTheme="minorHAnsi" w:hAnsiTheme="minorHAnsi" w:cstheme="minorHAnsi"/>
          <w:b/>
          <w:bCs/>
        </w:rPr>
        <w:t xml:space="preserve"> související</w:t>
      </w:r>
      <w:r w:rsidR="008718B3" w:rsidRPr="00A731C5">
        <w:rPr>
          <w:rFonts w:asciiTheme="minorHAnsi" w:hAnsiTheme="minorHAnsi" w:cstheme="minorHAnsi"/>
          <w:b/>
          <w:bCs/>
        </w:rPr>
        <w:t>ch</w:t>
      </w:r>
      <w:r w:rsidRPr="00A731C5">
        <w:rPr>
          <w:rFonts w:asciiTheme="minorHAnsi" w:hAnsiTheme="minorHAnsi" w:cstheme="minorHAnsi"/>
          <w:b/>
          <w:bCs/>
        </w:rPr>
        <w:t xml:space="preserve"> s</w:t>
      </w:r>
      <w:r w:rsidR="00A731C5">
        <w:rPr>
          <w:rFonts w:asciiTheme="minorHAnsi" w:hAnsiTheme="minorHAnsi" w:cstheme="minorHAnsi"/>
          <w:b/>
          <w:bCs/>
        </w:rPr>
        <w:t> </w:t>
      </w:r>
      <w:r w:rsidRPr="00A731C5">
        <w:rPr>
          <w:rFonts w:asciiTheme="minorHAnsi" w:hAnsiTheme="minorHAnsi" w:cstheme="minorHAnsi"/>
          <w:b/>
          <w:bCs/>
        </w:rPr>
        <w:t>realizací jejich práva na vzdělání</w:t>
      </w:r>
    </w:p>
    <w:p w14:paraId="55D47615" w14:textId="77777777"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 xml:space="preserve">Pro MŠMT monitorovala začleňování ukrajinských žáků a studentů ČŠI dle její zřizovací listiny a plánu hlavních úkolů. </w:t>
      </w:r>
    </w:p>
    <w:p w14:paraId="52C2D97F" w14:textId="63E118EE"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ČŠI vydala dne 23. 5. 2022 tematickou zprávu o průběžné integraci a vzdělávání ukrajinských dětí a žáků. V rámci této zprávy pak ČŠI formulovala celkem 10 doporučení pro MŠMT týkající se například kapacit ve školách, zápisů, nastavení finanční podpory, metodické podpory nebo</w:t>
      </w:r>
      <w:r w:rsidR="009571BC">
        <w:rPr>
          <w:rFonts w:asciiTheme="minorHAnsi" w:hAnsiTheme="minorHAnsi" w:cstheme="minorHAnsi"/>
        </w:rPr>
        <w:t xml:space="preserve"> </w:t>
      </w:r>
      <w:r w:rsidRPr="0038684E">
        <w:rPr>
          <w:rFonts w:asciiTheme="minorHAnsi" w:hAnsiTheme="minorHAnsi" w:cstheme="minorHAnsi"/>
        </w:rPr>
        <w:t>volnočasových aktivit.</w:t>
      </w:r>
    </w:p>
    <w:p w14:paraId="181EBD1F" w14:textId="77777777"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V dalším roce vydala ČŠI tematickou zprávu zaměřenou na integraci a vzdělávání dětí a žáků s nedostatečnou znalostí vyučovacího jazyka (se specifickým zřetelem k integraci a vzdělávání dětí a žáků z Ukrajiny). Rovněž v této zprávě ČŠI uvedla pro MŠMT sedm doporučení.</w:t>
      </w:r>
    </w:p>
    <w:p w14:paraId="6E4A1BE3" w14:textId="63EDA680" w:rsidR="00993F86" w:rsidRPr="0038684E" w:rsidRDefault="00993F86" w:rsidP="00C94159">
      <w:pPr>
        <w:spacing w:after="120"/>
        <w:rPr>
          <w:rFonts w:asciiTheme="minorHAnsi" w:hAnsiTheme="minorHAnsi" w:cstheme="minorHAnsi"/>
        </w:rPr>
      </w:pPr>
      <w:r w:rsidRPr="0038684E">
        <w:rPr>
          <w:rFonts w:asciiTheme="minorHAnsi" w:hAnsiTheme="minorHAnsi" w:cstheme="minorHAnsi"/>
        </w:rPr>
        <w:t>MŠMT na tato doporučení ČŠI reagovalo metodickou podporou společně s NPI (instruktážní videa, webináře, vzdělávací kurzy apod.). Dále MŠMT aktualizovalo kurikulum češtiny jako</w:t>
      </w:r>
      <w:r w:rsidR="009571BC">
        <w:rPr>
          <w:rFonts w:asciiTheme="minorHAnsi" w:hAnsiTheme="minorHAnsi" w:cstheme="minorHAnsi"/>
        </w:rPr>
        <w:t xml:space="preserve"> </w:t>
      </w:r>
      <w:r w:rsidRPr="0038684E">
        <w:rPr>
          <w:rFonts w:asciiTheme="minorHAnsi" w:hAnsiTheme="minorHAnsi" w:cstheme="minorHAnsi"/>
        </w:rPr>
        <w:t>druhého jazyka pro ZŠ a zpracovalo kurikulum češtiny jako druhého jazyka pro gymnázia a</w:t>
      </w:r>
      <w:r w:rsidR="00264E21" w:rsidRPr="0038684E">
        <w:rPr>
          <w:rFonts w:asciiTheme="minorHAnsi" w:hAnsiTheme="minorHAnsi" w:cstheme="minorHAnsi"/>
        </w:rPr>
        <w:t> </w:t>
      </w:r>
      <w:r w:rsidRPr="0038684E">
        <w:rPr>
          <w:rFonts w:asciiTheme="minorHAnsi" w:hAnsiTheme="minorHAnsi" w:cstheme="minorHAnsi"/>
        </w:rPr>
        <w:t xml:space="preserve">střední odborné vzdělání s maturitou. Podpora MŠMT směřovala i do mimoškolních aktivit, např. příměstské tábory, krátkodobé sportovní pobyty a školy v přírodě. Úpravu MŠMT udělalo i u zápisů dětí do 1. tříd ZŠ, které probíhaly od školního roku 2023/2024 společně s českými dětmi. MŠMT se zajímalo i o míru integrace, </w:t>
      </w:r>
      <w:proofErr w:type="spellStart"/>
      <w:r w:rsidRPr="0038684E">
        <w:rPr>
          <w:rFonts w:asciiTheme="minorHAnsi" w:hAnsiTheme="minorHAnsi" w:cstheme="minorHAnsi"/>
        </w:rPr>
        <w:t>well-being</w:t>
      </w:r>
      <w:proofErr w:type="spellEnd"/>
      <w:r w:rsidRPr="0038684E">
        <w:rPr>
          <w:rFonts w:asciiTheme="minorHAnsi" w:hAnsiTheme="minorHAnsi" w:cstheme="minorHAnsi"/>
        </w:rPr>
        <w:t xml:space="preserve"> a duševní zdraví ukrajinských dětí a pedagogů.</w:t>
      </w:r>
    </w:p>
    <w:p w14:paraId="2C1CB433" w14:textId="0C7DA01A" w:rsidR="00993F86" w:rsidRPr="00A731C5" w:rsidRDefault="008718B3" w:rsidP="0087152E">
      <w:pPr>
        <w:keepNext/>
        <w:spacing w:before="240" w:after="120"/>
        <w:rPr>
          <w:rFonts w:asciiTheme="minorHAnsi" w:hAnsiTheme="minorHAnsi" w:cstheme="minorHAnsi"/>
          <w:b/>
          <w:bCs/>
        </w:rPr>
      </w:pPr>
      <w:r w:rsidRPr="00A731C5">
        <w:rPr>
          <w:rFonts w:asciiTheme="minorHAnsi" w:hAnsiTheme="minorHAnsi" w:cstheme="minorHAnsi"/>
          <w:b/>
          <w:bCs/>
        </w:rPr>
        <w:t>M</w:t>
      </w:r>
      <w:r w:rsidR="00993F86" w:rsidRPr="00A731C5">
        <w:rPr>
          <w:rFonts w:asciiTheme="minorHAnsi" w:hAnsiTheme="minorHAnsi" w:cstheme="minorHAnsi"/>
          <w:b/>
          <w:bCs/>
        </w:rPr>
        <w:t>imoškolní formy vzdělávání pro ukrajinské děti</w:t>
      </w:r>
    </w:p>
    <w:p w14:paraId="6439CF2F" w14:textId="251B1595" w:rsidR="00993F86" w:rsidRPr="0038684E" w:rsidRDefault="00993F86" w:rsidP="00C94159">
      <w:pPr>
        <w:spacing w:after="120"/>
        <w:contextualSpacing/>
        <w:rPr>
          <w:rFonts w:asciiTheme="minorHAnsi" w:hAnsiTheme="minorHAnsi" w:cstheme="minorHAnsi"/>
        </w:rPr>
      </w:pPr>
      <w:r w:rsidRPr="0038684E">
        <w:rPr>
          <w:rFonts w:asciiTheme="minorHAnsi" w:hAnsiTheme="minorHAnsi" w:cstheme="minorHAnsi"/>
        </w:rPr>
        <w:t>V ČR byly po roce 2022 zavedeny dodatečné mimoškolní formy vzdělávání pro ukrajinské děti, které měly za cíl podpořit jejich adaptaci, rozvoj a začlenění do společnosti. MŠMT vyhlásilo výzvy, v</w:t>
      </w:r>
      <w:r w:rsidR="009571BC">
        <w:rPr>
          <w:rFonts w:asciiTheme="minorHAnsi" w:hAnsiTheme="minorHAnsi" w:cstheme="minorHAnsi"/>
        </w:rPr>
        <w:t xml:space="preserve"> jejichž </w:t>
      </w:r>
      <w:r w:rsidRPr="0038684E">
        <w:rPr>
          <w:rFonts w:asciiTheme="minorHAnsi" w:hAnsiTheme="minorHAnsi" w:cstheme="minorHAnsi"/>
        </w:rPr>
        <w:t xml:space="preserve">rámci se mohly ukrajinské děti účastnit různých aktivit. </w:t>
      </w:r>
    </w:p>
    <w:p w14:paraId="18CE22EE" w14:textId="77777777" w:rsidR="00993F86" w:rsidRPr="0038684E" w:rsidRDefault="00993F86" w:rsidP="00A731C5">
      <w:pPr>
        <w:pStyle w:val="Odstavecseseznamem"/>
        <w:numPr>
          <w:ilvl w:val="0"/>
          <w:numId w:val="25"/>
        </w:numPr>
        <w:spacing w:after="120"/>
        <w:ind w:left="426" w:hanging="426"/>
        <w:rPr>
          <w:rFonts w:asciiTheme="minorHAnsi" w:hAnsiTheme="minorHAnsi" w:cstheme="minorHAnsi"/>
          <w:i/>
          <w:iCs/>
        </w:rPr>
      </w:pPr>
      <w:r w:rsidRPr="0038684E">
        <w:rPr>
          <w:rFonts w:asciiTheme="minorHAnsi" w:hAnsiTheme="minorHAnsi" w:cstheme="minorHAnsi"/>
        </w:rPr>
        <w:t xml:space="preserve">Výzva </w:t>
      </w:r>
      <w:r w:rsidRPr="0038684E">
        <w:rPr>
          <w:rFonts w:asciiTheme="minorHAnsi" w:hAnsiTheme="minorHAnsi" w:cstheme="minorHAnsi"/>
          <w:i/>
          <w:iCs/>
        </w:rPr>
        <w:t>Adaptační skupiny pro děti cizince migrující z Ukrajiny 2022</w:t>
      </w:r>
    </w:p>
    <w:p w14:paraId="371ECAAB" w14:textId="0D5EDE36" w:rsidR="00993F86" w:rsidRPr="0038684E" w:rsidRDefault="00993F86" w:rsidP="00A731C5">
      <w:pPr>
        <w:pStyle w:val="Odstavecseseznamem"/>
        <w:numPr>
          <w:ilvl w:val="1"/>
          <w:numId w:val="25"/>
        </w:numPr>
        <w:spacing w:after="120"/>
        <w:ind w:left="851" w:hanging="425"/>
        <w:rPr>
          <w:rFonts w:asciiTheme="minorHAnsi" w:hAnsiTheme="minorHAnsi" w:cstheme="minorHAnsi"/>
          <w:i/>
          <w:iCs/>
        </w:rPr>
      </w:pPr>
      <w:r w:rsidRPr="0038684E">
        <w:rPr>
          <w:rFonts w:asciiTheme="minorHAnsi" w:hAnsiTheme="minorHAnsi" w:cstheme="minorHAnsi"/>
        </w:rPr>
        <w:t>bylo realizováno 14 238 adaptačních skupin, které navštívilo celkem 40</w:t>
      </w:r>
      <w:r w:rsidR="00A731C5">
        <w:rPr>
          <w:rFonts w:asciiTheme="minorHAnsi" w:hAnsiTheme="minorHAnsi" w:cstheme="minorHAnsi"/>
        </w:rPr>
        <w:t> </w:t>
      </w:r>
      <w:r w:rsidRPr="0038684E">
        <w:rPr>
          <w:rFonts w:asciiTheme="minorHAnsi" w:hAnsiTheme="minorHAnsi" w:cstheme="minorHAnsi"/>
        </w:rPr>
        <w:t>115 ukrajinských dětí</w:t>
      </w:r>
      <w:r w:rsidR="009571BC">
        <w:rPr>
          <w:rFonts w:asciiTheme="minorHAnsi" w:hAnsiTheme="minorHAnsi" w:cstheme="minorHAnsi"/>
        </w:rPr>
        <w:t>.</w:t>
      </w:r>
    </w:p>
    <w:p w14:paraId="3351E387" w14:textId="77777777" w:rsidR="00993F86" w:rsidRPr="0038684E" w:rsidRDefault="00993F86" w:rsidP="00A731C5">
      <w:pPr>
        <w:pStyle w:val="Odstavecseseznamem"/>
        <w:numPr>
          <w:ilvl w:val="0"/>
          <w:numId w:val="25"/>
        </w:numPr>
        <w:spacing w:after="120"/>
        <w:ind w:left="426" w:hanging="426"/>
        <w:rPr>
          <w:rFonts w:asciiTheme="minorHAnsi" w:hAnsiTheme="minorHAnsi" w:cstheme="minorHAnsi"/>
          <w:i/>
          <w:iCs/>
        </w:rPr>
      </w:pPr>
      <w:r w:rsidRPr="0038684E">
        <w:rPr>
          <w:rFonts w:asciiTheme="minorHAnsi" w:hAnsiTheme="minorHAnsi" w:cstheme="minorHAnsi"/>
        </w:rPr>
        <w:t xml:space="preserve">Výzva </w:t>
      </w:r>
      <w:r w:rsidRPr="0038684E">
        <w:rPr>
          <w:rFonts w:asciiTheme="minorHAnsi" w:hAnsiTheme="minorHAnsi" w:cstheme="minorHAnsi"/>
          <w:i/>
          <w:iCs/>
        </w:rPr>
        <w:t>Adaptační skupiny pro děti cizince migrující z Ukrajiny září–prosinec 2022</w:t>
      </w:r>
    </w:p>
    <w:p w14:paraId="679290FA" w14:textId="3756EDBB" w:rsidR="00993F86" w:rsidRPr="0038684E" w:rsidRDefault="00993F86" w:rsidP="00A731C5">
      <w:pPr>
        <w:pStyle w:val="Odstavecseseznamem"/>
        <w:numPr>
          <w:ilvl w:val="1"/>
          <w:numId w:val="25"/>
        </w:numPr>
        <w:spacing w:after="120"/>
        <w:ind w:left="851" w:hanging="425"/>
        <w:rPr>
          <w:rFonts w:asciiTheme="minorHAnsi" w:hAnsiTheme="minorHAnsi" w:cstheme="minorHAnsi"/>
          <w:i/>
          <w:iCs/>
        </w:rPr>
      </w:pPr>
      <w:r w:rsidRPr="0038684E">
        <w:rPr>
          <w:rFonts w:asciiTheme="minorHAnsi" w:hAnsiTheme="minorHAnsi" w:cstheme="minorHAnsi"/>
        </w:rPr>
        <w:lastRenderedPageBreak/>
        <w:t>bylo realizováno 5 676 adaptačních skupin, které navštívilo celkem 7 528 ukrajinských dětí</w:t>
      </w:r>
      <w:r w:rsidR="00EE36DB">
        <w:rPr>
          <w:rFonts w:asciiTheme="minorHAnsi" w:hAnsiTheme="minorHAnsi" w:cstheme="minorHAnsi"/>
        </w:rPr>
        <w:t>.</w:t>
      </w:r>
    </w:p>
    <w:p w14:paraId="7CD0A5FA" w14:textId="77777777" w:rsidR="00993F86" w:rsidRPr="0038684E" w:rsidRDefault="00993F86" w:rsidP="00A731C5">
      <w:pPr>
        <w:pStyle w:val="Odstavecseseznamem"/>
        <w:numPr>
          <w:ilvl w:val="0"/>
          <w:numId w:val="25"/>
        </w:numPr>
        <w:spacing w:after="120"/>
        <w:ind w:left="426" w:hanging="426"/>
        <w:rPr>
          <w:rFonts w:asciiTheme="minorHAnsi" w:hAnsiTheme="minorHAnsi" w:cstheme="minorHAnsi"/>
          <w:i/>
          <w:iCs/>
        </w:rPr>
      </w:pPr>
      <w:r w:rsidRPr="0038684E">
        <w:rPr>
          <w:rFonts w:asciiTheme="minorHAnsi" w:hAnsiTheme="minorHAnsi" w:cstheme="minorHAnsi"/>
        </w:rPr>
        <w:t xml:space="preserve">Výzva </w:t>
      </w:r>
      <w:r w:rsidRPr="0038684E">
        <w:rPr>
          <w:rFonts w:asciiTheme="minorHAnsi" w:hAnsiTheme="minorHAnsi" w:cstheme="minorHAnsi"/>
          <w:i/>
          <w:iCs/>
        </w:rPr>
        <w:t>Adaptační skupiny pro děti cizince migrující z Ukrajiny 2023</w:t>
      </w:r>
    </w:p>
    <w:p w14:paraId="6B7C5BE2" w14:textId="61EB08D6" w:rsidR="00993F86" w:rsidRPr="0038684E" w:rsidRDefault="00993F86" w:rsidP="00A731C5">
      <w:pPr>
        <w:pStyle w:val="Odstavecseseznamem"/>
        <w:numPr>
          <w:ilvl w:val="1"/>
          <w:numId w:val="25"/>
        </w:numPr>
        <w:spacing w:before="0"/>
        <w:ind w:left="709" w:hanging="283"/>
        <w:contextualSpacing w:val="0"/>
        <w:rPr>
          <w:rFonts w:asciiTheme="minorHAnsi" w:hAnsiTheme="minorHAnsi" w:cstheme="minorHAnsi"/>
          <w:i/>
          <w:iCs/>
        </w:rPr>
      </w:pPr>
      <w:r w:rsidRPr="0038684E">
        <w:rPr>
          <w:rFonts w:asciiTheme="minorHAnsi" w:hAnsiTheme="minorHAnsi" w:cstheme="minorHAnsi"/>
        </w:rPr>
        <w:t>bylo realizováno 4 966 aktivit, které navštívilo celkem 4 401 ukrajinských dětí</w:t>
      </w:r>
      <w:r w:rsidR="00EE36DB">
        <w:rPr>
          <w:rFonts w:asciiTheme="minorHAnsi" w:hAnsiTheme="minorHAnsi" w:cstheme="minorHAnsi"/>
        </w:rPr>
        <w:t>.</w:t>
      </w:r>
    </w:p>
    <w:p w14:paraId="1CDDD4E1" w14:textId="45A13548" w:rsidR="00993F86" w:rsidRPr="00A731C5" w:rsidRDefault="00993F86" w:rsidP="00A731C5">
      <w:pPr>
        <w:pStyle w:val="Normlnweb"/>
        <w:keepNext/>
        <w:spacing w:before="240" w:after="120"/>
        <w:jc w:val="left"/>
        <w:rPr>
          <w:rFonts w:asciiTheme="minorHAnsi" w:eastAsiaTheme="minorHAnsi" w:hAnsiTheme="minorHAnsi" w:cstheme="minorHAnsi"/>
          <w:b/>
          <w:bCs/>
          <w:kern w:val="2"/>
          <w14:ligatures w14:val="standardContextual"/>
        </w:rPr>
      </w:pPr>
      <w:r w:rsidRPr="00A731C5">
        <w:rPr>
          <w:rFonts w:asciiTheme="minorHAnsi" w:eastAsiaTheme="minorHAnsi" w:hAnsiTheme="minorHAnsi" w:cstheme="minorHAnsi"/>
          <w:b/>
          <w:bCs/>
          <w:kern w:val="2"/>
          <w14:ligatures w14:val="standardContextual"/>
        </w:rPr>
        <w:t>Spolupráce mezi Českou republikou a ukrajinským Ministerstvem školství a vědy a</w:t>
      </w:r>
      <w:r w:rsidR="00264E21" w:rsidRPr="00A731C5">
        <w:rPr>
          <w:rFonts w:asciiTheme="minorHAnsi" w:eastAsiaTheme="minorHAnsi" w:hAnsiTheme="minorHAnsi" w:cstheme="minorHAnsi"/>
          <w:b/>
          <w:bCs/>
          <w:kern w:val="2"/>
          <w14:ligatures w14:val="standardContextual"/>
        </w:rPr>
        <w:t> </w:t>
      </w:r>
      <w:r w:rsidRPr="00A731C5">
        <w:rPr>
          <w:rFonts w:asciiTheme="minorHAnsi" w:eastAsiaTheme="minorHAnsi" w:hAnsiTheme="minorHAnsi" w:cstheme="minorHAnsi"/>
          <w:b/>
          <w:bCs/>
          <w:kern w:val="2"/>
          <w14:ligatures w14:val="standardContextual"/>
        </w:rPr>
        <w:t>organizacemi zastupujícími Ukrajince v oblasti realizace práva dětí na vzdělání</w:t>
      </w:r>
    </w:p>
    <w:p w14:paraId="053C853F" w14:textId="77777777" w:rsidR="00993F86" w:rsidRPr="0038684E" w:rsidRDefault="00993F86" w:rsidP="000816C1">
      <w:pPr>
        <w:pStyle w:val="Normlnweb"/>
        <w:spacing w:after="120"/>
        <w:rPr>
          <w:rFonts w:asciiTheme="minorHAnsi" w:hAnsiTheme="minorHAnsi" w:cstheme="minorHAnsi"/>
        </w:rPr>
      </w:pPr>
      <w:r w:rsidRPr="0038684E">
        <w:rPr>
          <w:rFonts w:asciiTheme="minorHAnsi" w:hAnsiTheme="minorHAnsi" w:cstheme="minorHAnsi"/>
        </w:rPr>
        <w:t>V souvislosti s válkou na Ukrajině a přílivem ukrajinských uprchlíků do ČR byla navázána intenzivní spolupráce mezi ČR, ukrajinským Ministerstvem školství a vědy a organizacemi zastupujícími Ukrajince, s cílem zajištění práva ukrajinských dětí na vzdělání.</w:t>
      </w:r>
    </w:p>
    <w:p w14:paraId="7DD07CA1" w14:textId="037904A0" w:rsidR="00993F86" w:rsidRPr="0038684E" w:rsidRDefault="00993F86" w:rsidP="000816C1">
      <w:pPr>
        <w:pStyle w:val="Normlnweb"/>
        <w:spacing w:after="120"/>
        <w:rPr>
          <w:rFonts w:asciiTheme="minorHAnsi" w:hAnsiTheme="minorHAnsi" w:cstheme="minorHAnsi"/>
        </w:rPr>
      </w:pPr>
      <w:r w:rsidRPr="0038684E">
        <w:rPr>
          <w:rFonts w:asciiTheme="minorHAnsi" w:hAnsiTheme="minorHAnsi" w:cstheme="minorHAnsi"/>
        </w:rPr>
        <w:t>V únoru 2024 se v Praze uskutečnila mezinárodní konference o inkluzivním vzdělávání, kterou společně pořádaly MŠMT a UNICEF</w:t>
      </w:r>
      <w:r w:rsidR="00C94159">
        <w:rPr>
          <w:rStyle w:val="Znakapoznpodarou"/>
          <w:rFonts w:asciiTheme="minorHAnsi" w:hAnsiTheme="minorHAnsi" w:cstheme="minorHAnsi"/>
        </w:rPr>
        <w:footnoteReference w:id="24"/>
      </w:r>
      <w:r w:rsidRPr="0038684E">
        <w:rPr>
          <w:rFonts w:asciiTheme="minorHAnsi" w:hAnsiTheme="minorHAnsi" w:cstheme="minorHAnsi"/>
        </w:rPr>
        <w:t>. Účastnili se jí zástupci ministerstev školství zemí V4</w:t>
      </w:r>
      <w:r w:rsidR="001D47C8">
        <w:rPr>
          <w:rStyle w:val="Znakapoznpodarou"/>
          <w:rFonts w:asciiTheme="minorHAnsi" w:hAnsiTheme="minorHAnsi" w:cstheme="minorHAnsi"/>
        </w:rPr>
        <w:footnoteReference w:id="25"/>
      </w:r>
      <w:r w:rsidRPr="0038684E">
        <w:rPr>
          <w:rFonts w:asciiTheme="minorHAnsi" w:hAnsiTheme="minorHAnsi" w:cstheme="minorHAnsi"/>
        </w:rPr>
        <w:t>, Ukrajiny, OSN</w:t>
      </w:r>
      <w:r w:rsidR="001D47C8">
        <w:rPr>
          <w:rStyle w:val="Znakapoznpodarou"/>
          <w:rFonts w:asciiTheme="minorHAnsi" w:hAnsiTheme="minorHAnsi" w:cstheme="minorHAnsi"/>
        </w:rPr>
        <w:footnoteReference w:id="26"/>
      </w:r>
      <w:r w:rsidRPr="0038684E">
        <w:rPr>
          <w:rFonts w:asciiTheme="minorHAnsi" w:hAnsiTheme="minorHAnsi" w:cstheme="minorHAnsi"/>
        </w:rPr>
        <w:t xml:space="preserve"> a dalších evropských států. Cílem bylo sdílet osvědčené postupy při</w:t>
      </w:r>
      <w:r w:rsidR="00EE36DB">
        <w:rPr>
          <w:rFonts w:asciiTheme="minorHAnsi" w:hAnsiTheme="minorHAnsi" w:cstheme="minorHAnsi"/>
        </w:rPr>
        <w:t xml:space="preserve"> </w:t>
      </w:r>
      <w:r w:rsidRPr="0038684E">
        <w:rPr>
          <w:rFonts w:asciiTheme="minorHAnsi" w:hAnsiTheme="minorHAnsi" w:cstheme="minorHAnsi"/>
        </w:rPr>
        <w:t>začleňování ukrajinských dětí do vzdělávacích systémů hostitelských zemí.</w:t>
      </w:r>
    </w:p>
    <w:p w14:paraId="424A15EA" w14:textId="6ABC0ECB" w:rsidR="00993F86" w:rsidRPr="0038684E" w:rsidRDefault="00993F86" w:rsidP="000816C1">
      <w:pPr>
        <w:pStyle w:val="Normlnweb"/>
        <w:spacing w:after="120"/>
        <w:rPr>
          <w:rFonts w:asciiTheme="minorHAnsi" w:hAnsiTheme="minorHAnsi" w:cstheme="minorHAnsi"/>
        </w:rPr>
      </w:pPr>
      <w:r w:rsidRPr="0038684E">
        <w:rPr>
          <w:rFonts w:asciiTheme="minorHAnsi" w:hAnsiTheme="minorHAnsi" w:cstheme="minorHAnsi"/>
        </w:rPr>
        <w:t xml:space="preserve">Ukrajinské Ministerstvo školství spustilo projekt </w:t>
      </w:r>
      <w:r w:rsidRPr="00CB3B41">
        <w:rPr>
          <w:rFonts w:asciiTheme="minorHAnsi" w:hAnsiTheme="minorHAnsi" w:cstheme="minorHAnsi"/>
          <w:i/>
          <w:iCs/>
        </w:rPr>
        <w:t>Učení bez hranic</w:t>
      </w:r>
      <w:r w:rsidRPr="0038684E">
        <w:rPr>
          <w:rFonts w:asciiTheme="minorHAnsi" w:hAnsiTheme="minorHAnsi" w:cstheme="minorHAnsi"/>
        </w:rPr>
        <w:t>, který umožnil ukrajinským dětem vzdělávat se online prostřednictvím televizních a digitálních platforem. Projekt vznikl ve spolupráci s ukrajinskými médii, Ministerstvem kultury a informační politiky a byl dostupný i dětem v zahraničí, včetně ČR.</w:t>
      </w:r>
    </w:p>
    <w:p w14:paraId="2F377B5D" w14:textId="028CC8BD" w:rsidR="00993F86" w:rsidRPr="0038684E" w:rsidRDefault="00993F86" w:rsidP="000816C1">
      <w:pPr>
        <w:pStyle w:val="Normlnweb"/>
        <w:spacing w:after="240"/>
        <w:rPr>
          <w:rFonts w:asciiTheme="minorHAnsi" w:hAnsiTheme="minorHAnsi" w:cstheme="minorHAnsi"/>
        </w:rPr>
      </w:pPr>
      <w:r w:rsidRPr="0038684E">
        <w:rPr>
          <w:rFonts w:asciiTheme="minorHAnsi" w:hAnsiTheme="minorHAnsi" w:cstheme="minorHAnsi"/>
        </w:rPr>
        <w:t>V ČR se do podpory vzdělávání ukrajinských dětí zapojily organizace jako Člověk v tísni, META</w:t>
      </w:r>
      <w:r w:rsidR="00C41B89">
        <w:rPr>
          <w:rStyle w:val="Znakapoznpodarou"/>
          <w:rFonts w:asciiTheme="minorHAnsi" w:hAnsiTheme="minorHAnsi" w:cstheme="minorHAnsi"/>
        </w:rPr>
        <w:footnoteReference w:id="27"/>
      </w:r>
      <w:r w:rsidRPr="0038684E">
        <w:rPr>
          <w:rFonts w:asciiTheme="minorHAnsi" w:hAnsiTheme="minorHAnsi" w:cstheme="minorHAnsi"/>
        </w:rPr>
        <w:t>, UNICEF, Skautský institut a další. Tyto organizace poskytovaly metodické materiály, psychologickou pomoc, tlumočnické služby, doučování a volnočasové aktivity.</w:t>
      </w:r>
    </w:p>
    <w:p w14:paraId="7E8471F4" w14:textId="534815E4" w:rsidR="00993F86" w:rsidRPr="00477DF7" w:rsidRDefault="00993F86" w:rsidP="007B6179">
      <w:pPr>
        <w:keepNext/>
        <w:spacing w:before="240" w:after="120"/>
        <w:rPr>
          <w:rFonts w:asciiTheme="minorHAnsi" w:hAnsiTheme="minorHAnsi" w:cstheme="minorHAnsi"/>
          <w:b/>
          <w:bCs/>
        </w:rPr>
      </w:pPr>
      <w:r w:rsidRPr="00A731C5">
        <w:rPr>
          <w:rFonts w:asciiTheme="minorHAnsi" w:hAnsiTheme="minorHAnsi" w:cstheme="minorHAnsi"/>
          <w:b/>
          <w:bCs/>
        </w:rPr>
        <w:t>Financování vzdělávání ukrajinských žáků v České republice</w:t>
      </w:r>
    </w:p>
    <w:p w14:paraId="41CA924E" w14:textId="6BA60CC3" w:rsidR="00993F86" w:rsidRPr="0038684E" w:rsidRDefault="005F6FAA" w:rsidP="000816C1">
      <w:pPr>
        <w:rPr>
          <w:rFonts w:asciiTheme="minorHAnsi" w:hAnsiTheme="minorHAnsi" w:cstheme="minorHAnsi"/>
        </w:rPr>
      </w:pPr>
      <w:r w:rsidRPr="0038684E">
        <w:rPr>
          <w:rFonts w:asciiTheme="minorHAnsi" w:hAnsiTheme="minorHAnsi" w:cstheme="minorHAnsi"/>
        </w:rPr>
        <w:t>MŠMT podpořilo začleňování ukrajinských dětí ze státního rozpočtu i ze zdrojů EU.</w:t>
      </w:r>
      <w:r w:rsidR="005F0216" w:rsidRPr="0038684E">
        <w:rPr>
          <w:rFonts w:asciiTheme="minorHAnsi" w:hAnsiTheme="minorHAnsi" w:cstheme="minorHAnsi"/>
        </w:rPr>
        <w:t xml:space="preserve"> </w:t>
      </w:r>
      <w:r w:rsidR="00993F86" w:rsidRPr="0038684E">
        <w:rPr>
          <w:rFonts w:asciiTheme="minorHAnsi" w:hAnsiTheme="minorHAnsi" w:cstheme="minorHAnsi"/>
        </w:rPr>
        <w:t xml:space="preserve">V roce 2022 MŠMT vypsalo čtyři dotační výzvy na podporu začleňování ukrajinských žáků do českých škol. MŠMT v rámci těchto výzev poskytlo v roce 2022 celkem 386 703 500 Kč. V roce 2023 MŠMT zveřejnilo dvě výzvy a podpořilo žadatele v souhrnné výši 76 882 500 Kč. </w:t>
      </w:r>
    </w:p>
    <w:p w14:paraId="0B547D67" w14:textId="77777777" w:rsidR="007B6179" w:rsidRDefault="007B6179">
      <w:pPr>
        <w:spacing w:before="0"/>
        <w:jc w:val="left"/>
        <w:rPr>
          <w:rFonts w:asciiTheme="minorHAnsi" w:hAnsiTheme="minorHAnsi" w:cstheme="minorHAnsi"/>
          <w:b/>
          <w:bCs/>
        </w:rPr>
      </w:pPr>
      <w:r>
        <w:rPr>
          <w:rFonts w:asciiTheme="minorHAnsi" w:hAnsiTheme="minorHAnsi" w:cstheme="minorHAnsi"/>
          <w:b/>
          <w:bCs/>
        </w:rPr>
        <w:br w:type="page"/>
      </w:r>
    </w:p>
    <w:p w14:paraId="135B948D" w14:textId="2EF515DD" w:rsidR="00993F86" w:rsidRPr="0038684E" w:rsidRDefault="00993F86" w:rsidP="005A0495">
      <w:pPr>
        <w:spacing w:after="40"/>
        <w:rPr>
          <w:rFonts w:asciiTheme="minorHAnsi" w:hAnsiTheme="minorHAnsi" w:cstheme="minorHAnsi"/>
          <w:b/>
          <w:bCs/>
        </w:rPr>
      </w:pPr>
      <w:r w:rsidRPr="0038684E">
        <w:rPr>
          <w:rFonts w:asciiTheme="minorHAnsi" w:hAnsiTheme="minorHAnsi" w:cstheme="minorHAnsi"/>
          <w:b/>
          <w:bCs/>
        </w:rPr>
        <w:lastRenderedPageBreak/>
        <w:t xml:space="preserve">Tabulka č. </w:t>
      </w:r>
      <w:r w:rsidR="004A204D" w:rsidRPr="0038684E">
        <w:rPr>
          <w:rFonts w:asciiTheme="minorHAnsi" w:hAnsiTheme="minorHAnsi" w:cstheme="minorHAnsi"/>
          <w:b/>
          <w:bCs/>
        </w:rPr>
        <w:t>1</w:t>
      </w:r>
      <w:r w:rsidRPr="0038684E">
        <w:rPr>
          <w:rFonts w:asciiTheme="minorHAnsi" w:hAnsiTheme="minorHAnsi" w:cstheme="minorHAnsi"/>
          <w:b/>
          <w:bCs/>
        </w:rPr>
        <w:t>: Výzvy vypsané MŠMT na začleňování ukrajinských žáků v letech 2022 a 2023</w:t>
      </w:r>
    </w:p>
    <w:tbl>
      <w:tblPr>
        <w:tblStyle w:val="Mkatabulky"/>
        <w:tblW w:w="9013" w:type="dxa"/>
        <w:jc w:val="center"/>
        <w:tblCellMar>
          <w:top w:w="28" w:type="dxa"/>
          <w:bottom w:w="28" w:type="dxa"/>
        </w:tblCellMar>
        <w:tblLook w:val="04A0" w:firstRow="1" w:lastRow="0" w:firstColumn="1" w:lastColumn="0" w:noHBand="0" w:noVBand="1"/>
      </w:tblPr>
      <w:tblGrid>
        <w:gridCol w:w="6009"/>
        <w:gridCol w:w="1502"/>
        <w:gridCol w:w="1502"/>
      </w:tblGrid>
      <w:tr w:rsidR="00445FE4" w:rsidRPr="007B6179" w14:paraId="7250EC61" w14:textId="77777777" w:rsidTr="00EE36DB">
        <w:trPr>
          <w:trHeight w:val="255"/>
          <w:jc w:val="center"/>
        </w:trPr>
        <w:tc>
          <w:tcPr>
            <w:tcW w:w="6009" w:type="dxa"/>
            <w:shd w:val="clear" w:color="auto" w:fill="E6E6E6"/>
            <w:vAlign w:val="center"/>
          </w:tcPr>
          <w:p w14:paraId="49D8F46A" w14:textId="77777777" w:rsidR="00445FE4" w:rsidRPr="007B6179" w:rsidRDefault="00445FE4" w:rsidP="005A0495">
            <w:pPr>
              <w:spacing w:before="0"/>
              <w:jc w:val="left"/>
              <w:rPr>
                <w:b/>
                <w:bCs/>
                <w:sz w:val="20"/>
                <w:szCs w:val="20"/>
              </w:rPr>
            </w:pPr>
            <w:r w:rsidRPr="007B6179">
              <w:rPr>
                <w:b/>
                <w:bCs/>
                <w:sz w:val="20"/>
                <w:szCs w:val="20"/>
              </w:rPr>
              <w:t>Výzva</w:t>
            </w:r>
          </w:p>
        </w:tc>
        <w:tc>
          <w:tcPr>
            <w:tcW w:w="1502" w:type="dxa"/>
            <w:shd w:val="clear" w:color="auto" w:fill="E6E6E6"/>
            <w:vAlign w:val="center"/>
          </w:tcPr>
          <w:p w14:paraId="23256824" w14:textId="77777777" w:rsidR="00445FE4" w:rsidRPr="007B6179" w:rsidRDefault="00445FE4" w:rsidP="007B6179">
            <w:pPr>
              <w:spacing w:before="0"/>
              <w:jc w:val="center"/>
              <w:rPr>
                <w:b/>
                <w:bCs/>
                <w:sz w:val="20"/>
                <w:szCs w:val="20"/>
              </w:rPr>
            </w:pPr>
            <w:r w:rsidRPr="007B6179">
              <w:rPr>
                <w:b/>
                <w:bCs/>
                <w:sz w:val="20"/>
                <w:szCs w:val="20"/>
              </w:rPr>
              <w:t>Alokace</w:t>
            </w:r>
          </w:p>
        </w:tc>
        <w:tc>
          <w:tcPr>
            <w:tcW w:w="1502" w:type="dxa"/>
            <w:shd w:val="clear" w:color="auto" w:fill="E6E6E6"/>
            <w:vAlign w:val="center"/>
          </w:tcPr>
          <w:p w14:paraId="6D18FA8D" w14:textId="77777777" w:rsidR="00445FE4" w:rsidRPr="007B6179" w:rsidRDefault="00445FE4" w:rsidP="007B6179">
            <w:pPr>
              <w:spacing w:before="0"/>
              <w:jc w:val="center"/>
              <w:rPr>
                <w:b/>
                <w:bCs/>
                <w:sz w:val="20"/>
                <w:szCs w:val="20"/>
              </w:rPr>
            </w:pPr>
            <w:r w:rsidRPr="007B6179">
              <w:rPr>
                <w:b/>
                <w:bCs/>
                <w:sz w:val="20"/>
                <w:szCs w:val="20"/>
              </w:rPr>
              <w:t>Vyčerpáno</w:t>
            </w:r>
          </w:p>
        </w:tc>
      </w:tr>
      <w:tr w:rsidR="00445FE4" w:rsidRPr="007B6179" w14:paraId="0C8CE9A6" w14:textId="77777777" w:rsidTr="00EE36DB">
        <w:trPr>
          <w:trHeight w:val="255"/>
          <w:jc w:val="center"/>
        </w:trPr>
        <w:tc>
          <w:tcPr>
            <w:tcW w:w="6009" w:type="dxa"/>
            <w:vAlign w:val="center"/>
          </w:tcPr>
          <w:p w14:paraId="25893A81" w14:textId="77777777" w:rsidR="00445FE4" w:rsidRPr="005A0495" w:rsidRDefault="00445FE4" w:rsidP="005A0495">
            <w:pPr>
              <w:spacing w:before="0"/>
              <w:jc w:val="left"/>
              <w:rPr>
                <w:spacing w:val="-2"/>
                <w:sz w:val="20"/>
                <w:szCs w:val="20"/>
              </w:rPr>
            </w:pPr>
            <w:r w:rsidRPr="005A0495">
              <w:rPr>
                <w:spacing w:val="-2"/>
                <w:sz w:val="20"/>
                <w:szCs w:val="20"/>
              </w:rPr>
              <w:t>Adaptační skupiny pro děti cizince migrující z Ukrajiny 2022</w:t>
            </w:r>
          </w:p>
        </w:tc>
        <w:tc>
          <w:tcPr>
            <w:tcW w:w="1502" w:type="dxa"/>
            <w:vAlign w:val="center"/>
          </w:tcPr>
          <w:p w14:paraId="1C9624AE" w14:textId="77777777" w:rsidR="00445FE4" w:rsidRPr="007B6179" w:rsidRDefault="00445FE4" w:rsidP="007B6179">
            <w:pPr>
              <w:spacing w:before="0"/>
              <w:ind w:right="57"/>
              <w:jc w:val="right"/>
              <w:rPr>
                <w:sz w:val="20"/>
                <w:szCs w:val="20"/>
              </w:rPr>
            </w:pPr>
            <w:bookmarkStart w:id="13" w:name="_Hlk209013738"/>
            <w:r w:rsidRPr="007B6179">
              <w:rPr>
                <w:sz w:val="20"/>
                <w:szCs w:val="20"/>
              </w:rPr>
              <w:t>1 250 mil. Kč</w:t>
            </w:r>
            <w:bookmarkEnd w:id="13"/>
            <w:r w:rsidRPr="007B6179">
              <w:rPr>
                <w:sz w:val="20"/>
                <w:szCs w:val="20"/>
              </w:rPr>
              <w:t xml:space="preserve"> /</w:t>
            </w:r>
          </w:p>
          <w:p w14:paraId="4709FB6E" w14:textId="66164DF7" w:rsidR="00445FE4" w:rsidRPr="007B6179" w:rsidRDefault="00445FE4" w:rsidP="007B6179">
            <w:pPr>
              <w:spacing w:before="0"/>
              <w:ind w:right="57"/>
              <w:jc w:val="right"/>
              <w:rPr>
                <w:sz w:val="20"/>
                <w:szCs w:val="20"/>
              </w:rPr>
            </w:pPr>
            <w:r w:rsidRPr="007B6179">
              <w:rPr>
                <w:sz w:val="20"/>
                <w:szCs w:val="20"/>
              </w:rPr>
              <w:t xml:space="preserve">51,4 mil. </w:t>
            </w:r>
            <w:r w:rsidR="00EE36DB">
              <w:rPr>
                <w:sz w:val="20"/>
                <w:szCs w:val="20"/>
              </w:rPr>
              <w:t>€</w:t>
            </w:r>
          </w:p>
        </w:tc>
        <w:tc>
          <w:tcPr>
            <w:tcW w:w="1502" w:type="dxa"/>
            <w:vAlign w:val="center"/>
          </w:tcPr>
          <w:p w14:paraId="64FF8B18" w14:textId="77777777" w:rsidR="00445FE4" w:rsidRPr="007B6179" w:rsidRDefault="00445FE4" w:rsidP="007B6179">
            <w:pPr>
              <w:spacing w:before="0"/>
              <w:ind w:right="57"/>
              <w:jc w:val="right"/>
              <w:rPr>
                <w:sz w:val="20"/>
                <w:szCs w:val="20"/>
              </w:rPr>
            </w:pPr>
            <w:r w:rsidRPr="007B6179">
              <w:rPr>
                <w:sz w:val="20"/>
                <w:szCs w:val="20"/>
              </w:rPr>
              <w:t>245 mil. Kč /</w:t>
            </w:r>
          </w:p>
          <w:p w14:paraId="3A87F348" w14:textId="00B9DBF8" w:rsidR="00445FE4" w:rsidRPr="007B6179" w:rsidRDefault="00445FE4" w:rsidP="007B6179">
            <w:pPr>
              <w:spacing w:before="0"/>
              <w:ind w:right="57"/>
              <w:jc w:val="right"/>
              <w:rPr>
                <w:sz w:val="20"/>
                <w:szCs w:val="20"/>
              </w:rPr>
            </w:pPr>
            <w:r w:rsidRPr="007B6179">
              <w:rPr>
                <w:sz w:val="20"/>
                <w:szCs w:val="20"/>
              </w:rPr>
              <w:t xml:space="preserve">10 mil. </w:t>
            </w:r>
            <w:r w:rsidR="00EE36DB">
              <w:rPr>
                <w:sz w:val="20"/>
                <w:szCs w:val="20"/>
              </w:rPr>
              <w:t>€</w:t>
            </w:r>
          </w:p>
        </w:tc>
      </w:tr>
      <w:tr w:rsidR="00445FE4" w:rsidRPr="007B6179" w14:paraId="078AA85F" w14:textId="77777777" w:rsidTr="00EE36DB">
        <w:trPr>
          <w:trHeight w:val="255"/>
          <w:jc w:val="center"/>
        </w:trPr>
        <w:tc>
          <w:tcPr>
            <w:tcW w:w="6009" w:type="dxa"/>
            <w:vAlign w:val="center"/>
          </w:tcPr>
          <w:p w14:paraId="14EC4CA4" w14:textId="77777777" w:rsidR="00445FE4" w:rsidRPr="005A0495" w:rsidRDefault="00445FE4" w:rsidP="005A0495">
            <w:pPr>
              <w:spacing w:before="0"/>
              <w:jc w:val="left"/>
              <w:rPr>
                <w:spacing w:val="-2"/>
                <w:sz w:val="20"/>
                <w:szCs w:val="20"/>
              </w:rPr>
            </w:pPr>
            <w:r w:rsidRPr="005A0495">
              <w:rPr>
                <w:spacing w:val="-2"/>
                <w:sz w:val="20"/>
                <w:szCs w:val="20"/>
              </w:rPr>
              <w:t>Jazykové kurzy pro děti cizince migrující z Ukrajiny 2022</w:t>
            </w:r>
          </w:p>
        </w:tc>
        <w:tc>
          <w:tcPr>
            <w:tcW w:w="1502" w:type="dxa"/>
            <w:vAlign w:val="center"/>
          </w:tcPr>
          <w:p w14:paraId="4844E00E" w14:textId="77777777" w:rsidR="00445FE4" w:rsidRPr="007B6179" w:rsidRDefault="00445FE4" w:rsidP="007B6179">
            <w:pPr>
              <w:spacing w:before="0"/>
              <w:ind w:right="57"/>
              <w:jc w:val="right"/>
              <w:rPr>
                <w:sz w:val="20"/>
                <w:szCs w:val="20"/>
              </w:rPr>
            </w:pPr>
            <w:r w:rsidRPr="007B6179">
              <w:rPr>
                <w:sz w:val="20"/>
                <w:szCs w:val="20"/>
              </w:rPr>
              <w:t>150 mil. Kč /</w:t>
            </w:r>
          </w:p>
          <w:p w14:paraId="155466EF" w14:textId="75386766" w:rsidR="00445FE4" w:rsidRPr="007B6179" w:rsidRDefault="00445FE4" w:rsidP="007B6179">
            <w:pPr>
              <w:spacing w:before="0"/>
              <w:ind w:right="57"/>
              <w:jc w:val="right"/>
              <w:rPr>
                <w:sz w:val="20"/>
                <w:szCs w:val="20"/>
              </w:rPr>
            </w:pPr>
            <w:r w:rsidRPr="007B6179">
              <w:rPr>
                <w:sz w:val="20"/>
                <w:szCs w:val="20"/>
              </w:rPr>
              <w:t xml:space="preserve">6,2 mil. </w:t>
            </w:r>
            <w:r w:rsidR="00EE36DB">
              <w:rPr>
                <w:sz w:val="20"/>
                <w:szCs w:val="20"/>
              </w:rPr>
              <w:t>€</w:t>
            </w:r>
          </w:p>
        </w:tc>
        <w:tc>
          <w:tcPr>
            <w:tcW w:w="1502" w:type="dxa"/>
            <w:vAlign w:val="center"/>
          </w:tcPr>
          <w:p w14:paraId="61FD9D3D" w14:textId="77777777" w:rsidR="00445FE4" w:rsidRPr="007B6179" w:rsidRDefault="00445FE4" w:rsidP="007B6179">
            <w:pPr>
              <w:spacing w:before="0"/>
              <w:ind w:right="57"/>
              <w:jc w:val="right"/>
              <w:rPr>
                <w:sz w:val="20"/>
                <w:szCs w:val="20"/>
              </w:rPr>
            </w:pPr>
            <w:r w:rsidRPr="007B6179">
              <w:rPr>
                <w:sz w:val="20"/>
                <w:szCs w:val="20"/>
              </w:rPr>
              <w:t>51,8 mil. Kč /</w:t>
            </w:r>
          </w:p>
          <w:p w14:paraId="598612C3" w14:textId="0FE397A4" w:rsidR="00445FE4" w:rsidRPr="007B6179" w:rsidRDefault="00445FE4" w:rsidP="007B6179">
            <w:pPr>
              <w:spacing w:before="0"/>
              <w:ind w:right="57"/>
              <w:jc w:val="right"/>
              <w:rPr>
                <w:sz w:val="20"/>
                <w:szCs w:val="20"/>
              </w:rPr>
            </w:pPr>
            <w:r w:rsidRPr="007B6179">
              <w:rPr>
                <w:sz w:val="20"/>
                <w:szCs w:val="20"/>
              </w:rPr>
              <w:t xml:space="preserve">2,1 mil. </w:t>
            </w:r>
            <w:r w:rsidR="00EE36DB">
              <w:rPr>
                <w:sz w:val="20"/>
                <w:szCs w:val="20"/>
              </w:rPr>
              <w:t>€</w:t>
            </w:r>
          </w:p>
        </w:tc>
      </w:tr>
      <w:tr w:rsidR="00445FE4" w:rsidRPr="007B6179" w14:paraId="1A011D8A" w14:textId="77777777" w:rsidTr="00EE36DB">
        <w:trPr>
          <w:trHeight w:val="255"/>
          <w:jc w:val="center"/>
        </w:trPr>
        <w:tc>
          <w:tcPr>
            <w:tcW w:w="6009" w:type="dxa"/>
            <w:vAlign w:val="center"/>
          </w:tcPr>
          <w:p w14:paraId="6D69FCB5" w14:textId="77777777" w:rsidR="00445FE4" w:rsidRPr="005A0495" w:rsidRDefault="00445FE4" w:rsidP="005A0495">
            <w:pPr>
              <w:spacing w:before="0"/>
              <w:jc w:val="left"/>
              <w:rPr>
                <w:spacing w:val="-2"/>
                <w:sz w:val="20"/>
                <w:szCs w:val="20"/>
              </w:rPr>
            </w:pPr>
            <w:r w:rsidRPr="005A0495">
              <w:rPr>
                <w:spacing w:val="-2"/>
                <w:sz w:val="20"/>
                <w:szCs w:val="20"/>
              </w:rPr>
              <w:t>Prázdninové jazykové kurzy pro děti cizince migrující z Ukrajiny</w:t>
            </w:r>
          </w:p>
        </w:tc>
        <w:tc>
          <w:tcPr>
            <w:tcW w:w="1502" w:type="dxa"/>
            <w:vAlign w:val="center"/>
          </w:tcPr>
          <w:p w14:paraId="16108E70" w14:textId="77777777" w:rsidR="00445FE4" w:rsidRPr="007B6179" w:rsidRDefault="00445FE4" w:rsidP="007B6179">
            <w:pPr>
              <w:spacing w:before="0"/>
              <w:ind w:right="57"/>
              <w:jc w:val="right"/>
              <w:rPr>
                <w:sz w:val="20"/>
                <w:szCs w:val="20"/>
              </w:rPr>
            </w:pPr>
            <w:r w:rsidRPr="007B6179">
              <w:rPr>
                <w:sz w:val="20"/>
                <w:szCs w:val="20"/>
              </w:rPr>
              <w:t>100 mil. Kč /</w:t>
            </w:r>
          </w:p>
          <w:p w14:paraId="14351AB5" w14:textId="293D16AB" w:rsidR="00445FE4" w:rsidRPr="007B6179" w:rsidRDefault="00445FE4" w:rsidP="007B6179">
            <w:pPr>
              <w:spacing w:before="0"/>
              <w:ind w:right="57"/>
              <w:jc w:val="right"/>
              <w:rPr>
                <w:sz w:val="20"/>
                <w:szCs w:val="20"/>
              </w:rPr>
            </w:pPr>
            <w:r w:rsidRPr="007B6179">
              <w:rPr>
                <w:sz w:val="20"/>
                <w:szCs w:val="20"/>
              </w:rPr>
              <w:t xml:space="preserve">4,1 mil. </w:t>
            </w:r>
            <w:r w:rsidR="00EE36DB">
              <w:rPr>
                <w:sz w:val="20"/>
                <w:szCs w:val="20"/>
              </w:rPr>
              <w:t>€</w:t>
            </w:r>
          </w:p>
        </w:tc>
        <w:tc>
          <w:tcPr>
            <w:tcW w:w="1502" w:type="dxa"/>
            <w:vAlign w:val="center"/>
          </w:tcPr>
          <w:p w14:paraId="544E5830" w14:textId="77777777" w:rsidR="00445FE4" w:rsidRPr="007B6179" w:rsidRDefault="00445FE4" w:rsidP="007B6179">
            <w:pPr>
              <w:spacing w:before="0"/>
              <w:ind w:right="57"/>
              <w:jc w:val="right"/>
              <w:rPr>
                <w:sz w:val="20"/>
                <w:szCs w:val="20"/>
              </w:rPr>
            </w:pPr>
            <w:r w:rsidRPr="007B6179">
              <w:rPr>
                <w:sz w:val="20"/>
                <w:szCs w:val="20"/>
              </w:rPr>
              <w:t>4 mil. Kč /</w:t>
            </w:r>
          </w:p>
          <w:p w14:paraId="5C99F962" w14:textId="279B586B" w:rsidR="00445FE4" w:rsidRPr="007B6179" w:rsidRDefault="00445FE4" w:rsidP="007B6179">
            <w:pPr>
              <w:spacing w:before="0"/>
              <w:ind w:right="57"/>
              <w:jc w:val="right"/>
              <w:rPr>
                <w:sz w:val="20"/>
                <w:szCs w:val="20"/>
              </w:rPr>
            </w:pPr>
            <w:r w:rsidRPr="007B6179">
              <w:rPr>
                <w:sz w:val="20"/>
                <w:szCs w:val="20"/>
              </w:rPr>
              <w:t xml:space="preserve">0,2 mil. </w:t>
            </w:r>
            <w:r w:rsidR="00EE36DB">
              <w:rPr>
                <w:sz w:val="20"/>
                <w:szCs w:val="20"/>
              </w:rPr>
              <w:t>€</w:t>
            </w:r>
          </w:p>
        </w:tc>
      </w:tr>
      <w:tr w:rsidR="00445FE4" w:rsidRPr="007B6179" w14:paraId="4805F11F" w14:textId="77777777" w:rsidTr="00EE36DB">
        <w:trPr>
          <w:trHeight w:val="255"/>
          <w:jc w:val="center"/>
        </w:trPr>
        <w:tc>
          <w:tcPr>
            <w:tcW w:w="6009" w:type="dxa"/>
            <w:vAlign w:val="center"/>
          </w:tcPr>
          <w:p w14:paraId="37D6F10E" w14:textId="77777777" w:rsidR="00445FE4" w:rsidRPr="005A0495" w:rsidRDefault="00445FE4" w:rsidP="005A0495">
            <w:pPr>
              <w:spacing w:before="0"/>
              <w:jc w:val="left"/>
              <w:rPr>
                <w:spacing w:val="-2"/>
                <w:sz w:val="20"/>
                <w:szCs w:val="20"/>
              </w:rPr>
            </w:pPr>
            <w:r w:rsidRPr="005A0495">
              <w:rPr>
                <w:spacing w:val="-2"/>
                <w:sz w:val="20"/>
                <w:szCs w:val="20"/>
              </w:rPr>
              <w:t>Adaptační skupiny pro děti cizince migrující z Ukrajiny září-prosinec 2022</w:t>
            </w:r>
          </w:p>
        </w:tc>
        <w:tc>
          <w:tcPr>
            <w:tcW w:w="1502" w:type="dxa"/>
            <w:vAlign w:val="center"/>
          </w:tcPr>
          <w:p w14:paraId="4BEA6939" w14:textId="77777777" w:rsidR="00445FE4" w:rsidRPr="007B6179" w:rsidRDefault="00445FE4" w:rsidP="007B6179">
            <w:pPr>
              <w:spacing w:before="0"/>
              <w:ind w:right="57"/>
              <w:jc w:val="right"/>
              <w:rPr>
                <w:sz w:val="20"/>
                <w:szCs w:val="20"/>
              </w:rPr>
            </w:pPr>
            <w:r w:rsidRPr="007B6179">
              <w:rPr>
                <w:sz w:val="20"/>
                <w:szCs w:val="20"/>
              </w:rPr>
              <w:t>200 mil. Kč /</w:t>
            </w:r>
          </w:p>
          <w:p w14:paraId="7AD37FF4" w14:textId="0D9BC07D" w:rsidR="00445FE4" w:rsidRPr="007B6179" w:rsidRDefault="00445FE4" w:rsidP="007B6179">
            <w:pPr>
              <w:spacing w:before="0"/>
              <w:ind w:right="57"/>
              <w:jc w:val="right"/>
              <w:rPr>
                <w:sz w:val="20"/>
                <w:szCs w:val="20"/>
              </w:rPr>
            </w:pPr>
            <w:r w:rsidRPr="007B6179">
              <w:rPr>
                <w:sz w:val="20"/>
                <w:szCs w:val="20"/>
              </w:rPr>
              <w:t xml:space="preserve">8,2 mil. </w:t>
            </w:r>
            <w:r w:rsidR="00EE36DB">
              <w:rPr>
                <w:sz w:val="20"/>
                <w:szCs w:val="20"/>
              </w:rPr>
              <w:t>€</w:t>
            </w:r>
          </w:p>
        </w:tc>
        <w:tc>
          <w:tcPr>
            <w:tcW w:w="1502" w:type="dxa"/>
            <w:vAlign w:val="center"/>
          </w:tcPr>
          <w:p w14:paraId="1EE0A216" w14:textId="77777777" w:rsidR="00445FE4" w:rsidRPr="007B6179" w:rsidRDefault="00445FE4" w:rsidP="007B6179">
            <w:pPr>
              <w:spacing w:before="0"/>
              <w:ind w:right="57"/>
              <w:jc w:val="right"/>
              <w:rPr>
                <w:sz w:val="20"/>
                <w:szCs w:val="20"/>
              </w:rPr>
            </w:pPr>
            <w:r w:rsidRPr="007B6179">
              <w:rPr>
                <w:sz w:val="20"/>
                <w:szCs w:val="20"/>
              </w:rPr>
              <w:t>85,8 mil. Kč /</w:t>
            </w:r>
          </w:p>
          <w:p w14:paraId="2AB6F5F1" w14:textId="2B34370E" w:rsidR="00445FE4" w:rsidRPr="007B6179" w:rsidRDefault="00445FE4" w:rsidP="007B6179">
            <w:pPr>
              <w:spacing w:before="0"/>
              <w:ind w:right="57"/>
              <w:jc w:val="right"/>
              <w:rPr>
                <w:sz w:val="20"/>
                <w:szCs w:val="20"/>
              </w:rPr>
            </w:pPr>
            <w:r w:rsidRPr="007B6179">
              <w:rPr>
                <w:sz w:val="20"/>
                <w:szCs w:val="20"/>
              </w:rPr>
              <w:t xml:space="preserve">3,5 mil. </w:t>
            </w:r>
            <w:r w:rsidR="00EE36DB">
              <w:rPr>
                <w:sz w:val="20"/>
                <w:szCs w:val="20"/>
              </w:rPr>
              <w:t>€</w:t>
            </w:r>
          </w:p>
        </w:tc>
      </w:tr>
      <w:tr w:rsidR="00445FE4" w:rsidRPr="007B6179" w14:paraId="2750BB1B" w14:textId="77777777" w:rsidTr="00EE36DB">
        <w:trPr>
          <w:trHeight w:val="255"/>
          <w:jc w:val="center"/>
        </w:trPr>
        <w:tc>
          <w:tcPr>
            <w:tcW w:w="6009" w:type="dxa"/>
            <w:shd w:val="clear" w:color="auto" w:fill="E6E6E6"/>
            <w:vAlign w:val="center"/>
          </w:tcPr>
          <w:p w14:paraId="2700128C" w14:textId="77777777" w:rsidR="00445FE4" w:rsidRPr="007B6179" w:rsidRDefault="00445FE4" w:rsidP="005A0495">
            <w:pPr>
              <w:spacing w:before="0"/>
              <w:jc w:val="left"/>
              <w:rPr>
                <w:b/>
                <w:bCs/>
                <w:sz w:val="20"/>
                <w:szCs w:val="20"/>
              </w:rPr>
            </w:pPr>
            <w:r w:rsidRPr="007B6179">
              <w:rPr>
                <w:b/>
                <w:bCs/>
                <w:sz w:val="20"/>
                <w:szCs w:val="20"/>
              </w:rPr>
              <w:t>Celkem za rok 2022</w:t>
            </w:r>
          </w:p>
        </w:tc>
        <w:tc>
          <w:tcPr>
            <w:tcW w:w="1502" w:type="dxa"/>
            <w:shd w:val="clear" w:color="auto" w:fill="E6E6E6"/>
            <w:vAlign w:val="center"/>
          </w:tcPr>
          <w:p w14:paraId="48D447FF" w14:textId="77777777" w:rsidR="00445FE4" w:rsidRPr="007B6179" w:rsidRDefault="00445FE4" w:rsidP="007B6179">
            <w:pPr>
              <w:spacing w:before="0"/>
              <w:ind w:right="57"/>
              <w:jc w:val="right"/>
              <w:rPr>
                <w:b/>
                <w:bCs/>
                <w:sz w:val="20"/>
                <w:szCs w:val="20"/>
              </w:rPr>
            </w:pPr>
            <w:r w:rsidRPr="007B6179">
              <w:rPr>
                <w:b/>
                <w:bCs/>
                <w:sz w:val="20"/>
                <w:szCs w:val="20"/>
              </w:rPr>
              <w:t>1 700 mil. Kč /</w:t>
            </w:r>
          </w:p>
          <w:p w14:paraId="12DAD1E3" w14:textId="0D30DE0B" w:rsidR="00445FE4" w:rsidRPr="007B6179" w:rsidRDefault="00445FE4" w:rsidP="007B6179">
            <w:pPr>
              <w:spacing w:before="0"/>
              <w:ind w:right="57"/>
              <w:jc w:val="right"/>
              <w:rPr>
                <w:b/>
                <w:bCs/>
                <w:sz w:val="20"/>
                <w:szCs w:val="20"/>
              </w:rPr>
            </w:pPr>
            <w:r w:rsidRPr="007B6179">
              <w:rPr>
                <w:b/>
                <w:bCs/>
                <w:sz w:val="20"/>
                <w:szCs w:val="20"/>
              </w:rPr>
              <w:t xml:space="preserve">69,9 mil. </w:t>
            </w:r>
            <w:r w:rsidR="00EE36DB">
              <w:rPr>
                <w:b/>
                <w:bCs/>
                <w:sz w:val="20"/>
                <w:szCs w:val="20"/>
              </w:rPr>
              <w:t>€</w:t>
            </w:r>
          </w:p>
        </w:tc>
        <w:tc>
          <w:tcPr>
            <w:tcW w:w="1502" w:type="dxa"/>
            <w:shd w:val="clear" w:color="auto" w:fill="E6E6E6"/>
            <w:vAlign w:val="center"/>
          </w:tcPr>
          <w:p w14:paraId="6FB2B98B" w14:textId="77777777" w:rsidR="00445FE4" w:rsidRPr="007B6179" w:rsidRDefault="00445FE4" w:rsidP="007B6179">
            <w:pPr>
              <w:spacing w:before="0"/>
              <w:ind w:right="57"/>
              <w:jc w:val="right"/>
              <w:rPr>
                <w:b/>
                <w:bCs/>
                <w:sz w:val="20"/>
                <w:szCs w:val="20"/>
              </w:rPr>
            </w:pPr>
            <w:r w:rsidRPr="007B6179">
              <w:rPr>
                <w:b/>
                <w:bCs/>
                <w:sz w:val="20"/>
                <w:szCs w:val="20"/>
              </w:rPr>
              <w:t>386,7 mil. Kč /</w:t>
            </w:r>
          </w:p>
          <w:p w14:paraId="3684FFA9" w14:textId="26C30A30" w:rsidR="00445FE4" w:rsidRPr="007B6179" w:rsidRDefault="00445FE4" w:rsidP="007B6179">
            <w:pPr>
              <w:spacing w:before="0"/>
              <w:ind w:right="57"/>
              <w:jc w:val="right"/>
              <w:rPr>
                <w:b/>
                <w:bCs/>
                <w:sz w:val="20"/>
                <w:szCs w:val="20"/>
              </w:rPr>
            </w:pPr>
            <w:r w:rsidRPr="007B6179">
              <w:rPr>
                <w:b/>
                <w:bCs/>
                <w:sz w:val="20"/>
                <w:szCs w:val="20"/>
              </w:rPr>
              <w:t xml:space="preserve">15,9 mil. </w:t>
            </w:r>
            <w:r w:rsidR="00EE36DB">
              <w:rPr>
                <w:b/>
                <w:bCs/>
                <w:sz w:val="20"/>
                <w:szCs w:val="20"/>
              </w:rPr>
              <w:t>€</w:t>
            </w:r>
          </w:p>
        </w:tc>
      </w:tr>
      <w:tr w:rsidR="00445FE4" w:rsidRPr="007B6179" w14:paraId="72C54654" w14:textId="77777777" w:rsidTr="00EE36DB">
        <w:trPr>
          <w:trHeight w:val="255"/>
          <w:jc w:val="center"/>
        </w:trPr>
        <w:tc>
          <w:tcPr>
            <w:tcW w:w="6009" w:type="dxa"/>
            <w:vAlign w:val="center"/>
          </w:tcPr>
          <w:p w14:paraId="5F26C3F0" w14:textId="77777777" w:rsidR="00445FE4" w:rsidRPr="005A0495" w:rsidRDefault="00445FE4" w:rsidP="005A0495">
            <w:pPr>
              <w:spacing w:before="0"/>
              <w:jc w:val="left"/>
              <w:rPr>
                <w:spacing w:val="-2"/>
                <w:sz w:val="20"/>
                <w:szCs w:val="20"/>
              </w:rPr>
            </w:pPr>
            <w:r w:rsidRPr="005A0495">
              <w:rPr>
                <w:spacing w:val="-2"/>
                <w:sz w:val="20"/>
                <w:szCs w:val="20"/>
              </w:rPr>
              <w:t>Adaptační skupiny pro děti cizince migrující z Ukrajiny leden-červen 2023</w:t>
            </w:r>
          </w:p>
        </w:tc>
        <w:tc>
          <w:tcPr>
            <w:tcW w:w="1502" w:type="dxa"/>
            <w:vAlign w:val="center"/>
          </w:tcPr>
          <w:p w14:paraId="6D37B2D0" w14:textId="77777777" w:rsidR="00445FE4" w:rsidRPr="007B6179" w:rsidRDefault="00445FE4" w:rsidP="007B6179">
            <w:pPr>
              <w:spacing w:before="0"/>
              <w:ind w:right="57"/>
              <w:jc w:val="right"/>
              <w:rPr>
                <w:sz w:val="20"/>
                <w:szCs w:val="20"/>
              </w:rPr>
            </w:pPr>
            <w:r w:rsidRPr="007B6179">
              <w:rPr>
                <w:sz w:val="20"/>
                <w:szCs w:val="20"/>
              </w:rPr>
              <w:t>100 mil. Kč /</w:t>
            </w:r>
          </w:p>
          <w:p w14:paraId="0CD3D398" w14:textId="236AA423" w:rsidR="00445FE4" w:rsidRPr="007B6179" w:rsidRDefault="00445FE4" w:rsidP="007B6179">
            <w:pPr>
              <w:spacing w:before="0"/>
              <w:ind w:right="57"/>
              <w:jc w:val="right"/>
              <w:rPr>
                <w:sz w:val="20"/>
                <w:szCs w:val="20"/>
              </w:rPr>
            </w:pPr>
            <w:r w:rsidRPr="007B6179">
              <w:rPr>
                <w:sz w:val="20"/>
                <w:szCs w:val="20"/>
              </w:rPr>
              <w:t xml:space="preserve">4,1 mil. </w:t>
            </w:r>
            <w:r w:rsidR="00EE36DB">
              <w:rPr>
                <w:sz w:val="20"/>
                <w:szCs w:val="20"/>
              </w:rPr>
              <w:t>€</w:t>
            </w:r>
          </w:p>
        </w:tc>
        <w:tc>
          <w:tcPr>
            <w:tcW w:w="1502" w:type="dxa"/>
            <w:vAlign w:val="center"/>
          </w:tcPr>
          <w:p w14:paraId="356935C7" w14:textId="77777777" w:rsidR="00445FE4" w:rsidRPr="007B6179" w:rsidRDefault="00445FE4" w:rsidP="007B6179">
            <w:pPr>
              <w:spacing w:before="0"/>
              <w:ind w:right="57"/>
              <w:jc w:val="right"/>
              <w:rPr>
                <w:sz w:val="20"/>
                <w:szCs w:val="20"/>
              </w:rPr>
            </w:pPr>
            <w:r w:rsidRPr="007B6179">
              <w:rPr>
                <w:sz w:val="20"/>
                <w:szCs w:val="20"/>
              </w:rPr>
              <w:t>75,4 mil. Kč /</w:t>
            </w:r>
          </w:p>
          <w:p w14:paraId="2040D8AE" w14:textId="4D279E3E" w:rsidR="00445FE4" w:rsidRPr="007B6179" w:rsidRDefault="00445FE4" w:rsidP="007B6179">
            <w:pPr>
              <w:spacing w:before="0"/>
              <w:ind w:right="57"/>
              <w:jc w:val="right"/>
              <w:rPr>
                <w:sz w:val="20"/>
                <w:szCs w:val="20"/>
              </w:rPr>
            </w:pPr>
            <w:r w:rsidRPr="007B6179">
              <w:rPr>
                <w:sz w:val="20"/>
                <w:szCs w:val="20"/>
              </w:rPr>
              <w:t xml:space="preserve">3,1 mil. </w:t>
            </w:r>
            <w:r w:rsidR="00EE36DB">
              <w:rPr>
                <w:sz w:val="20"/>
                <w:szCs w:val="20"/>
              </w:rPr>
              <w:t>€</w:t>
            </w:r>
          </w:p>
        </w:tc>
      </w:tr>
      <w:tr w:rsidR="00445FE4" w:rsidRPr="007B6179" w14:paraId="7FB9B730" w14:textId="77777777" w:rsidTr="00EE36DB">
        <w:trPr>
          <w:trHeight w:val="255"/>
          <w:jc w:val="center"/>
        </w:trPr>
        <w:tc>
          <w:tcPr>
            <w:tcW w:w="6009" w:type="dxa"/>
            <w:vAlign w:val="center"/>
          </w:tcPr>
          <w:p w14:paraId="1527EA6C" w14:textId="77777777" w:rsidR="00445FE4" w:rsidRPr="005A0495" w:rsidRDefault="00445FE4" w:rsidP="005A0495">
            <w:pPr>
              <w:spacing w:before="0"/>
              <w:jc w:val="left"/>
              <w:rPr>
                <w:spacing w:val="-2"/>
                <w:sz w:val="20"/>
                <w:szCs w:val="20"/>
              </w:rPr>
            </w:pPr>
            <w:r w:rsidRPr="005A0495">
              <w:rPr>
                <w:spacing w:val="-2"/>
                <w:sz w:val="20"/>
                <w:szCs w:val="20"/>
              </w:rPr>
              <w:t>Letní jazykové kurzy pro děti cizince migrující z Ukrajiny 2023</w:t>
            </w:r>
          </w:p>
        </w:tc>
        <w:tc>
          <w:tcPr>
            <w:tcW w:w="1502" w:type="dxa"/>
            <w:vAlign w:val="center"/>
          </w:tcPr>
          <w:p w14:paraId="3758E5E9" w14:textId="77777777" w:rsidR="00445FE4" w:rsidRPr="007B6179" w:rsidRDefault="00445FE4" w:rsidP="007B6179">
            <w:pPr>
              <w:spacing w:before="0"/>
              <w:ind w:right="57"/>
              <w:jc w:val="right"/>
              <w:rPr>
                <w:sz w:val="20"/>
                <w:szCs w:val="20"/>
              </w:rPr>
            </w:pPr>
            <w:r w:rsidRPr="007B6179">
              <w:rPr>
                <w:sz w:val="20"/>
                <w:szCs w:val="20"/>
              </w:rPr>
              <w:t>10 mil. Kč /</w:t>
            </w:r>
          </w:p>
          <w:p w14:paraId="6878E9B8" w14:textId="03EE8DF7" w:rsidR="00445FE4" w:rsidRPr="007B6179" w:rsidRDefault="00445FE4" w:rsidP="007B6179">
            <w:pPr>
              <w:spacing w:before="0"/>
              <w:ind w:right="57"/>
              <w:jc w:val="right"/>
              <w:rPr>
                <w:sz w:val="20"/>
                <w:szCs w:val="20"/>
              </w:rPr>
            </w:pPr>
            <w:r w:rsidRPr="007B6179">
              <w:rPr>
                <w:sz w:val="20"/>
                <w:szCs w:val="20"/>
              </w:rPr>
              <w:t xml:space="preserve">0,4 mil. </w:t>
            </w:r>
            <w:r w:rsidR="00EE36DB">
              <w:rPr>
                <w:sz w:val="20"/>
                <w:szCs w:val="20"/>
              </w:rPr>
              <w:t>€</w:t>
            </w:r>
          </w:p>
        </w:tc>
        <w:tc>
          <w:tcPr>
            <w:tcW w:w="1502" w:type="dxa"/>
            <w:vAlign w:val="center"/>
          </w:tcPr>
          <w:p w14:paraId="01AB1C07" w14:textId="77777777" w:rsidR="00445FE4" w:rsidRPr="007B6179" w:rsidRDefault="00445FE4" w:rsidP="007B6179">
            <w:pPr>
              <w:spacing w:before="0"/>
              <w:ind w:right="57"/>
              <w:jc w:val="right"/>
              <w:rPr>
                <w:sz w:val="20"/>
                <w:szCs w:val="20"/>
              </w:rPr>
            </w:pPr>
            <w:r w:rsidRPr="007B6179">
              <w:rPr>
                <w:sz w:val="20"/>
                <w:szCs w:val="20"/>
              </w:rPr>
              <w:t>1,4 mil. Kč /</w:t>
            </w:r>
          </w:p>
          <w:p w14:paraId="1C5EE667" w14:textId="71C8DD3F" w:rsidR="00445FE4" w:rsidRPr="007B6179" w:rsidRDefault="00445FE4" w:rsidP="007B6179">
            <w:pPr>
              <w:spacing w:before="0"/>
              <w:ind w:right="57"/>
              <w:jc w:val="right"/>
              <w:rPr>
                <w:sz w:val="20"/>
                <w:szCs w:val="20"/>
              </w:rPr>
            </w:pPr>
            <w:r w:rsidRPr="007B6179">
              <w:rPr>
                <w:sz w:val="20"/>
                <w:szCs w:val="20"/>
              </w:rPr>
              <w:t xml:space="preserve">0,06 mil. </w:t>
            </w:r>
            <w:r w:rsidR="00EE36DB">
              <w:rPr>
                <w:sz w:val="20"/>
                <w:szCs w:val="20"/>
              </w:rPr>
              <w:t>€</w:t>
            </w:r>
          </w:p>
        </w:tc>
      </w:tr>
      <w:tr w:rsidR="00445FE4" w:rsidRPr="007B6179" w14:paraId="23BA7F3B" w14:textId="77777777" w:rsidTr="00EE36DB">
        <w:trPr>
          <w:trHeight w:val="255"/>
          <w:jc w:val="center"/>
        </w:trPr>
        <w:tc>
          <w:tcPr>
            <w:tcW w:w="6009" w:type="dxa"/>
            <w:shd w:val="clear" w:color="auto" w:fill="E6E6E6"/>
            <w:vAlign w:val="center"/>
          </w:tcPr>
          <w:p w14:paraId="12B59F02" w14:textId="77777777" w:rsidR="00445FE4" w:rsidRPr="007B6179" w:rsidRDefault="00445FE4" w:rsidP="005A0495">
            <w:pPr>
              <w:spacing w:before="0"/>
              <w:jc w:val="left"/>
              <w:rPr>
                <w:b/>
                <w:bCs/>
                <w:sz w:val="20"/>
                <w:szCs w:val="20"/>
              </w:rPr>
            </w:pPr>
            <w:r w:rsidRPr="007B6179">
              <w:rPr>
                <w:b/>
                <w:bCs/>
                <w:sz w:val="20"/>
                <w:szCs w:val="20"/>
              </w:rPr>
              <w:t>Celkem za rok 2023</w:t>
            </w:r>
          </w:p>
        </w:tc>
        <w:tc>
          <w:tcPr>
            <w:tcW w:w="1502" w:type="dxa"/>
            <w:shd w:val="clear" w:color="auto" w:fill="E6E6E6"/>
            <w:vAlign w:val="center"/>
          </w:tcPr>
          <w:p w14:paraId="5CA1B8DC" w14:textId="77777777" w:rsidR="00445FE4" w:rsidRPr="007B6179" w:rsidRDefault="00445FE4" w:rsidP="007B6179">
            <w:pPr>
              <w:spacing w:before="0"/>
              <w:ind w:right="57"/>
              <w:jc w:val="right"/>
              <w:rPr>
                <w:b/>
                <w:bCs/>
                <w:sz w:val="20"/>
                <w:szCs w:val="20"/>
              </w:rPr>
            </w:pPr>
            <w:r w:rsidRPr="007B6179">
              <w:rPr>
                <w:b/>
                <w:bCs/>
                <w:sz w:val="20"/>
                <w:szCs w:val="20"/>
              </w:rPr>
              <w:t>110 mil. Kč /</w:t>
            </w:r>
          </w:p>
          <w:p w14:paraId="433DC569" w14:textId="41DCB3A5" w:rsidR="00445FE4" w:rsidRPr="007B6179" w:rsidRDefault="00445FE4" w:rsidP="007B6179">
            <w:pPr>
              <w:spacing w:before="0"/>
              <w:ind w:right="57"/>
              <w:jc w:val="right"/>
              <w:rPr>
                <w:b/>
                <w:bCs/>
                <w:sz w:val="20"/>
                <w:szCs w:val="20"/>
              </w:rPr>
            </w:pPr>
            <w:r w:rsidRPr="007B6179">
              <w:rPr>
                <w:b/>
                <w:bCs/>
                <w:sz w:val="20"/>
                <w:szCs w:val="20"/>
              </w:rPr>
              <w:t xml:space="preserve">4,5 mil. </w:t>
            </w:r>
            <w:r w:rsidR="00EE36DB">
              <w:rPr>
                <w:b/>
                <w:bCs/>
                <w:sz w:val="20"/>
                <w:szCs w:val="20"/>
              </w:rPr>
              <w:t>€</w:t>
            </w:r>
          </w:p>
        </w:tc>
        <w:tc>
          <w:tcPr>
            <w:tcW w:w="1502" w:type="dxa"/>
            <w:shd w:val="clear" w:color="auto" w:fill="E6E6E6"/>
            <w:vAlign w:val="center"/>
          </w:tcPr>
          <w:p w14:paraId="33CB1FCB" w14:textId="3D742E02" w:rsidR="00445FE4" w:rsidRPr="007B6179" w:rsidRDefault="00445FE4" w:rsidP="007B6179">
            <w:pPr>
              <w:spacing w:before="0"/>
              <w:ind w:right="57"/>
              <w:jc w:val="right"/>
              <w:rPr>
                <w:b/>
                <w:bCs/>
                <w:sz w:val="20"/>
                <w:szCs w:val="20"/>
              </w:rPr>
            </w:pPr>
            <w:r w:rsidRPr="007B6179">
              <w:rPr>
                <w:b/>
                <w:bCs/>
                <w:sz w:val="20"/>
                <w:szCs w:val="20"/>
              </w:rPr>
              <w:t>76,9 mil. Kč /</w:t>
            </w:r>
          </w:p>
          <w:p w14:paraId="128F6FA3" w14:textId="4AE4A139" w:rsidR="00445FE4" w:rsidRPr="007B6179" w:rsidRDefault="00445FE4" w:rsidP="007B6179">
            <w:pPr>
              <w:spacing w:before="0"/>
              <w:ind w:right="57"/>
              <w:jc w:val="right"/>
              <w:rPr>
                <w:b/>
                <w:bCs/>
                <w:sz w:val="20"/>
                <w:szCs w:val="20"/>
              </w:rPr>
            </w:pPr>
            <w:r w:rsidRPr="007B6179">
              <w:rPr>
                <w:b/>
                <w:bCs/>
                <w:sz w:val="20"/>
                <w:szCs w:val="20"/>
              </w:rPr>
              <w:t xml:space="preserve">3,2 mil. </w:t>
            </w:r>
            <w:r w:rsidR="00EE36DB">
              <w:rPr>
                <w:b/>
                <w:bCs/>
                <w:sz w:val="20"/>
                <w:szCs w:val="20"/>
              </w:rPr>
              <w:t>€</w:t>
            </w:r>
          </w:p>
        </w:tc>
      </w:tr>
    </w:tbl>
    <w:p w14:paraId="08AC96EF" w14:textId="0C6DA6BA" w:rsidR="00993F86" w:rsidRPr="0038684E" w:rsidRDefault="00993F86" w:rsidP="005A0495">
      <w:pPr>
        <w:spacing w:before="40" w:after="240"/>
        <w:rPr>
          <w:rFonts w:asciiTheme="minorHAnsi" w:hAnsiTheme="minorHAnsi" w:cstheme="minorHAnsi"/>
          <w:sz w:val="20"/>
          <w:szCs w:val="20"/>
        </w:rPr>
      </w:pPr>
      <w:r w:rsidRPr="0038684E">
        <w:rPr>
          <w:rFonts w:asciiTheme="minorHAnsi" w:hAnsiTheme="minorHAnsi" w:cstheme="minorHAnsi"/>
          <w:b/>
          <w:bCs/>
          <w:sz w:val="20"/>
          <w:szCs w:val="20"/>
        </w:rPr>
        <w:t>Zdroj:</w:t>
      </w:r>
      <w:r w:rsidRPr="0038684E">
        <w:rPr>
          <w:rFonts w:asciiTheme="minorHAnsi" w:hAnsiTheme="minorHAnsi" w:cstheme="minorHAnsi"/>
          <w:sz w:val="20"/>
          <w:szCs w:val="20"/>
        </w:rPr>
        <w:t xml:space="preserve"> vypracoval NKÚ na základě dat MŠMT.</w:t>
      </w:r>
    </w:p>
    <w:p w14:paraId="74E46787" w14:textId="740B72F1" w:rsidR="005F6FAA" w:rsidRPr="0038684E" w:rsidRDefault="005F6FAA" w:rsidP="000816C1">
      <w:pPr>
        <w:rPr>
          <w:rFonts w:asciiTheme="minorHAnsi" w:hAnsiTheme="minorHAnsi" w:cstheme="minorHAnsi"/>
        </w:rPr>
      </w:pPr>
      <w:r w:rsidRPr="0038684E">
        <w:rPr>
          <w:rFonts w:asciiTheme="minorHAnsi" w:hAnsiTheme="minorHAnsi" w:cstheme="minorHAnsi"/>
        </w:rPr>
        <w:t>MŠMT poskytlo v letech 2022</w:t>
      </w:r>
      <w:r w:rsidR="00B04865">
        <w:rPr>
          <w:rFonts w:asciiTheme="minorHAnsi" w:hAnsiTheme="minorHAnsi" w:cstheme="minorHAnsi"/>
        </w:rPr>
        <w:t>–</w:t>
      </w:r>
      <w:r w:rsidRPr="0038684E">
        <w:rPr>
          <w:rFonts w:asciiTheme="minorHAnsi" w:hAnsiTheme="minorHAnsi" w:cstheme="minorHAnsi"/>
        </w:rPr>
        <w:t>2024 i další peněžní prostředky na ukrajinské asistenty pedagoga, na zajištění provozu tzv. U-linky (telefonní linky, která sloužila pro dotazy veřejnosti související se vzděláváním ukrajinských dětí na českých školách) nebo na soustavné jazykové vzdělávání směřující k terciárnímu vzdělávání Ukrajinců.</w:t>
      </w:r>
    </w:p>
    <w:p w14:paraId="55CB949D" w14:textId="5CCC1301" w:rsidR="005F6FAA" w:rsidRPr="0038684E" w:rsidRDefault="005F6FAA" w:rsidP="00185316">
      <w:pPr>
        <w:spacing w:before="240" w:after="40"/>
        <w:ind w:left="1418" w:hanging="1418"/>
        <w:rPr>
          <w:rFonts w:asciiTheme="minorHAnsi" w:hAnsiTheme="minorHAnsi" w:cstheme="minorHAnsi"/>
          <w:b/>
          <w:bCs/>
        </w:rPr>
      </w:pPr>
      <w:r w:rsidRPr="0038684E">
        <w:rPr>
          <w:rFonts w:asciiTheme="minorHAnsi" w:hAnsiTheme="minorHAnsi" w:cstheme="minorHAnsi"/>
          <w:b/>
          <w:bCs/>
        </w:rPr>
        <w:t xml:space="preserve">Tabulka č. </w:t>
      </w:r>
      <w:r w:rsidR="004A204D" w:rsidRPr="0038684E">
        <w:rPr>
          <w:rFonts w:asciiTheme="minorHAnsi" w:hAnsiTheme="minorHAnsi" w:cstheme="minorHAnsi"/>
          <w:b/>
          <w:bCs/>
        </w:rPr>
        <w:t>2</w:t>
      </w:r>
      <w:r w:rsidRPr="0038684E">
        <w:rPr>
          <w:rFonts w:asciiTheme="minorHAnsi" w:hAnsiTheme="minorHAnsi" w:cstheme="minorHAnsi"/>
          <w:b/>
          <w:bCs/>
        </w:rPr>
        <w:t xml:space="preserve">: </w:t>
      </w:r>
      <w:r w:rsidR="00185316">
        <w:rPr>
          <w:rFonts w:asciiTheme="minorHAnsi" w:hAnsiTheme="minorHAnsi" w:cstheme="minorHAnsi"/>
          <w:b/>
          <w:bCs/>
        </w:rPr>
        <w:tab/>
      </w:r>
      <w:r w:rsidRPr="0038684E">
        <w:rPr>
          <w:rFonts w:asciiTheme="minorHAnsi" w:hAnsiTheme="minorHAnsi" w:cstheme="minorHAnsi"/>
          <w:b/>
          <w:bCs/>
        </w:rPr>
        <w:t>Další peněžní prostředky poskytnuté MŠMT v letech 2022</w:t>
      </w:r>
      <w:r w:rsidR="00B04865">
        <w:rPr>
          <w:rFonts w:asciiTheme="minorHAnsi" w:hAnsiTheme="minorHAnsi" w:cstheme="minorHAnsi"/>
          <w:b/>
          <w:bCs/>
        </w:rPr>
        <w:t>–</w:t>
      </w:r>
      <w:r w:rsidRPr="0038684E">
        <w:rPr>
          <w:rFonts w:asciiTheme="minorHAnsi" w:hAnsiTheme="minorHAnsi" w:cstheme="minorHAnsi"/>
          <w:b/>
          <w:bCs/>
        </w:rPr>
        <w:t>2024 související se</w:t>
      </w:r>
      <w:r w:rsidR="00216527" w:rsidRPr="0038684E">
        <w:rPr>
          <w:rFonts w:asciiTheme="minorHAnsi" w:hAnsiTheme="minorHAnsi" w:cstheme="minorHAnsi"/>
          <w:b/>
          <w:bCs/>
        </w:rPr>
        <w:t> </w:t>
      </w:r>
      <w:r w:rsidRPr="0038684E">
        <w:rPr>
          <w:rFonts w:asciiTheme="minorHAnsi" w:hAnsiTheme="minorHAnsi" w:cstheme="minorHAnsi"/>
          <w:b/>
          <w:bCs/>
        </w:rPr>
        <w:t>začleňováním ukrajinských žáků</w:t>
      </w:r>
    </w:p>
    <w:tbl>
      <w:tblPr>
        <w:tblStyle w:val="Mkatabulky"/>
        <w:tblW w:w="9041" w:type="dxa"/>
        <w:jc w:val="center"/>
        <w:tblCellMar>
          <w:top w:w="57" w:type="dxa"/>
          <w:bottom w:w="57" w:type="dxa"/>
        </w:tblCellMar>
        <w:tblLook w:val="04A0" w:firstRow="1" w:lastRow="0" w:firstColumn="1" w:lastColumn="0" w:noHBand="0" w:noVBand="1"/>
      </w:tblPr>
      <w:tblGrid>
        <w:gridCol w:w="4535"/>
        <w:gridCol w:w="1502"/>
        <w:gridCol w:w="1502"/>
        <w:gridCol w:w="1502"/>
      </w:tblGrid>
      <w:tr w:rsidR="00445FE4" w:rsidRPr="00185316" w14:paraId="1131EBE4" w14:textId="77777777" w:rsidTr="00185316">
        <w:trPr>
          <w:trHeight w:val="255"/>
          <w:jc w:val="center"/>
        </w:trPr>
        <w:tc>
          <w:tcPr>
            <w:tcW w:w="4535" w:type="dxa"/>
            <w:tcBorders>
              <w:top w:val="single" w:sz="4" w:space="0" w:color="auto"/>
              <w:left w:val="single" w:sz="4" w:space="0" w:color="auto"/>
              <w:bottom w:val="single" w:sz="4" w:space="0" w:color="auto"/>
              <w:right w:val="single" w:sz="4" w:space="0" w:color="auto"/>
            </w:tcBorders>
            <w:shd w:val="clear" w:color="auto" w:fill="E6E6E6"/>
            <w:vAlign w:val="center"/>
          </w:tcPr>
          <w:p w14:paraId="37A04122" w14:textId="77777777" w:rsidR="00445FE4" w:rsidRPr="00185316" w:rsidRDefault="00445FE4" w:rsidP="000816C1">
            <w:pPr>
              <w:spacing w:before="0"/>
              <w:jc w:val="center"/>
              <w:rPr>
                <w:sz w:val="20"/>
                <w:szCs w:val="20"/>
              </w:rPr>
            </w:pPr>
          </w:p>
        </w:tc>
        <w:tc>
          <w:tcPr>
            <w:tcW w:w="1502" w:type="dxa"/>
            <w:tcBorders>
              <w:top w:val="single" w:sz="4" w:space="0" w:color="auto"/>
              <w:left w:val="single" w:sz="4" w:space="0" w:color="auto"/>
              <w:bottom w:val="single" w:sz="4" w:space="0" w:color="auto"/>
              <w:right w:val="single" w:sz="4" w:space="0" w:color="auto"/>
            </w:tcBorders>
            <w:shd w:val="clear" w:color="auto" w:fill="E6E6E6"/>
            <w:vAlign w:val="center"/>
            <w:hideMark/>
          </w:tcPr>
          <w:p w14:paraId="19EF87ED" w14:textId="77777777" w:rsidR="00445FE4" w:rsidRPr="00185316" w:rsidRDefault="00445FE4" w:rsidP="000816C1">
            <w:pPr>
              <w:spacing w:before="0"/>
              <w:jc w:val="center"/>
              <w:rPr>
                <w:b/>
                <w:bCs/>
                <w:sz w:val="20"/>
                <w:szCs w:val="20"/>
              </w:rPr>
            </w:pPr>
            <w:r w:rsidRPr="00185316">
              <w:rPr>
                <w:b/>
                <w:bCs/>
                <w:sz w:val="20"/>
                <w:szCs w:val="20"/>
              </w:rPr>
              <w:t>2022</w:t>
            </w:r>
          </w:p>
        </w:tc>
        <w:tc>
          <w:tcPr>
            <w:tcW w:w="1502" w:type="dxa"/>
            <w:tcBorders>
              <w:top w:val="single" w:sz="4" w:space="0" w:color="auto"/>
              <w:left w:val="single" w:sz="4" w:space="0" w:color="auto"/>
              <w:bottom w:val="single" w:sz="4" w:space="0" w:color="auto"/>
              <w:right w:val="single" w:sz="4" w:space="0" w:color="auto"/>
            </w:tcBorders>
            <w:shd w:val="clear" w:color="auto" w:fill="E6E6E6"/>
            <w:vAlign w:val="center"/>
            <w:hideMark/>
          </w:tcPr>
          <w:p w14:paraId="153E4905" w14:textId="77777777" w:rsidR="00445FE4" w:rsidRPr="00185316" w:rsidRDefault="00445FE4" w:rsidP="000816C1">
            <w:pPr>
              <w:spacing w:before="0"/>
              <w:jc w:val="center"/>
              <w:rPr>
                <w:b/>
                <w:bCs/>
                <w:sz w:val="20"/>
                <w:szCs w:val="20"/>
              </w:rPr>
            </w:pPr>
            <w:r w:rsidRPr="00185316">
              <w:rPr>
                <w:b/>
                <w:bCs/>
                <w:sz w:val="20"/>
                <w:szCs w:val="20"/>
              </w:rPr>
              <w:t>2023</w:t>
            </w:r>
          </w:p>
        </w:tc>
        <w:tc>
          <w:tcPr>
            <w:tcW w:w="1502" w:type="dxa"/>
            <w:tcBorders>
              <w:top w:val="single" w:sz="4" w:space="0" w:color="auto"/>
              <w:left w:val="single" w:sz="4" w:space="0" w:color="auto"/>
              <w:bottom w:val="single" w:sz="4" w:space="0" w:color="auto"/>
              <w:right w:val="single" w:sz="4" w:space="0" w:color="auto"/>
            </w:tcBorders>
            <w:shd w:val="clear" w:color="auto" w:fill="E6E6E6"/>
            <w:vAlign w:val="center"/>
            <w:hideMark/>
          </w:tcPr>
          <w:p w14:paraId="118407F5" w14:textId="77777777" w:rsidR="00445FE4" w:rsidRPr="00185316" w:rsidRDefault="00445FE4" w:rsidP="000816C1">
            <w:pPr>
              <w:spacing w:before="0"/>
              <w:jc w:val="center"/>
              <w:rPr>
                <w:b/>
                <w:bCs/>
                <w:sz w:val="20"/>
                <w:szCs w:val="20"/>
              </w:rPr>
            </w:pPr>
            <w:r w:rsidRPr="00185316">
              <w:rPr>
                <w:b/>
                <w:bCs/>
                <w:sz w:val="20"/>
                <w:szCs w:val="20"/>
              </w:rPr>
              <w:t>2024</w:t>
            </w:r>
          </w:p>
        </w:tc>
      </w:tr>
      <w:tr w:rsidR="00445FE4" w:rsidRPr="00185316" w14:paraId="5A5B17DA" w14:textId="77777777" w:rsidTr="00185316">
        <w:trPr>
          <w:trHeight w:val="255"/>
          <w:jc w:val="center"/>
        </w:trPr>
        <w:tc>
          <w:tcPr>
            <w:tcW w:w="4535" w:type="dxa"/>
            <w:tcBorders>
              <w:top w:val="single" w:sz="4" w:space="0" w:color="auto"/>
              <w:left w:val="single" w:sz="4" w:space="0" w:color="auto"/>
              <w:bottom w:val="single" w:sz="4" w:space="0" w:color="auto"/>
              <w:right w:val="single" w:sz="4" w:space="0" w:color="auto"/>
            </w:tcBorders>
            <w:vAlign w:val="center"/>
            <w:hideMark/>
          </w:tcPr>
          <w:p w14:paraId="433351E9" w14:textId="77777777" w:rsidR="00445FE4" w:rsidRPr="00185316" w:rsidRDefault="00445FE4" w:rsidP="000816C1">
            <w:pPr>
              <w:spacing w:before="0"/>
              <w:jc w:val="left"/>
              <w:rPr>
                <w:sz w:val="20"/>
                <w:szCs w:val="20"/>
              </w:rPr>
            </w:pPr>
            <w:r w:rsidRPr="00185316">
              <w:rPr>
                <w:sz w:val="20"/>
                <w:szCs w:val="20"/>
              </w:rPr>
              <w:t>Ukrajinští asistenti pedagoga pro regionální školství</w:t>
            </w:r>
          </w:p>
        </w:tc>
        <w:tc>
          <w:tcPr>
            <w:tcW w:w="1502" w:type="dxa"/>
            <w:tcBorders>
              <w:top w:val="single" w:sz="4" w:space="0" w:color="auto"/>
              <w:left w:val="single" w:sz="4" w:space="0" w:color="auto"/>
              <w:bottom w:val="single" w:sz="4" w:space="0" w:color="auto"/>
              <w:right w:val="single" w:sz="4" w:space="0" w:color="auto"/>
            </w:tcBorders>
            <w:vAlign w:val="center"/>
            <w:hideMark/>
          </w:tcPr>
          <w:p w14:paraId="22DA2772" w14:textId="77777777" w:rsidR="00445FE4" w:rsidRPr="00185316" w:rsidRDefault="00445FE4" w:rsidP="00185316">
            <w:pPr>
              <w:spacing w:before="0"/>
              <w:ind w:right="57"/>
              <w:jc w:val="right"/>
              <w:rPr>
                <w:sz w:val="20"/>
                <w:szCs w:val="20"/>
              </w:rPr>
            </w:pPr>
            <w:r w:rsidRPr="00185316">
              <w:rPr>
                <w:sz w:val="20"/>
                <w:szCs w:val="20"/>
              </w:rPr>
              <w:t>103,8 mil. Kč</w:t>
            </w:r>
          </w:p>
        </w:tc>
        <w:tc>
          <w:tcPr>
            <w:tcW w:w="1502" w:type="dxa"/>
            <w:tcBorders>
              <w:top w:val="single" w:sz="4" w:space="0" w:color="auto"/>
              <w:left w:val="single" w:sz="4" w:space="0" w:color="auto"/>
              <w:bottom w:val="single" w:sz="4" w:space="0" w:color="auto"/>
              <w:right w:val="single" w:sz="4" w:space="0" w:color="auto"/>
            </w:tcBorders>
            <w:vAlign w:val="center"/>
            <w:hideMark/>
          </w:tcPr>
          <w:p w14:paraId="2628050D" w14:textId="77777777" w:rsidR="00445FE4" w:rsidRPr="00185316" w:rsidRDefault="00445FE4" w:rsidP="00185316">
            <w:pPr>
              <w:spacing w:before="0"/>
              <w:ind w:right="57"/>
              <w:jc w:val="right"/>
              <w:rPr>
                <w:sz w:val="20"/>
                <w:szCs w:val="20"/>
              </w:rPr>
            </w:pPr>
            <w:r w:rsidRPr="00185316">
              <w:rPr>
                <w:sz w:val="20"/>
                <w:szCs w:val="20"/>
              </w:rPr>
              <w:t>275,2 mil. Kč</w:t>
            </w:r>
          </w:p>
        </w:tc>
        <w:tc>
          <w:tcPr>
            <w:tcW w:w="1502" w:type="dxa"/>
            <w:tcBorders>
              <w:top w:val="single" w:sz="4" w:space="0" w:color="auto"/>
              <w:left w:val="single" w:sz="4" w:space="0" w:color="auto"/>
              <w:bottom w:val="single" w:sz="4" w:space="0" w:color="auto"/>
              <w:right w:val="single" w:sz="4" w:space="0" w:color="auto"/>
            </w:tcBorders>
            <w:vAlign w:val="center"/>
            <w:hideMark/>
          </w:tcPr>
          <w:p w14:paraId="685685E2" w14:textId="77777777" w:rsidR="00445FE4" w:rsidRPr="00185316" w:rsidRDefault="00445FE4" w:rsidP="00185316">
            <w:pPr>
              <w:spacing w:before="0"/>
              <w:ind w:right="57"/>
              <w:jc w:val="right"/>
              <w:rPr>
                <w:sz w:val="20"/>
                <w:szCs w:val="20"/>
              </w:rPr>
            </w:pPr>
            <w:r w:rsidRPr="00185316">
              <w:rPr>
                <w:sz w:val="20"/>
                <w:szCs w:val="20"/>
              </w:rPr>
              <w:t>200,8 mil. Kč</w:t>
            </w:r>
          </w:p>
        </w:tc>
      </w:tr>
      <w:tr w:rsidR="00445FE4" w:rsidRPr="00185316" w14:paraId="6A803AA6" w14:textId="77777777" w:rsidTr="00185316">
        <w:trPr>
          <w:trHeight w:val="255"/>
          <w:jc w:val="center"/>
        </w:trPr>
        <w:tc>
          <w:tcPr>
            <w:tcW w:w="4535" w:type="dxa"/>
            <w:tcBorders>
              <w:top w:val="single" w:sz="4" w:space="0" w:color="auto"/>
              <w:left w:val="single" w:sz="4" w:space="0" w:color="auto"/>
              <w:bottom w:val="single" w:sz="4" w:space="0" w:color="auto"/>
              <w:right w:val="single" w:sz="4" w:space="0" w:color="auto"/>
            </w:tcBorders>
            <w:vAlign w:val="center"/>
            <w:hideMark/>
          </w:tcPr>
          <w:p w14:paraId="73AEDD7C" w14:textId="77777777" w:rsidR="00445FE4" w:rsidRPr="00185316" w:rsidRDefault="00445FE4" w:rsidP="000816C1">
            <w:pPr>
              <w:spacing w:before="0"/>
              <w:jc w:val="left"/>
              <w:rPr>
                <w:sz w:val="20"/>
                <w:szCs w:val="20"/>
              </w:rPr>
            </w:pPr>
            <w:r w:rsidRPr="00185316">
              <w:rPr>
                <w:sz w:val="20"/>
                <w:szCs w:val="20"/>
              </w:rPr>
              <w:t>Provoz U-linky</w:t>
            </w:r>
          </w:p>
        </w:tc>
        <w:tc>
          <w:tcPr>
            <w:tcW w:w="1502" w:type="dxa"/>
            <w:tcBorders>
              <w:top w:val="single" w:sz="4" w:space="0" w:color="auto"/>
              <w:left w:val="single" w:sz="4" w:space="0" w:color="auto"/>
              <w:bottom w:val="single" w:sz="4" w:space="0" w:color="auto"/>
              <w:right w:val="single" w:sz="4" w:space="0" w:color="auto"/>
            </w:tcBorders>
            <w:vAlign w:val="center"/>
            <w:hideMark/>
          </w:tcPr>
          <w:p w14:paraId="1673CF57" w14:textId="77777777" w:rsidR="00445FE4" w:rsidRPr="00185316" w:rsidRDefault="00445FE4" w:rsidP="00185316">
            <w:pPr>
              <w:spacing w:before="0"/>
              <w:ind w:right="57"/>
              <w:jc w:val="right"/>
              <w:rPr>
                <w:sz w:val="20"/>
                <w:szCs w:val="20"/>
              </w:rPr>
            </w:pPr>
            <w:r w:rsidRPr="00185316">
              <w:rPr>
                <w:sz w:val="20"/>
                <w:szCs w:val="20"/>
              </w:rPr>
              <w:t>0,26 mil. Kč</w:t>
            </w:r>
          </w:p>
        </w:tc>
        <w:tc>
          <w:tcPr>
            <w:tcW w:w="1502" w:type="dxa"/>
            <w:tcBorders>
              <w:top w:val="single" w:sz="4" w:space="0" w:color="auto"/>
              <w:left w:val="single" w:sz="4" w:space="0" w:color="auto"/>
              <w:bottom w:val="single" w:sz="4" w:space="0" w:color="auto"/>
              <w:right w:val="single" w:sz="4" w:space="0" w:color="auto"/>
            </w:tcBorders>
            <w:vAlign w:val="center"/>
            <w:hideMark/>
          </w:tcPr>
          <w:p w14:paraId="73E608A8" w14:textId="77777777" w:rsidR="00445FE4" w:rsidRPr="00185316" w:rsidRDefault="00445FE4" w:rsidP="00185316">
            <w:pPr>
              <w:spacing w:before="0"/>
              <w:ind w:right="57"/>
              <w:jc w:val="right"/>
              <w:rPr>
                <w:sz w:val="20"/>
                <w:szCs w:val="20"/>
              </w:rPr>
            </w:pPr>
            <w:r w:rsidRPr="00185316">
              <w:rPr>
                <w:sz w:val="20"/>
                <w:szCs w:val="20"/>
              </w:rPr>
              <w:t>1,09 mil. Kč</w:t>
            </w:r>
          </w:p>
        </w:tc>
        <w:tc>
          <w:tcPr>
            <w:tcW w:w="1502" w:type="dxa"/>
            <w:tcBorders>
              <w:top w:val="single" w:sz="4" w:space="0" w:color="auto"/>
              <w:left w:val="single" w:sz="4" w:space="0" w:color="auto"/>
              <w:bottom w:val="single" w:sz="4" w:space="0" w:color="auto"/>
              <w:right w:val="single" w:sz="4" w:space="0" w:color="auto"/>
            </w:tcBorders>
            <w:vAlign w:val="center"/>
            <w:hideMark/>
          </w:tcPr>
          <w:p w14:paraId="5AE6FCE1" w14:textId="77777777" w:rsidR="00445FE4" w:rsidRPr="00185316" w:rsidRDefault="00445FE4" w:rsidP="00185316">
            <w:pPr>
              <w:spacing w:before="0"/>
              <w:ind w:right="57"/>
              <w:jc w:val="right"/>
              <w:rPr>
                <w:sz w:val="20"/>
                <w:szCs w:val="20"/>
              </w:rPr>
            </w:pPr>
            <w:r w:rsidRPr="00185316">
              <w:rPr>
                <w:sz w:val="20"/>
                <w:szCs w:val="20"/>
              </w:rPr>
              <w:t>2,1 mil. Kč</w:t>
            </w:r>
          </w:p>
        </w:tc>
      </w:tr>
      <w:tr w:rsidR="00445FE4" w:rsidRPr="00185316" w14:paraId="75456EB7" w14:textId="77777777" w:rsidTr="00185316">
        <w:trPr>
          <w:trHeight w:val="255"/>
          <w:jc w:val="center"/>
        </w:trPr>
        <w:tc>
          <w:tcPr>
            <w:tcW w:w="4535" w:type="dxa"/>
            <w:tcBorders>
              <w:top w:val="single" w:sz="4" w:space="0" w:color="auto"/>
              <w:left w:val="single" w:sz="4" w:space="0" w:color="auto"/>
              <w:bottom w:val="single" w:sz="4" w:space="0" w:color="auto"/>
              <w:right w:val="single" w:sz="4" w:space="0" w:color="auto"/>
            </w:tcBorders>
            <w:vAlign w:val="center"/>
            <w:hideMark/>
          </w:tcPr>
          <w:p w14:paraId="5456D642" w14:textId="77777777" w:rsidR="00445FE4" w:rsidRPr="00185316" w:rsidRDefault="00445FE4" w:rsidP="000816C1">
            <w:pPr>
              <w:spacing w:before="0"/>
              <w:jc w:val="left"/>
              <w:rPr>
                <w:sz w:val="20"/>
                <w:szCs w:val="20"/>
              </w:rPr>
            </w:pPr>
            <w:r w:rsidRPr="00185316">
              <w:rPr>
                <w:sz w:val="20"/>
                <w:szCs w:val="20"/>
              </w:rPr>
              <w:t>Výzva: Jazyk jako brána (pro terciární vzdělávání)</w:t>
            </w:r>
          </w:p>
        </w:tc>
        <w:tc>
          <w:tcPr>
            <w:tcW w:w="1502" w:type="dxa"/>
            <w:tcBorders>
              <w:top w:val="single" w:sz="4" w:space="0" w:color="auto"/>
              <w:left w:val="single" w:sz="4" w:space="0" w:color="auto"/>
              <w:bottom w:val="single" w:sz="4" w:space="0" w:color="auto"/>
              <w:right w:val="single" w:sz="4" w:space="0" w:color="auto"/>
            </w:tcBorders>
            <w:vAlign w:val="center"/>
            <w:hideMark/>
          </w:tcPr>
          <w:p w14:paraId="226687A8" w14:textId="77777777" w:rsidR="00445FE4" w:rsidRPr="00185316" w:rsidRDefault="00445FE4" w:rsidP="00185316">
            <w:pPr>
              <w:spacing w:before="0"/>
              <w:ind w:right="57"/>
              <w:jc w:val="right"/>
              <w:rPr>
                <w:sz w:val="20"/>
                <w:szCs w:val="20"/>
              </w:rPr>
            </w:pPr>
            <w:r w:rsidRPr="00185316">
              <w:rPr>
                <w:sz w:val="20"/>
                <w:szCs w:val="20"/>
              </w:rPr>
              <w:t>-</w:t>
            </w:r>
          </w:p>
        </w:tc>
        <w:tc>
          <w:tcPr>
            <w:tcW w:w="1502" w:type="dxa"/>
            <w:tcBorders>
              <w:top w:val="single" w:sz="4" w:space="0" w:color="auto"/>
              <w:left w:val="single" w:sz="4" w:space="0" w:color="auto"/>
              <w:bottom w:val="single" w:sz="4" w:space="0" w:color="auto"/>
              <w:right w:val="single" w:sz="4" w:space="0" w:color="auto"/>
            </w:tcBorders>
            <w:vAlign w:val="center"/>
            <w:hideMark/>
          </w:tcPr>
          <w:p w14:paraId="526EFE2A" w14:textId="77777777" w:rsidR="00445FE4" w:rsidRPr="00185316" w:rsidRDefault="00445FE4" w:rsidP="00185316">
            <w:pPr>
              <w:spacing w:before="0"/>
              <w:ind w:right="57"/>
              <w:jc w:val="right"/>
              <w:rPr>
                <w:sz w:val="20"/>
                <w:szCs w:val="20"/>
              </w:rPr>
            </w:pPr>
            <w:r w:rsidRPr="00185316">
              <w:rPr>
                <w:sz w:val="20"/>
                <w:szCs w:val="20"/>
              </w:rPr>
              <w:t>3,7 mil. Kč</w:t>
            </w:r>
          </w:p>
        </w:tc>
        <w:tc>
          <w:tcPr>
            <w:tcW w:w="1502" w:type="dxa"/>
            <w:tcBorders>
              <w:top w:val="single" w:sz="4" w:space="0" w:color="auto"/>
              <w:left w:val="single" w:sz="4" w:space="0" w:color="auto"/>
              <w:bottom w:val="single" w:sz="4" w:space="0" w:color="auto"/>
              <w:right w:val="single" w:sz="4" w:space="0" w:color="auto"/>
            </w:tcBorders>
            <w:vAlign w:val="center"/>
            <w:hideMark/>
          </w:tcPr>
          <w:p w14:paraId="07196BB3" w14:textId="77777777" w:rsidR="00445FE4" w:rsidRPr="00185316" w:rsidRDefault="00445FE4" w:rsidP="00185316">
            <w:pPr>
              <w:spacing w:before="0"/>
              <w:ind w:right="57"/>
              <w:jc w:val="right"/>
              <w:rPr>
                <w:sz w:val="20"/>
                <w:szCs w:val="20"/>
              </w:rPr>
            </w:pPr>
            <w:r w:rsidRPr="00185316">
              <w:rPr>
                <w:sz w:val="20"/>
                <w:szCs w:val="20"/>
              </w:rPr>
              <w:t>12,8 mil. Kč</w:t>
            </w:r>
          </w:p>
        </w:tc>
      </w:tr>
    </w:tbl>
    <w:p w14:paraId="094A43E5" w14:textId="016CD80B" w:rsidR="005F6FAA" w:rsidRPr="0038684E" w:rsidRDefault="005F6FAA" w:rsidP="00185316">
      <w:pPr>
        <w:spacing w:before="40" w:after="240"/>
        <w:rPr>
          <w:rFonts w:asciiTheme="minorHAnsi" w:hAnsiTheme="minorHAnsi" w:cstheme="minorHAnsi"/>
          <w:sz w:val="20"/>
          <w:szCs w:val="20"/>
        </w:rPr>
      </w:pPr>
      <w:r w:rsidRPr="0038684E">
        <w:rPr>
          <w:rFonts w:asciiTheme="minorHAnsi" w:hAnsiTheme="minorHAnsi" w:cstheme="minorHAnsi"/>
          <w:b/>
          <w:bCs/>
          <w:sz w:val="20"/>
          <w:szCs w:val="20"/>
        </w:rPr>
        <w:t>Zdroj:</w:t>
      </w:r>
      <w:r w:rsidRPr="0038684E">
        <w:rPr>
          <w:rFonts w:asciiTheme="minorHAnsi" w:hAnsiTheme="minorHAnsi" w:cstheme="minorHAnsi"/>
          <w:sz w:val="20"/>
          <w:szCs w:val="20"/>
        </w:rPr>
        <w:t xml:space="preserve"> vypracoval NKÚ na základě dat ze </w:t>
      </w:r>
      <w:r w:rsidR="00B04865">
        <w:rPr>
          <w:rFonts w:asciiTheme="minorHAnsi" w:hAnsiTheme="minorHAnsi" w:cstheme="minorHAnsi"/>
          <w:sz w:val="20"/>
          <w:szCs w:val="20"/>
        </w:rPr>
        <w:t>z</w:t>
      </w:r>
      <w:r w:rsidRPr="0038684E">
        <w:rPr>
          <w:rFonts w:asciiTheme="minorHAnsi" w:hAnsiTheme="minorHAnsi" w:cstheme="minorHAnsi"/>
          <w:sz w:val="20"/>
          <w:szCs w:val="20"/>
        </w:rPr>
        <w:t>ávěrečných účtů kapitoly 333 – MŠMT za roky 2022, 2023 a 2024.</w:t>
      </w:r>
    </w:p>
    <w:p w14:paraId="6D3385AB" w14:textId="77777777" w:rsidR="005F6FAA" w:rsidRPr="0038684E" w:rsidRDefault="005F6FAA" w:rsidP="000816C1">
      <w:pPr>
        <w:rPr>
          <w:rFonts w:asciiTheme="minorHAnsi" w:hAnsiTheme="minorHAnsi" w:cstheme="minorHAnsi"/>
        </w:rPr>
      </w:pPr>
      <w:r w:rsidRPr="0038684E">
        <w:rPr>
          <w:rFonts w:asciiTheme="minorHAnsi" w:hAnsiTheme="minorHAnsi" w:cstheme="minorHAnsi"/>
        </w:rPr>
        <w:t>Ukrajinští žáci byli začleněni do českých škol. Jejich vzdělávání tak bylo financováno stejně jako vzdělávání českých žáků prostřednictvím přímých výdajů regionálního školství na vzdělávání.</w:t>
      </w:r>
    </w:p>
    <w:p w14:paraId="6C9BF598" w14:textId="4CC7071B" w:rsidR="005F6FAA" w:rsidRPr="0038684E" w:rsidRDefault="005F6FAA" w:rsidP="00185316">
      <w:pPr>
        <w:spacing w:before="240" w:after="40"/>
        <w:ind w:left="1418" w:hanging="1418"/>
        <w:rPr>
          <w:rFonts w:asciiTheme="minorHAnsi" w:hAnsiTheme="minorHAnsi" w:cstheme="minorHAnsi"/>
          <w:b/>
          <w:bCs/>
        </w:rPr>
      </w:pPr>
      <w:r w:rsidRPr="0038684E">
        <w:rPr>
          <w:rFonts w:asciiTheme="minorHAnsi" w:hAnsiTheme="minorHAnsi" w:cstheme="minorHAnsi"/>
          <w:b/>
          <w:bCs/>
        </w:rPr>
        <w:t xml:space="preserve">Tabulka č. </w:t>
      </w:r>
      <w:r w:rsidR="004A204D" w:rsidRPr="0038684E">
        <w:rPr>
          <w:rFonts w:asciiTheme="minorHAnsi" w:hAnsiTheme="minorHAnsi" w:cstheme="minorHAnsi"/>
          <w:b/>
          <w:bCs/>
        </w:rPr>
        <w:t>3</w:t>
      </w:r>
      <w:r w:rsidRPr="0038684E">
        <w:rPr>
          <w:rFonts w:asciiTheme="minorHAnsi" w:hAnsiTheme="minorHAnsi" w:cstheme="minorHAnsi"/>
          <w:b/>
          <w:bCs/>
        </w:rPr>
        <w:t xml:space="preserve">: </w:t>
      </w:r>
      <w:r w:rsidR="00185316">
        <w:rPr>
          <w:rFonts w:asciiTheme="minorHAnsi" w:hAnsiTheme="minorHAnsi" w:cstheme="minorHAnsi"/>
          <w:b/>
          <w:bCs/>
        </w:rPr>
        <w:tab/>
      </w:r>
      <w:r w:rsidRPr="0038684E">
        <w:rPr>
          <w:rFonts w:asciiTheme="minorHAnsi" w:hAnsiTheme="minorHAnsi" w:cstheme="minorHAnsi"/>
          <w:b/>
          <w:bCs/>
        </w:rPr>
        <w:t>Regionální školství ve správě územních samosprávných celků – přímé výdaje na vzdělávání v letech 2022</w:t>
      </w:r>
      <w:r w:rsidR="00B04865">
        <w:rPr>
          <w:rFonts w:asciiTheme="minorHAnsi" w:hAnsiTheme="minorHAnsi" w:cstheme="minorHAnsi"/>
          <w:b/>
          <w:bCs/>
        </w:rPr>
        <w:t>–</w:t>
      </w:r>
      <w:r w:rsidRPr="0038684E">
        <w:rPr>
          <w:rFonts w:asciiTheme="minorHAnsi" w:hAnsiTheme="minorHAnsi" w:cstheme="minorHAnsi"/>
          <w:b/>
          <w:bCs/>
        </w:rPr>
        <w:t>2024</w:t>
      </w:r>
    </w:p>
    <w:tbl>
      <w:tblPr>
        <w:tblStyle w:val="Mkatabulky"/>
        <w:tblW w:w="0" w:type="auto"/>
        <w:jc w:val="center"/>
        <w:tblCellMar>
          <w:top w:w="57" w:type="dxa"/>
          <w:bottom w:w="57" w:type="dxa"/>
        </w:tblCellMar>
        <w:tblLook w:val="04A0" w:firstRow="1" w:lastRow="0" w:firstColumn="1" w:lastColumn="0" w:noHBand="0" w:noVBand="1"/>
      </w:tblPr>
      <w:tblGrid>
        <w:gridCol w:w="3256"/>
        <w:gridCol w:w="1984"/>
        <w:gridCol w:w="1843"/>
        <w:gridCol w:w="1977"/>
      </w:tblGrid>
      <w:tr w:rsidR="00445FE4" w:rsidRPr="0038684E" w14:paraId="7E15ED37" w14:textId="77777777" w:rsidTr="00A731C5">
        <w:trPr>
          <w:trHeight w:val="255"/>
          <w:jc w:val="center"/>
        </w:trPr>
        <w:tc>
          <w:tcPr>
            <w:tcW w:w="3256" w:type="dxa"/>
            <w:tcBorders>
              <w:top w:val="single" w:sz="4" w:space="0" w:color="auto"/>
              <w:left w:val="single" w:sz="4" w:space="0" w:color="auto"/>
              <w:bottom w:val="single" w:sz="4" w:space="0" w:color="auto"/>
              <w:right w:val="single" w:sz="4" w:space="0" w:color="auto"/>
            </w:tcBorders>
            <w:shd w:val="clear" w:color="auto" w:fill="E6E6E6"/>
            <w:vAlign w:val="center"/>
          </w:tcPr>
          <w:p w14:paraId="77105E9B" w14:textId="77777777" w:rsidR="00445FE4" w:rsidRPr="0038684E" w:rsidRDefault="00445FE4" w:rsidP="000816C1">
            <w:pPr>
              <w:spacing w:before="0"/>
              <w:jc w:val="center"/>
              <w:rPr>
                <w:rFonts w:asciiTheme="minorHAnsi" w:hAnsiTheme="minorHAnsi" w:cstheme="minorHAnsi"/>
                <w:sz w:val="20"/>
                <w:szCs w:val="20"/>
              </w:rPr>
            </w:pPr>
          </w:p>
        </w:tc>
        <w:tc>
          <w:tcPr>
            <w:tcW w:w="1984" w:type="dxa"/>
            <w:tcBorders>
              <w:top w:val="single" w:sz="4" w:space="0" w:color="auto"/>
              <w:left w:val="single" w:sz="4" w:space="0" w:color="auto"/>
              <w:bottom w:val="single" w:sz="4" w:space="0" w:color="auto"/>
              <w:right w:val="single" w:sz="4" w:space="0" w:color="auto"/>
            </w:tcBorders>
            <w:shd w:val="clear" w:color="auto" w:fill="E6E6E6"/>
            <w:vAlign w:val="center"/>
            <w:hideMark/>
          </w:tcPr>
          <w:p w14:paraId="4A0A574B" w14:textId="77777777" w:rsidR="00445FE4" w:rsidRPr="0038684E" w:rsidRDefault="00445FE4" w:rsidP="000816C1">
            <w:pPr>
              <w:spacing w:before="0"/>
              <w:jc w:val="center"/>
              <w:rPr>
                <w:rFonts w:asciiTheme="minorHAnsi" w:hAnsiTheme="minorHAnsi" w:cstheme="minorHAnsi"/>
                <w:b/>
                <w:bCs/>
                <w:sz w:val="20"/>
                <w:szCs w:val="20"/>
              </w:rPr>
            </w:pPr>
            <w:r w:rsidRPr="0038684E">
              <w:rPr>
                <w:rFonts w:asciiTheme="minorHAnsi" w:hAnsiTheme="minorHAnsi" w:cstheme="minorHAnsi"/>
                <w:b/>
                <w:bCs/>
                <w:sz w:val="20"/>
                <w:szCs w:val="20"/>
              </w:rPr>
              <w:t>2022</w:t>
            </w:r>
          </w:p>
        </w:tc>
        <w:tc>
          <w:tcPr>
            <w:tcW w:w="1843" w:type="dxa"/>
            <w:tcBorders>
              <w:top w:val="single" w:sz="4" w:space="0" w:color="auto"/>
              <w:left w:val="single" w:sz="4" w:space="0" w:color="auto"/>
              <w:bottom w:val="single" w:sz="4" w:space="0" w:color="auto"/>
              <w:right w:val="single" w:sz="4" w:space="0" w:color="auto"/>
            </w:tcBorders>
            <w:shd w:val="clear" w:color="auto" w:fill="E6E6E6"/>
            <w:vAlign w:val="center"/>
            <w:hideMark/>
          </w:tcPr>
          <w:p w14:paraId="09C3C32C" w14:textId="77777777" w:rsidR="00445FE4" w:rsidRPr="0038684E" w:rsidRDefault="00445FE4" w:rsidP="000816C1">
            <w:pPr>
              <w:spacing w:before="0"/>
              <w:jc w:val="center"/>
              <w:rPr>
                <w:rFonts w:asciiTheme="minorHAnsi" w:hAnsiTheme="minorHAnsi" w:cstheme="minorHAnsi"/>
                <w:b/>
                <w:bCs/>
                <w:sz w:val="20"/>
                <w:szCs w:val="20"/>
              </w:rPr>
            </w:pPr>
            <w:r w:rsidRPr="0038684E">
              <w:rPr>
                <w:rFonts w:asciiTheme="minorHAnsi" w:hAnsiTheme="minorHAnsi" w:cstheme="minorHAnsi"/>
                <w:b/>
                <w:bCs/>
                <w:sz w:val="20"/>
                <w:szCs w:val="20"/>
              </w:rPr>
              <w:t>2023</w:t>
            </w:r>
          </w:p>
        </w:tc>
        <w:tc>
          <w:tcPr>
            <w:tcW w:w="1977" w:type="dxa"/>
            <w:tcBorders>
              <w:top w:val="single" w:sz="4" w:space="0" w:color="auto"/>
              <w:left w:val="single" w:sz="4" w:space="0" w:color="auto"/>
              <w:bottom w:val="single" w:sz="4" w:space="0" w:color="auto"/>
              <w:right w:val="single" w:sz="4" w:space="0" w:color="auto"/>
            </w:tcBorders>
            <w:shd w:val="clear" w:color="auto" w:fill="E6E6E6"/>
            <w:vAlign w:val="center"/>
            <w:hideMark/>
          </w:tcPr>
          <w:p w14:paraId="36232A2E" w14:textId="77777777" w:rsidR="00445FE4" w:rsidRPr="0038684E" w:rsidRDefault="00445FE4" w:rsidP="000816C1">
            <w:pPr>
              <w:spacing w:before="0"/>
              <w:jc w:val="center"/>
              <w:rPr>
                <w:rFonts w:asciiTheme="minorHAnsi" w:hAnsiTheme="minorHAnsi" w:cstheme="minorHAnsi"/>
                <w:b/>
                <w:bCs/>
                <w:sz w:val="20"/>
                <w:szCs w:val="20"/>
              </w:rPr>
            </w:pPr>
            <w:r w:rsidRPr="0038684E">
              <w:rPr>
                <w:rFonts w:asciiTheme="minorHAnsi" w:hAnsiTheme="minorHAnsi" w:cstheme="minorHAnsi"/>
                <w:b/>
                <w:bCs/>
                <w:sz w:val="20"/>
                <w:szCs w:val="20"/>
              </w:rPr>
              <w:t>2024</w:t>
            </w:r>
          </w:p>
        </w:tc>
      </w:tr>
      <w:tr w:rsidR="00445FE4" w:rsidRPr="0038684E" w14:paraId="75E895AD" w14:textId="77777777" w:rsidTr="00A731C5">
        <w:trPr>
          <w:trHeight w:val="255"/>
          <w:jc w:val="center"/>
        </w:trPr>
        <w:tc>
          <w:tcPr>
            <w:tcW w:w="3256" w:type="dxa"/>
            <w:tcBorders>
              <w:top w:val="single" w:sz="4" w:space="0" w:color="auto"/>
              <w:left w:val="single" w:sz="4" w:space="0" w:color="auto"/>
              <w:bottom w:val="single" w:sz="4" w:space="0" w:color="auto"/>
              <w:right w:val="single" w:sz="4" w:space="0" w:color="auto"/>
            </w:tcBorders>
            <w:vAlign w:val="center"/>
            <w:hideMark/>
          </w:tcPr>
          <w:p w14:paraId="2A3A5443" w14:textId="77777777" w:rsidR="00445FE4" w:rsidRPr="0038684E" w:rsidRDefault="00445FE4" w:rsidP="000816C1">
            <w:pPr>
              <w:spacing w:before="0"/>
              <w:jc w:val="left"/>
              <w:rPr>
                <w:rFonts w:asciiTheme="minorHAnsi" w:hAnsiTheme="minorHAnsi" w:cstheme="minorHAnsi"/>
                <w:sz w:val="20"/>
                <w:szCs w:val="20"/>
              </w:rPr>
            </w:pPr>
            <w:r w:rsidRPr="0038684E">
              <w:rPr>
                <w:rFonts w:asciiTheme="minorHAnsi" w:hAnsiTheme="minorHAnsi" w:cstheme="minorHAnsi"/>
                <w:sz w:val="20"/>
                <w:szCs w:val="20"/>
              </w:rPr>
              <w:t>Přímé výdaje na vzdělávání</w:t>
            </w:r>
          </w:p>
        </w:tc>
        <w:tc>
          <w:tcPr>
            <w:tcW w:w="1984" w:type="dxa"/>
            <w:tcBorders>
              <w:top w:val="single" w:sz="4" w:space="0" w:color="auto"/>
              <w:left w:val="single" w:sz="4" w:space="0" w:color="auto"/>
              <w:bottom w:val="single" w:sz="4" w:space="0" w:color="auto"/>
              <w:right w:val="single" w:sz="4" w:space="0" w:color="auto"/>
            </w:tcBorders>
            <w:vAlign w:val="center"/>
            <w:hideMark/>
          </w:tcPr>
          <w:p w14:paraId="1ABF5CCB" w14:textId="77777777" w:rsidR="00445FE4" w:rsidRPr="0038684E" w:rsidRDefault="00445FE4" w:rsidP="000816C1">
            <w:pPr>
              <w:spacing w:before="0"/>
              <w:jc w:val="center"/>
              <w:rPr>
                <w:rFonts w:asciiTheme="minorHAnsi" w:hAnsiTheme="minorHAnsi" w:cstheme="minorHAnsi"/>
                <w:sz w:val="20"/>
                <w:szCs w:val="20"/>
              </w:rPr>
            </w:pPr>
            <w:r w:rsidRPr="0038684E">
              <w:rPr>
                <w:rFonts w:asciiTheme="minorHAnsi" w:hAnsiTheme="minorHAnsi" w:cstheme="minorHAnsi"/>
                <w:sz w:val="20"/>
                <w:szCs w:val="20"/>
              </w:rPr>
              <w:t>182 735,1 mil. Kč</w:t>
            </w:r>
          </w:p>
        </w:tc>
        <w:tc>
          <w:tcPr>
            <w:tcW w:w="1843" w:type="dxa"/>
            <w:tcBorders>
              <w:top w:val="single" w:sz="4" w:space="0" w:color="auto"/>
              <w:left w:val="single" w:sz="4" w:space="0" w:color="auto"/>
              <w:bottom w:val="single" w:sz="4" w:space="0" w:color="auto"/>
              <w:right w:val="single" w:sz="4" w:space="0" w:color="auto"/>
            </w:tcBorders>
            <w:vAlign w:val="center"/>
            <w:hideMark/>
          </w:tcPr>
          <w:p w14:paraId="3A57920A" w14:textId="77777777" w:rsidR="00445FE4" w:rsidRPr="0038684E" w:rsidRDefault="00445FE4" w:rsidP="000816C1">
            <w:pPr>
              <w:spacing w:before="0"/>
              <w:jc w:val="center"/>
              <w:rPr>
                <w:rFonts w:asciiTheme="minorHAnsi" w:hAnsiTheme="minorHAnsi" w:cstheme="minorHAnsi"/>
                <w:sz w:val="20"/>
                <w:szCs w:val="20"/>
              </w:rPr>
            </w:pPr>
            <w:r w:rsidRPr="0038684E">
              <w:rPr>
                <w:rFonts w:asciiTheme="minorHAnsi" w:hAnsiTheme="minorHAnsi" w:cstheme="minorHAnsi"/>
                <w:sz w:val="20"/>
                <w:szCs w:val="20"/>
              </w:rPr>
              <w:t>195 550 mil. Kč</w:t>
            </w:r>
          </w:p>
        </w:tc>
        <w:tc>
          <w:tcPr>
            <w:tcW w:w="1977" w:type="dxa"/>
            <w:tcBorders>
              <w:top w:val="single" w:sz="4" w:space="0" w:color="auto"/>
              <w:left w:val="single" w:sz="4" w:space="0" w:color="auto"/>
              <w:bottom w:val="single" w:sz="4" w:space="0" w:color="auto"/>
              <w:right w:val="single" w:sz="4" w:space="0" w:color="auto"/>
            </w:tcBorders>
            <w:vAlign w:val="center"/>
            <w:hideMark/>
          </w:tcPr>
          <w:p w14:paraId="4C8A6F9C" w14:textId="77777777" w:rsidR="00445FE4" w:rsidRPr="0038684E" w:rsidRDefault="00445FE4" w:rsidP="000816C1">
            <w:pPr>
              <w:spacing w:before="0"/>
              <w:jc w:val="center"/>
              <w:rPr>
                <w:rFonts w:asciiTheme="minorHAnsi" w:hAnsiTheme="minorHAnsi" w:cstheme="minorHAnsi"/>
                <w:sz w:val="20"/>
                <w:szCs w:val="20"/>
              </w:rPr>
            </w:pPr>
            <w:r w:rsidRPr="0038684E">
              <w:rPr>
                <w:rFonts w:asciiTheme="minorHAnsi" w:hAnsiTheme="minorHAnsi" w:cstheme="minorHAnsi"/>
                <w:sz w:val="20"/>
                <w:szCs w:val="20"/>
              </w:rPr>
              <w:t>200 880,9 mil. Kč</w:t>
            </w:r>
          </w:p>
        </w:tc>
      </w:tr>
    </w:tbl>
    <w:p w14:paraId="415D5176" w14:textId="2BF81EB1" w:rsidR="005F6FAA" w:rsidRPr="0038684E" w:rsidRDefault="005F6FAA" w:rsidP="00185316">
      <w:pPr>
        <w:spacing w:before="40"/>
        <w:rPr>
          <w:rFonts w:asciiTheme="minorHAnsi" w:hAnsiTheme="minorHAnsi" w:cstheme="minorHAnsi"/>
        </w:rPr>
      </w:pPr>
      <w:r w:rsidRPr="0038684E">
        <w:rPr>
          <w:rFonts w:asciiTheme="minorHAnsi" w:hAnsiTheme="minorHAnsi" w:cstheme="minorHAnsi"/>
          <w:b/>
          <w:bCs/>
          <w:sz w:val="20"/>
          <w:szCs w:val="20"/>
        </w:rPr>
        <w:t>Zdroj:</w:t>
      </w:r>
      <w:r w:rsidRPr="0038684E">
        <w:rPr>
          <w:rFonts w:asciiTheme="minorHAnsi" w:hAnsiTheme="minorHAnsi" w:cstheme="minorHAnsi"/>
          <w:sz w:val="20"/>
          <w:szCs w:val="20"/>
        </w:rPr>
        <w:t xml:space="preserve"> vypracoval NKÚ na základě dat ze </w:t>
      </w:r>
      <w:r w:rsidR="00B04865">
        <w:rPr>
          <w:rFonts w:asciiTheme="minorHAnsi" w:hAnsiTheme="minorHAnsi" w:cstheme="minorHAnsi"/>
          <w:sz w:val="20"/>
          <w:szCs w:val="20"/>
        </w:rPr>
        <w:t>z</w:t>
      </w:r>
      <w:r w:rsidRPr="0038684E">
        <w:rPr>
          <w:rFonts w:asciiTheme="minorHAnsi" w:hAnsiTheme="minorHAnsi" w:cstheme="minorHAnsi"/>
          <w:sz w:val="20"/>
          <w:szCs w:val="20"/>
        </w:rPr>
        <w:t>ávěrečných účtů kapitoly 333 – MŠMT za roky 2022, 2023 a 2024.</w:t>
      </w:r>
    </w:p>
    <w:p w14:paraId="560BA66A" w14:textId="77777777" w:rsidR="00993F86" w:rsidRPr="0038684E" w:rsidRDefault="00993F86" w:rsidP="000816C1">
      <w:pPr>
        <w:rPr>
          <w:rFonts w:asciiTheme="minorHAnsi" w:hAnsiTheme="minorHAnsi" w:cstheme="minorHAnsi"/>
        </w:rPr>
      </w:pPr>
    </w:p>
    <w:p w14:paraId="71F188A5" w14:textId="77777777" w:rsidR="00993F86" w:rsidRPr="0038684E" w:rsidRDefault="00993F86" w:rsidP="000816C1">
      <w:pPr>
        <w:jc w:val="right"/>
        <w:rPr>
          <w:rFonts w:asciiTheme="minorHAnsi" w:hAnsiTheme="minorHAnsi" w:cstheme="minorHAnsi"/>
          <w:b/>
        </w:rPr>
      </w:pPr>
    </w:p>
    <w:sectPr w:rsidR="00993F86" w:rsidRPr="0038684E" w:rsidSect="008166EA">
      <w:footerReference w:type="even" r:id="rId16"/>
      <w:footerReference w:type="default" r:id="rId17"/>
      <w:footerReference w:type="first" r:id="rId18"/>
      <w:pgSz w:w="11906" w:h="16838"/>
      <w:pgMar w:top="1418" w:right="1418" w:bottom="1418"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D200A9D" w14:textId="77777777" w:rsidR="00286D79" w:rsidRDefault="00286D79">
      <w:pPr>
        <w:spacing w:before="0"/>
      </w:pPr>
      <w:r>
        <w:separator/>
      </w:r>
    </w:p>
  </w:endnote>
  <w:endnote w:type="continuationSeparator" w:id="0">
    <w:p w14:paraId="3D342ED3" w14:textId="77777777" w:rsidR="00286D79" w:rsidRDefault="00286D79">
      <w:pPr>
        <w:spacing w:before="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Arial">
    <w:panose1 w:val="020B0604020202020204"/>
    <w:charset w:val="EE"/>
    <w:family w:val="swiss"/>
    <w:pitch w:val="variable"/>
    <w:sig w:usb0="E0002EFF" w:usb1="C000785B" w:usb2="00000009" w:usb3="00000000" w:csb0="000001FF" w:csb1="00000000"/>
  </w:font>
  <w:font w:name="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675E0C" w14:textId="03709C45" w:rsidR="001A0403" w:rsidRDefault="00165AC8">
    <w:pPr>
      <w:pStyle w:val="Zpat"/>
    </w:pPr>
    <w:r>
      <w:rPr>
        <w:noProof/>
      </w:rPr>
      <mc:AlternateContent>
        <mc:Choice Requires="wps">
          <w:drawing>
            <wp:anchor distT="0" distB="0" distL="0" distR="0" simplePos="0" relativeHeight="251659264" behindDoc="0" locked="0" layoutInCell="1" allowOverlap="1" wp14:anchorId="1227A4CA" wp14:editId="20A1B1E0">
              <wp:simplePos x="635" y="635"/>
              <wp:positionH relativeFrom="page">
                <wp:align>left</wp:align>
              </wp:positionH>
              <wp:positionV relativeFrom="page">
                <wp:align>bottom</wp:align>
              </wp:positionV>
              <wp:extent cx="983615" cy="452755"/>
              <wp:effectExtent l="0" t="0" r="6985" b="0"/>
              <wp:wrapNone/>
              <wp:docPr id="1962044183" name="Textové pole 11" descr="TLP:CLEAR">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83615" cy="452755"/>
                      </a:xfrm>
                      <a:prstGeom prst="rect">
                        <a:avLst/>
                      </a:prstGeom>
                      <a:noFill/>
                      <a:ln>
                        <a:noFill/>
                      </a:ln>
                    </wps:spPr>
                    <wps:txbx>
                      <w:txbxContent>
                        <w:p w14:paraId="3A4C76ED" w14:textId="227B2443" w:rsidR="00165AC8" w:rsidRPr="00165AC8" w:rsidRDefault="00165AC8" w:rsidP="00165AC8">
                          <w:pPr>
                            <w:rPr>
                              <w:rFonts w:ascii="Aptos" w:eastAsia="Aptos" w:hAnsi="Aptos" w:cs="Aptos"/>
                              <w:noProof/>
                              <w:color w:val="828282"/>
                            </w:rPr>
                          </w:pPr>
                          <w:r w:rsidRPr="00165AC8">
                            <w:rPr>
                              <w:rFonts w:ascii="Aptos" w:eastAsia="Aptos" w:hAnsi="Aptos" w:cs="Aptos"/>
                              <w:noProof/>
                              <w:color w:val="828282"/>
                            </w:rPr>
                            <w:t>TLP:CLEAR</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1227A4CA" id="_x0000_t202" coordsize="21600,21600" o:spt="202" path="m,l,21600r21600,l21600,xe">
              <v:stroke joinstyle="miter"/>
              <v:path gradientshapeok="t" o:connecttype="rect"/>
            </v:shapetype>
            <v:shape id="Textové pole 11" o:spid="_x0000_s1027" type="#_x0000_t202" alt="TLP:CLEAR" style="position:absolute;left:0;text-align:left;margin-left:0;margin-top:0;width:77.45pt;height:35.65pt;z-index:25165926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idGjEgIAACEEAAAOAAAAZHJzL2Uyb0RvYy54bWysU8tu2zAQvBfoPxC815LcKE0Ey4GbwEUB&#10;IwngFDnTFGkJILkESVtyv75Lyo807anohVrurvYxM5zdDVqRvXC+A1PTYpJTIgyHpjPbmv54WX66&#10;ocQHZhqmwIiaHoSnd/OPH2a9rcQUWlCNcASLGF/1tqZtCLbKMs9boZmfgBUGgxKcZgGvbps1jvVY&#10;XatsmufXWQ+usQ648B69D2OQzlN9KQUPT1J6EYiqKc4W0unSuYlnNp+xauuYbTt+HIP9wxSadQab&#10;nks9sMDIznV/lNIdd+BBhgkHnYGUHRdpB9ymyN9ts26ZFWkXBMfbM0z+/5Xlj/u1fXYkDF9hQAIj&#10;IL31lUdn3GeQTscvTkowjhAezrCJIRCOztubz9dFSQnH0FU5/VKWsUp2+dk6H74J0CQaNXXISgKL&#10;7Vc+jKmnlNjLwLJTKjGjzG8OrBk92WXCaIVhM5CueTP9BpoDLuVg5Ntbvuyw9Yr58MwcEox7oGjD&#10;Ex5SQV9TOFqUtOB+/s0f8xF3jFLSo2BqalDRlKjvBvmYlld5HgWWbmi4k7FJRnGblzFudvoeUIsF&#10;PgvLkxmTgzqZ0oF+RU0vYjcMMcOxZ003J/M+jPLFN8HFYpGSUEuWhZVZWx5LR8wioC/DK3P2iHpA&#10;uh7hJClWvQN/zI1/ervYBaQgMRPxHdE8wo46TNwe30wU+tt7yrq87PkvAAAA//8DAFBLAwQUAAYA&#10;CAAAACEAe4tTEtoAAAAEAQAADwAAAGRycy9kb3ducmV2LnhtbEyPzU7DMBCE70i8g7WVuFGnBQKk&#10;caqKP/VKQIKjE2/jqPE6ZN02vH3dXuCy0mhGM9/my9F1Yo8Dt54UzKYJCKTam5YaBZ8fr9cPIDho&#10;MrrzhAp+kWFZXF7kOjP+QO+4L0MjYglxphXYEPpMSq4tOs1T3yNFb+MHp0OUQyPNoA+x3HVyniSp&#10;dLqluGB1j08W6225cwrS57eV7b/S75/NnNdc+W0o/YtSV5NxtQARcAx/YTjhR3QoIlPld2RYdAri&#10;I+F8T97d7SOISsH97AZkkcv/8MURAAD//wMAUEsBAi0AFAAGAAgAAAAhALaDOJL+AAAA4QEAABMA&#10;AAAAAAAAAAAAAAAAAAAAAFtDb250ZW50X1R5cGVzXS54bWxQSwECLQAUAAYACAAAACEAOP0h/9YA&#10;AACUAQAACwAAAAAAAAAAAAAAAAAvAQAAX3JlbHMvLnJlbHNQSwECLQAUAAYACAAAACEAqonRoxIC&#10;AAAhBAAADgAAAAAAAAAAAAAAAAAuAgAAZHJzL2Uyb0RvYy54bWxQSwECLQAUAAYACAAAACEAe4tT&#10;EtoAAAAEAQAADwAAAAAAAAAAAAAAAABsBAAAZHJzL2Rvd25yZXYueG1sUEsFBgAAAAAEAAQA8wAA&#10;AHMFAAAAAA==&#10;" filled="f" stroked="f">
              <v:fill o:detectmouseclick="t"/>
              <v:textbox style="mso-fit-shape-to-text:t" inset="20pt,0,0,15pt">
                <w:txbxContent>
                  <w:p w14:paraId="3A4C76ED" w14:textId="227B2443" w:rsidR="00165AC8" w:rsidRPr="00165AC8" w:rsidRDefault="00165AC8" w:rsidP="00165AC8">
                    <w:pPr>
                      <w:rPr>
                        <w:rFonts w:ascii="Aptos" w:eastAsia="Aptos" w:hAnsi="Aptos" w:cs="Aptos"/>
                        <w:noProof/>
                        <w:color w:val="828282"/>
                      </w:rPr>
                    </w:pPr>
                    <w:r w:rsidRPr="00165AC8">
                      <w:rPr>
                        <w:rFonts w:ascii="Aptos" w:eastAsia="Aptos" w:hAnsi="Aptos" w:cs="Aptos"/>
                        <w:noProof/>
                        <w:color w:val="828282"/>
                      </w:rPr>
                      <w:t>TLP:CLEAR</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C5526" w14:textId="6BE24E3F" w:rsidR="00545E73" w:rsidRDefault="00165AC8" w:rsidP="004462C0">
    <w:pPr>
      <w:pStyle w:val="Zpat"/>
      <w:jc w:val="center"/>
    </w:pPr>
    <w:r>
      <w:rPr>
        <w:noProof/>
      </w:rPr>
      <mc:AlternateContent>
        <mc:Choice Requires="wps">
          <w:drawing>
            <wp:anchor distT="0" distB="0" distL="0" distR="0" simplePos="0" relativeHeight="251660288" behindDoc="0" locked="0" layoutInCell="1" allowOverlap="1" wp14:anchorId="63E0B2B5" wp14:editId="6625D764">
              <wp:simplePos x="904126" y="9976207"/>
              <wp:positionH relativeFrom="page">
                <wp:align>left</wp:align>
              </wp:positionH>
              <wp:positionV relativeFrom="page">
                <wp:align>bottom</wp:align>
              </wp:positionV>
              <wp:extent cx="983615" cy="452755"/>
              <wp:effectExtent l="0" t="0" r="6985" b="0"/>
              <wp:wrapNone/>
              <wp:docPr id="270376989" name="Textové pole 12" descr="TLP:CLEAR">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83615" cy="452755"/>
                      </a:xfrm>
                      <a:prstGeom prst="rect">
                        <a:avLst/>
                      </a:prstGeom>
                      <a:noFill/>
                      <a:ln>
                        <a:noFill/>
                      </a:ln>
                    </wps:spPr>
                    <wps:txbx>
                      <w:txbxContent>
                        <w:p w14:paraId="06A8368C" w14:textId="7E4149C9" w:rsidR="00165AC8" w:rsidRPr="00165AC8" w:rsidRDefault="00165AC8" w:rsidP="00165AC8">
                          <w:pPr>
                            <w:rPr>
                              <w:rFonts w:ascii="Aptos" w:eastAsia="Aptos" w:hAnsi="Aptos" w:cs="Aptos"/>
                              <w:noProof/>
                              <w:color w:val="828282"/>
                            </w:rPr>
                          </w:pPr>
                          <w:r w:rsidRPr="00165AC8">
                            <w:rPr>
                              <w:rFonts w:ascii="Aptos" w:eastAsia="Aptos" w:hAnsi="Aptos" w:cs="Aptos"/>
                              <w:noProof/>
                              <w:color w:val="828282"/>
                            </w:rPr>
                            <w:t>TLP:CLEAR</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63E0B2B5" id="_x0000_t202" coordsize="21600,21600" o:spt="202" path="m,l,21600r21600,l21600,xe">
              <v:stroke joinstyle="miter"/>
              <v:path gradientshapeok="t" o:connecttype="rect"/>
            </v:shapetype>
            <v:shape id="Textové pole 12" o:spid="_x0000_s1028" type="#_x0000_t202" alt="TLP:CLEAR" style="position:absolute;left:0;text-align:left;margin-left:0;margin-top:0;width:77.45pt;height:35.65pt;z-index:251660288;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HyLhFAIAACEEAAAOAAAAZHJzL2Uyb0RvYy54bWysU01v2zAMvQ/YfxB0X+xkddcacYqsRYYB&#10;QVsgHXpWZCk2IImCpMTOfv0oOU66bqdhF5kiaX689zS/67UiB+F8C6ai00lOiTAc6tbsKvrjZfXp&#10;hhIfmKmZAiMqehSe3i0+fph3thQzaEDVwhEsYnzZ2Yo2IdgyyzxvhGZ+AlYYDEpwmgW8ul1WO9Zh&#10;da2yWZ5fZx242jrgwnv0PgxBukj1pRQ8PEnpRSCqojhbSKdL5zae2WLOyp1jtmn5aQz2D1No1hps&#10;ei71wAIje9f+UUq33IEHGSYcdAZStlykHXCbaf5um03DrEi7IDjenmHy/68sfzxs7LMjof8KPRIY&#10;AemsLz064z69dDp+cVKCcYTweIZN9IFwdN7efL6eFpRwDF0Vsy9FEatkl5+t8+GbAE2iUVGHrCSw&#10;2GHtw5A6psReBlatUokZZX5zYM3oyS4TRiv02560dUVn4/RbqI+4lIOBb2/5qsXWa+bDM3NIMO6B&#10;og1PeEgFXUXhZFHSgPv5N3/MR9wxSkmHgqmoQUVTor4b5GNWXOV5FFi6oeFGY5uM6W1exLjZ63tA&#10;LU7xWViezJgc1GhKB/oVNb2M3TDEDMeeFd2O5n0Y5ItvgovlMiWhliwLa7OxPJaOmEVAX/pX5uwJ&#10;9YB0PcIoKVa+A3/IjX96u9wHpCAxE/Ed0DzBjjpM3J7eTBT623vKurzsxS8AAAD//wMAUEsDBBQA&#10;BgAIAAAAIQB7i1MS2gAAAAQBAAAPAAAAZHJzL2Rvd25yZXYueG1sTI/NTsMwEITvSLyDtZW4UacF&#10;AqRxqoo/9UpAgqMTb+Oo8Tpk3Ta8fd1e4LLSaEYz3+bL0XVijwO3nhTMpgkIpNqblhoFnx+v1w8g&#10;OGgyuvOECn6RYVlcXuQ6M/5A77gvQyNiCXGmFdgQ+kxKri06zVPfI0Vv4wenQ5RDI82gD7HcdXKe&#10;JKl0uqW4YHWPTxbrbblzCtLnt5Xtv9Lvn82c11z5bSj9i1JXk3G1ABFwDH9hOOFHdCgiU+V3ZFh0&#10;CuIj4XxP3t3tI4hKwf3sBmSRy//wxREAAP//AwBQSwECLQAUAAYACAAAACEAtoM4kv4AAADhAQAA&#10;EwAAAAAAAAAAAAAAAAAAAAAAW0NvbnRlbnRfVHlwZXNdLnhtbFBLAQItABQABgAIAAAAIQA4/SH/&#10;1gAAAJQBAAALAAAAAAAAAAAAAAAAAC8BAABfcmVscy8ucmVsc1BLAQItABQABgAIAAAAIQD7HyLh&#10;FAIAACEEAAAOAAAAAAAAAAAAAAAAAC4CAABkcnMvZTJvRG9jLnhtbFBLAQItABQABgAIAAAAIQB7&#10;i1MS2gAAAAQBAAAPAAAAAAAAAAAAAAAAAG4EAABkcnMvZG93bnJldi54bWxQSwUGAAAAAAQABADz&#10;AAAAdQUAAAAA&#10;" filled="f" stroked="f">
              <v:fill o:detectmouseclick="t"/>
              <v:textbox style="mso-fit-shape-to-text:t" inset="20pt,0,0,15pt">
                <w:txbxContent>
                  <w:p w14:paraId="06A8368C" w14:textId="7E4149C9" w:rsidR="00165AC8" w:rsidRPr="00165AC8" w:rsidRDefault="00165AC8" w:rsidP="00165AC8">
                    <w:pPr>
                      <w:rPr>
                        <w:rFonts w:ascii="Aptos" w:eastAsia="Aptos" w:hAnsi="Aptos" w:cs="Aptos"/>
                        <w:noProof/>
                        <w:color w:val="828282"/>
                      </w:rPr>
                    </w:pPr>
                    <w:r w:rsidRPr="00165AC8">
                      <w:rPr>
                        <w:rFonts w:ascii="Aptos" w:eastAsia="Aptos" w:hAnsi="Aptos" w:cs="Aptos"/>
                        <w:noProof/>
                        <w:color w:val="828282"/>
                      </w:rPr>
                      <w:t>TLP:CLEAR</w:t>
                    </w:r>
                  </w:p>
                </w:txbxContent>
              </v:textbox>
              <w10:wrap anchorx="page" anchory="page"/>
            </v:shape>
          </w:pict>
        </mc:Fallback>
      </mc:AlternateContent>
    </w:r>
    <w:sdt>
      <w:sdtPr>
        <w:id w:val="1385214088"/>
        <w:docPartObj>
          <w:docPartGallery w:val="Page Numbers (Bottom of Page)"/>
          <w:docPartUnique/>
        </w:docPartObj>
      </w:sdtPr>
      <w:sdtEndPr/>
      <w:sdtContent>
        <w:r w:rsidR="00545E73">
          <w:fldChar w:fldCharType="begin"/>
        </w:r>
        <w:r w:rsidR="00545E73">
          <w:instrText>PAGE   \* MERGEFORMAT</w:instrText>
        </w:r>
        <w:r w:rsidR="00545E73">
          <w:fldChar w:fldCharType="separate"/>
        </w:r>
        <w:r w:rsidR="00545E73">
          <w:t>2</w:t>
        </w:r>
        <w:r w:rsidR="00545E73">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6A7516" w14:textId="166FEB9E" w:rsidR="001A0403" w:rsidRDefault="00165AC8">
    <w:pPr>
      <w:pStyle w:val="Zpat"/>
    </w:pPr>
    <w:r>
      <w:rPr>
        <w:noProof/>
      </w:rPr>
      <mc:AlternateContent>
        <mc:Choice Requires="wps">
          <w:drawing>
            <wp:anchor distT="0" distB="0" distL="0" distR="0" simplePos="0" relativeHeight="251658240" behindDoc="0" locked="0" layoutInCell="1" allowOverlap="1" wp14:anchorId="5EAED8C0" wp14:editId="69382664">
              <wp:simplePos x="904126" y="9976207"/>
              <wp:positionH relativeFrom="page">
                <wp:align>left</wp:align>
              </wp:positionH>
              <wp:positionV relativeFrom="page">
                <wp:align>bottom</wp:align>
              </wp:positionV>
              <wp:extent cx="983615" cy="452755"/>
              <wp:effectExtent l="0" t="0" r="6985" b="0"/>
              <wp:wrapNone/>
              <wp:docPr id="424744601" name="Textové pole 10" descr="TLP:CLEAR">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83615" cy="452755"/>
                      </a:xfrm>
                      <a:prstGeom prst="rect">
                        <a:avLst/>
                      </a:prstGeom>
                      <a:noFill/>
                      <a:ln>
                        <a:noFill/>
                      </a:ln>
                    </wps:spPr>
                    <wps:txbx>
                      <w:txbxContent>
                        <w:p w14:paraId="3DDC238F" w14:textId="414D0C93" w:rsidR="00165AC8" w:rsidRPr="00165AC8" w:rsidRDefault="00165AC8" w:rsidP="00165AC8">
                          <w:pPr>
                            <w:rPr>
                              <w:rFonts w:ascii="Aptos" w:eastAsia="Aptos" w:hAnsi="Aptos" w:cs="Aptos"/>
                              <w:noProof/>
                              <w:color w:val="828282"/>
                            </w:rPr>
                          </w:pPr>
                          <w:r w:rsidRPr="00165AC8">
                            <w:rPr>
                              <w:rFonts w:ascii="Aptos" w:eastAsia="Aptos" w:hAnsi="Aptos" w:cs="Aptos"/>
                              <w:noProof/>
                              <w:color w:val="828282"/>
                            </w:rPr>
                            <w:t>TLP:CLEAR</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EAED8C0" id="_x0000_t202" coordsize="21600,21600" o:spt="202" path="m,l,21600r21600,l21600,xe">
              <v:stroke joinstyle="miter"/>
              <v:path gradientshapeok="t" o:connecttype="rect"/>
            </v:shapetype>
            <v:shape id="Textové pole 10" o:spid="_x0000_s1029" type="#_x0000_t202" alt="TLP:CLEAR" style="position:absolute;left:0;text-align:left;margin-left:0;margin-top:0;width:77.45pt;height:35.65pt;z-index:251658240;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vgHDwIAABoEAAAOAAAAZHJzL2Uyb0RvYy54bWysU8Fu2zAMvQ/YPwi6L3ayumuNOEXWIsOA&#10;oC2QDj0rshQbkERBUmJnXz9KdpKu22nYRaZI+pF8fJrf9VqRg3C+BVPR6SSnRBgOdWt2Ff3xsvp0&#10;Q4kPzNRMgREVPQpP7xYfP8w7W4oZNKBq4QiCGF92tqJNCLbMMs8boZmfgBUGgxKcZgGvbpfVjnWI&#10;rlU2y/PrrANXWwdceI/ehyFIFwlfSsHDk5ReBKIqir2FdLp0buOZLeas3Dlmm5aPbbB/6EKz1mDR&#10;M9QDC4zsXfsHlG65Aw8yTDjoDKRsuUgz4DTT/N00m4ZZkWZBcrw90+T/Hyx/PGzssyOh/wo9LjAS&#10;0llfenTGeXrpdPxipwTjSOHxTJvoA+HovL35fD0tKOEYuipmX4oiomSXn63z4ZsATaJRUYdbSWSx&#10;w9qHIfWUEmsZWLVKpc0o85sDMaMnu3QYrdBv+7HtLdRHnMbBsGhv+arFmmvmwzNzuFkcANUanvCQ&#10;CrqKwmhR0oD7+Td/zEfCMUpJh0qpqEEpU6K+G1zErLjK86isdEPDnYxtMqa3eRHjZq/vAUU4xfdg&#10;eTJjclAnUzrQryjmZayGIWY41qzo9mTeh0G3+Bi4WC5TEorIsrA2G8sjdCQrMvnSvzJnR7oD7ukR&#10;Tlpi5TvWh9z4p7fLfUDu00oisQObI98owLTU8bFEhb+9p6zLk178AgAA//8DAFBLAwQUAAYACAAA&#10;ACEAe4tTEtoAAAAEAQAADwAAAGRycy9kb3ducmV2LnhtbEyPzU7DMBCE70i8g7WVuFGnBQKkcaqK&#10;P/VKQIKjE2/jqPE6ZN02vH3dXuCy0mhGM9/my9F1Yo8Dt54UzKYJCKTam5YaBZ8fr9cPIDhoMrrz&#10;hAp+kWFZXF7kOjP+QO+4L0MjYglxphXYEPpMSq4tOs1T3yNFb+MHp0OUQyPNoA+x3HVyniSpdLql&#10;uGB1j08W6225cwrS57eV7b/S75/NnNdc+W0o/YtSV5NxtQARcAx/YTjhR3QoIlPld2RYdAriI+F8&#10;T97d7SOISsH97AZkkcv/8MURAAD//wMAUEsBAi0AFAAGAAgAAAAhALaDOJL+AAAA4QEAABMAAAAA&#10;AAAAAAAAAAAAAAAAAFtDb250ZW50X1R5cGVzXS54bWxQSwECLQAUAAYACAAAACEAOP0h/9YAAACU&#10;AQAACwAAAAAAAAAAAAAAAAAvAQAAX3JlbHMvLnJlbHNQSwECLQAUAAYACAAAACEAvs74Bw8CAAAa&#10;BAAADgAAAAAAAAAAAAAAAAAuAgAAZHJzL2Uyb0RvYy54bWxQSwECLQAUAAYACAAAACEAe4tTEtoA&#10;AAAEAQAADwAAAAAAAAAAAAAAAABpBAAAZHJzL2Rvd25yZXYueG1sUEsFBgAAAAAEAAQA8wAAAHAF&#10;AAAAAA==&#10;" filled="f" stroked="f">
              <v:fill o:detectmouseclick="t"/>
              <v:textbox style="mso-fit-shape-to-text:t" inset="20pt,0,0,15pt">
                <w:txbxContent>
                  <w:p w14:paraId="3DDC238F" w14:textId="414D0C93" w:rsidR="00165AC8" w:rsidRPr="00165AC8" w:rsidRDefault="00165AC8" w:rsidP="00165AC8">
                    <w:pPr>
                      <w:rPr>
                        <w:rFonts w:ascii="Aptos" w:eastAsia="Aptos" w:hAnsi="Aptos" w:cs="Aptos"/>
                        <w:noProof/>
                        <w:color w:val="828282"/>
                      </w:rPr>
                    </w:pPr>
                    <w:r w:rsidRPr="00165AC8">
                      <w:rPr>
                        <w:rFonts w:ascii="Aptos" w:eastAsia="Aptos" w:hAnsi="Aptos" w:cs="Aptos"/>
                        <w:noProof/>
                        <w:color w:val="828282"/>
                      </w:rPr>
                      <w:t>TLP:CLEAR</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5663DB" w14:textId="77777777" w:rsidR="00286D79" w:rsidRDefault="00286D79" w:rsidP="00FC307E">
      <w:r>
        <w:separator/>
      </w:r>
    </w:p>
  </w:footnote>
  <w:footnote w:type="continuationSeparator" w:id="0">
    <w:p w14:paraId="7EBBA5DE" w14:textId="77777777" w:rsidR="00286D79" w:rsidRDefault="00286D79" w:rsidP="00FC307E">
      <w:r>
        <w:continuationSeparator/>
      </w:r>
    </w:p>
  </w:footnote>
  <w:footnote w:id="1">
    <w:p w14:paraId="4D555CF1" w14:textId="53387AA0" w:rsidR="00650DA9" w:rsidRDefault="00650DA9" w:rsidP="00550FDF">
      <w:pPr>
        <w:pStyle w:val="Textpoznpodarou"/>
        <w:ind w:left="284" w:hanging="284"/>
      </w:pPr>
      <w:r w:rsidRPr="0007080F">
        <w:rPr>
          <w:rStyle w:val="Znakapoznpodarou"/>
        </w:rPr>
        <w:footnoteRef/>
      </w:r>
      <w:r w:rsidRPr="0007080F">
        <w:t xml:space="preserve"> </w:t>
      </w:r>
      <w:r w:rsidR="00550FDF">
        <w:tab/>
      </w:r>
      <w:r w:rsidRPr="0007080F">
        <w:t xml:space="preserve">Klíčové kompetence žáků </w:t>
      </w:r>
      <w:r w:rsidR="00717810" w:rsidRPr="0007080F">
        <w:t>představují</w:t>
      </w:r>
      <w:r w:rsidRPr="0007080F">
        <w:t xml:space="preserve"> soubor důležitých dovedností a znalostí, které si má žák během školní docházky osvojit, aby byl úspěšný v běžném životě, dalším vzdělávání i práci.</w:t>
      </w:r>
    </w:p>
  </w:footnote>
  <w:footnote w:id="2">
    <w:p w14:paraId="43DEF37D" w14:textId="38C53074" w:rsidR="00977CF2" w:rsidRDefault="00977CF2" w:rsidP="00550FDF">
      <w:pPr>
        <w:pStyle w:val="Textpoznpodarou"/>
        <w:ind w:left="284" w:hanging="284"/>
      </w:pPr>
      <w:r>
        <w:rPr>
          <w:rStyle w:val="Znakapoznpodarou"/>
        </w:rPr>
        <w:footnoteRef/>
      </w:r>
      <w:r>
        <w:t xml:space="preserve"> </w:t>
      </w:r>
      <w:r w:rsidR="00550FDF">
        <w:tab/>
      </w:r>
      <w:proofErr w:type="spellStart"/>
      <w:r>
        <w:t>Programme</w:t>
      </w:r>
      <w:proofErr w:type="spellEnd"/>
      <w:r>
        <w:t xml:space="preserve"> </w:t>
      </w:r>
      <w:proofErr w:type="spellStart"/>
      <w:r>
        <w:t>for</w:t>
      </w:r>
      <w:proofErr w:type="spellEnd"/>
      <w:r>
        <w:t xml:space="preserve"> International Student </w:t>
      </w:r>
      <w:proofErr w:type="spellStart"/>
      <w:r>
        <w:t>Assessment</w:t>
      </w:r>
      <w:proofErr w:type="spellEnd"/>
      <w:r>
        <w:t xml:space="preserve"> (Mezinárodní program pro hodnocení žáků).</w:t>
      </w:r>
    </w:p>
  </w:footnote>
  <w:footnote w:id="3">
    <w:p w14:paraId="52982D97" w14:textId="587F4366" w:rsidR="008C15F7" w:rsidRDefault="008C15F7" w:rsidP="00550FDF">
      <w:pPr>
        <w:pStyle w:val="Textpoznpodarou"/>
        <w:ind w:left="284" w:hanging="284"/>
      </w:pPr>
      <w:r>
        <w:rPr>
          <w:rStyle w:val="Znakapoznpodarou"/>
        </w:rPr>
        <w:footnoteRef/>
      </w:r>
      <w:r>
        <w:t xml:space="preserve"> </w:t>
      </w:r>
      <w:r w:rsidR="00550FDF">
        <w:tab/>
      </w:r>
      <w:r>
        <w:t xml:space="preserve">Zákon </w:t>
      </w:r>
      <w:r w:rsidRPr="002C143D">
        <w:t>č. 134/2016 Sb.</w:t>
      </w:r>
      <w:r>
        <w:t xml:space="preserve"> o zadávání veřejných zakázek.</w:t>
      </w:r>
    </w:p>
  </w:footnote>
  <w:footnote w:id="4">
    <w:p w14:paraId="65AFA0A4" w14:textId="224F77EC" w:rsidR="00717810" w:rsidRDefault="00717810" w:rsidP="00550FDF">
      <w:pPr>
        <w:pStyle w:val="Textpoznpodarou"/>
        <w:ind w:left="284" w:hanging="284"/>
      </w:pPr>
      <w:r>
        <w:rPr>
          <w:rStyle w:val="Znakapoznpodarou"/>
        </w:rPr>
        <w:footnoteRef/>
      </w:r>
      <w:r>
        <w:t xml:space="preserve"> </w:t>
      </w:r>
      <w:r w:rsidR="00550FDF">
        <w:tab/>
      </w:r>
      <w:r w:rsidRPr="002C143D">
        <w:t>Zákon č. 67/2022 Sb.</w:t>
      </w:r>
      <w:r>
        <w:t xml:space="preserve"> </w:t>
      </w:r>
      <w:r w:rsidRPr="002C143D">
        <w:t>o opatřeních v oblasti školství v souvislosti s ozbrojeným konfliktem na území Ukrajiny vyvolaných invazí vojsk Ruské federace</w:t>
      </w:r>
      <w:r>
        <w:t>.</w:t>
      </w:r>
    </w:p>
  </w:footnote>
  <w:footnote w:id="5">
    <w:p w14:paraId="6C078BA4" w14:textId="134A1C07" w:rsidR="00D2170A" w:rsidRDefault="00D2170A" w:rsidP="00550FDF">
      <w:pPr>
        <w:pStyle w:val="Textpoznpodarou"/>
        <w:ind w:left="284" w:hanging="284"/>
      </w:pPr>
      <w:r>
        <w:rPr>
          <w:rStyle w:val="Znakapoznpodarou"/>
        </w:rPr>
        <w:footnoteRef/>
      </w:r>
      <w:r>
        <w:t xml:space="preserve"> </w:t>
      </w:r>
      <w:r w:rsidR="00550FDF">
        <w:tab/>
      </w:r>
      <w:r>
        <w:t xml:space="preserve">Zákon č. </w:t>
      </w:r>
      <w:r w:rsidRPr="00BF1B68">
        <w:t>561/2004 Sb.</w:t>
      </w:r>
      <w:r>
        <w:t xml:space="preserve"> o předškolním, základním, středním, vyšším odborném a jiném vzdělávání (školský zákon).</w:t>
      </w:r>
    </w:p>
  </w:footnote>
  <w:footnote w:id="6">
    <w:p w14:paraId="7884FF4C" w14:textId="02DA7F16" w:rsidR="00D2170A" w:rsidRDefault="00D2170A" w:rsidP="00550FDF">
      <w:pPr>
        <w:pStyle w:val="Textpoznpodarou"/>
        <w:ind w:left="284" w:hanging="284"/>
      </w:pPr>
      <w:r>
        <w:rPr>
          <w:rStyle w:val="Znakapoznpodarou"/>
        </w:rPr>
        <w:footnoteRef/>
      </w:r>
      <w:r>
        <w:t xml:space="preserve"> </w:t>
      </w:r>
      <w:r w:rsidR="00550FDF">
        <w:tab/>
      </w:r>
      <w:r>
        <w:t>Vyhláška č. 15/2005 Sb.</w:t>
      </w:r>
      <w:r w:rsidRPr="002C143D">
        <w:t>, kterou se stanoví náležitosti dlouhodobých záměrů</w:t>
      </w:r>
      <w:r>
        <w:t xml:space="preserve"> a </w:t>
      </w:r>
      <w:r w:rsidRPr="002C143D">
        <w:t>výročních zpráv</w:t>
      </w:r>
      <w:r>
        <w:t>.</w:t>
      </w:r>
    </w:p>
  </w:footnote>
  <w:footnote w:id="7">
    <w:p w14:paraId="570FF878" w14:textId="421023C6" w:rsidR="00A7759A" w:rsidRDefault="00A7759A" w:rsidP="00CD2843">
      <w:pPr>
        <w:pStyle w:val="Textpoznpodarou"/>
        <w:ind w:left="284" w:hanging="284"/>
      </w:pPr>
      <w:r w:rsidRPr="00B915D5">
        <w:rPr>
          <w:rStyle w:val="Znakapoznpodarou"/>
        </w:rPr>
        <w:footnoteRef/>
      </w:r>
      <w:r w:rsidRPr="00B915D5">
        <w:t xml:space="preserve"> </w:t>
      </w:r>
      <w:r w:rsidR="00CD2843">
        <w:tab/>
      </w:r>
      <w:r w:rsidR="00B915D5" w:rsidRPr="00B915D5">
        <w:t xml:space="preserve">Data </w:t>
      </w:r>
      <w:r w:rsidR="002B0F9B">
        <w:t>MŠMT</w:t>
      </w:r>
      <w:r w:rsidR="00B915D5" w:rsidRPr="00B915D5">
        <w:t xml:space="preserve"> k </w:t>
      </w:r>
      <w:r w:rsidR="002B0F9B">
        <w:t>30</w:t>
      </w:r>
      <w:r w:rsidR="00B915D5" w:rsidRPr="00B915D5">
        <w:t xml:space="preserve">. </w:t>
      </w:r>
      <w:r w:rsidR="002B0F9B">
        <w:t>9</w:t>
      </w:r>
      <w:r w:rsidR="00B915D5" w:rsidRPr="00B915D5">
        <w:t>. 202</w:t>
      </w:r>
      <w:r w:rsidR="002B0F9B">
        <w:t>4</w:t>
      </w:r>
      <w:r w:rsidR="00B915D5" w:rsidRPr="00B915D5">
        <w:t>.</w:t>
      </w:r>
    </w:p>
  </w:footnote>
  <w:footnote w:id="8">
    <w:p w14:paraId="0672C6FB" w14:textId="31ABEA2F" w:rsidR="0027745B" w:rsidRDefault="0027745B" w:rsidP="00CD2843">
      <w:pPr>
        <w:pStyle w:val="Textpoznpodarou"/>
        <w:ind w:left="284" w:hanging="284"/>
      </w:pPr>
      <w:r w:rsidRPr="0007080F">
        <w:rPr>
          <w:rStyle w:val="Znakapoznpodarou"/>
        </w:rPr>
        <w:footnoteRef/>
      </w:r>
      <w:r w:rsidRPr="0007080F">
        <w:t xml:space="preserve"> </w:t>
      </w:r>
      <w:r w:rsidR="00CD2843">
        <w:tab/>
      </w:r>
      <w:r w:rsidRPr="0007080F">
        <w:t>Podobné výsledky byly</w:t>
      </w:r>
      <w:r w:rsidR="00EB26B5" w:rsidRPr="0007080F">
        <w:t xml:space="preserve"> zjištěny</w:t>
      </w:r>
      <w:r w:rsidRPr="0007080F">
        <w:t xml:space="preserve"> u studentů SŠ i v oblasti moderních dějin (52 %) a finanční gramotnosti (46 %).</w:t>
      </w:r>
    </w:p>
  </w:footnote>
  <w:footnote w:id="9">
    <w:p w14:paraId="745AF872" w14:textId="5CB3A460" w:rsidR="00446D37" w:rsidRDefault="00446D37" w:rsidP="00F62455">
      <w:pPr>
        <w:pStyle w:val="Textpoznpodarou"/>
        <w:ind w:left="284" w:hanging="284"/>
      </w:pPr>
      <w:r>
        <w:rPr>
          <w:rStyle w:val="Znakapoznpodarou"/>
        </w:rPr>
        <w:footnoteRef/>
      </w:r>
      <w:r>
        <w:t xml:space="preserve"> </w:t>
      </w:r>
      <w:r w:rsidR="00F62455">
        <w:tab/>
      </w:r>
      <w:r w:rsidRPr="00446D37">
        <w:t>PISA neměří procentuální úspěšnost v testu, ale úroveň dovedností žáků v dané oblasti</w:t>
      </w:r>
      <w:r>
        <w:t xml:space="preserve">. </w:t>
      </w:r>
      <w:r w:rsidRPr="00446D37">
        <w:t>Výsledek se vyjadřuje na bodové škále s průměrem 500 bodů a směrodatnou odchylkou 100 bodů</w:t>
      </w:r>
      <w:r>
        <w:t xml:space="preserve"> (600 bodů = nadprůměrné dovednosti, 400 bodů dovednosti pod průměrem).</w:t>
      </w:r>
    </w:p>
  </w:footnote>
  <w:footnote w:id="10">
    <w:p w14:paraId="1A9DEA19" w14:textId="72B5E46B" w:rsidR="005A31E7" w:rsidRDefault="005A31E7" w:rsidP="00F62455">
      <w:pPr>
        <w:pStyle w:val="Textpoznpodarou"/>
        <w:ind w:left="284" w:hanging="284"/>
      </w:pPr>
      <w:r>
        <w:rPr>
          <w:rStyle w:val="Znakapoznpodarou"/>
        </w:rPr>
        <w:footnoteRef/>
      </w:r>
      <w:r>
        <w:t xml:space="preserve"> </w:t>
      </w:r>
      <w:r w:rsidR="00F62455">
        <w:tab/>
      </w:r>
      <w:r>
        <w:t>Základní školy, střední odborné školy s maturitou, střední odborné školy bez maturity, víceletá gymnázia a</w:t>
      </w:r>
      <w:r w:rsidR="006C2215">
        <w:t> </w:t>
      </w:r>
      <w:r>
        <w:t>čtyřletá gymnázia.</w:t>
      </w:r>
    </w:p>
  </w:footnote>
  <w:footnote w:id="11">
    <w:p w14:paraId="33A8117E" w14:textId="6FD69D27" w:rsidR="009D49AD" w:rsidRDefault="009D49AD" w:rsidP="00F62455">
      <w:pPr>
        <w:pStyle w:val="Textpoznpodarou"/>
        <w:ind w:left="284" w:hanging="284"/>
      </w:pPr>
      <w:r>
        <w:rPr>
          <w:rStyle w:val="Znakapoznpodarou"/>
        </w:rPr>
        <w:footnoteRef/>
      </w:r>
      <w:r>
        <w:t xml:space="preserve"> </w:t>
      </w:r>
      <w:r w:rsidR="00F62455">
        <w:tab/>
      </w:r>
      <w:r>
        <w:t>První dva roky realizace projektu.</w:t>
      </w:r>
    </w:p>
  </w:footnote>
  <w:footnote w:id="12">
    <w:p w14:paraId="5666CF1E" w14:textId="1757DAEE" w:rsidR="0051647F" w:rsidRDefault="0051647F" w:rsidP="00F62455">
      <w:pPr>
        <w:pStyle w:val="Textpoznpodarou"/>
        <w:ind w:left="284" w:hanging="284"/>
      </w:pPr>
      <w:r>
        <w:rPr>
          <w:rStyle w:val="Znakapoznpodarou"/>
        </w:rPr>
        <w:footnoteRef/>
      </w:r>
      <w:r>
        <w:t xml:space="preserve"> </w:t>
      </w:r>
      <w:r w:rsidR="00F62455">
        <w:tab/>
      </w:r>
      <w:r>
        <w:t xml:space="preserve">Zpracovatelů ŠAP/PA bylo ve druhé vlně KAP II zhruba </w:t>
      </w:r>
      <w:r w:rsidRPr="00A634B8">
        <w:rPr>
          <w:rFonts w:cstheme="minorHAnsi"/>
        </w:rPr>
        <w:t xml:space="preserve">918 </w:t>
      </w:r>
      <w:r>
        <w:rPr>
          <w:rFonts w:cstheme="minorHAnsi"/>
        </w:rPr>
        <w:t>(SŠ, SOŠ a VOŠ).</w:t>
      </w:r>
    </w:p>
  </w:footnote>
  <w:footnote w:id="13">
    <w:p w14:paraId="42602ACB" w14:textId="0A0F9208" w:rsidR="00224AFA" w:rsidRPr="0076608B" w:rsidRDefault="00224AFA" w:rsidP="00DB0BE7">
      <w:pPr>
        <w:pStyle w:val="Textpoznpodarou"/>
        <w:ind w:left="284" w:hanging="284"/>
        <w:rPr>
          <w:rFonts w:asciiTheme="minorHAnsi" w:hAnsiTheme="minorHAnsi" w:cstheme="minorHAnsi"/>
        </w:rPr>
      </w:pPr>
      <w:r w:rsidRPr="0076608B">
        <w:rPr>
          <w:rStyle w:val="Znakapoznpodarou"/>
          <w:rFonts w:asciiTheme="minorHAnsi" w:hAnsiTheme="minorHAnsi" w:cstheme="minorHAnsi"/>
        </w:rPr>
        <w:footnoteRef/>
      </w:r>
      <w:r w:rsidRPr="0076608B">
        <w:rPr>
          <w:rFonts w:asciiTheme="minorHAnsi" w:hAnsiTheme="minorHAnsi" w:cstheme="minorHAnsi"/>
        </w:rPr>
        <w:t xml:space="preserve"> </w:t>
      </w:r>
      <w:r w:rsidR="00DB0BE7">
        <w:rPr>
          <w:rFonts w:asciiTheme="minorHAnsi" w:hAnsiTheme="minorHAnsi" w:cstheme="minorHAnsi"/>
        </w:rPr>
        <w:tab/>
      </w:r>
      <w:r w:rsidRPr="0076608B">
        <w:rPr>
          <w:rFonts w:asciiTheme="minorHAnsi" w:hAnsiTheme="minorHAnsi" w:cstheme="minorHAnsi"/>
        </w:rPr>
        <w:t>Jednalo se o období přibližně mezi lety 2016</w:t>
      </w:r>
      <w:r>
        <w:rPr>
          <w:rFonts w:asciiTheme="minorHAnsi" w:hAnsiTheme="minorHAnsi" w:cstheme="minorHAnsi"/>
        </w:rPr>
        <w:t>–</w:t>
      </w:r>
      <w:r w:rsidRPr="0076608B">
        <w:rPr>
          <w:rFonts w:asciiTheme="minorHAnsi" w:hAnsiTheme="minorHAnsi" w:cstheme="minorHAnsi"/>
        </w:rPr>
        <w:t>2018.</w:t>
      </w:r>
    </w:p>
  </w:footnote>
  <w:footnote w:id="14">
    <w:p w14:paraId="595DCD5F" w14:textId="236E0F82" w:rsidR="00224AFA" w:rsidRPr="00914D09" w:rsidRDefault="00224AFA" w:rsidP="00DB0BE7">
      <w:pPr>
        <w:pStyle w:val="Textpoznpodarou"/>
        <w:ind w:left="284" w:hanging="284"/>
        <w:rPr>
          <w:rFonts w:asciiTheme="minorHAnsi" w:hAnsiTheme="minorHAnsi" w:cstheme="minorHAnsi"/>
        </w:rPr>
      </w:pPr>
      <w:r w:rsidRPr="0076608B">
        <w:rPr>
          <w:rStyle w:val="Znakapoznpodarou"/>
          <w:rFonts w:asciiTheme="minorHAnsi" w:hAnsiTheme="minorHAnsi" w:cstheme="minorHAnsi"/>
        </w:rPr>
        <w:footnoteRef/>
      </w:r>
      <w:r w:rsidRPr="0076608B">
        <w:rPr>
          <w:rFonts w:asciiTheme="minorHAnsi" w:hAnsiTheme="minorHAnsi" w:cstheme="minorHAnsi"/>
        </w:rPr>
        <w:t xml:space="preserve"> </w:t>
      </w:r>
      <w:bookmarkStart w:id="4" w:name="_Hlk205996653"/>
      <w:r w:rsidR="00DB0BE7">
        <w:rPr>
          <w:rFonts w:asciiTheme="minorHAnsi" w:hAnsiTheme="minorHAnsi" w:cstheme="minorHAnsi"/>
        </w:rPr>
        <w:tab/>
      </w:r>
      <w:r w:rsidRPr="0076608B">
        <w:rPr>
          <w:rFonts w:asciiTheme="minorHAnsi" w:hAnsiTheme="minorHAnsi" w:cstheme="minorHAnsi"/>
        </w:rPr>
        <w:t>Akce KLIMA v rámci OP VVV</w:t>
      </w:r>
      <w:r w:rsidRPr="00914D09">
        <w:rPr>
          <w:rFonts w:asciiTheme="minorHAnsi" w:hAnsiTheme="minorHAnsi" w:cstheme="minorHAnsi"/>
        </w:rPr>
        <w:t xml:space="preserve"> byla systémovým přístupem k podpoře kvality základního a předškolního vzdělávání. </w:t>
      </w:r>
      <w:r>
        <w:rPr>
          <w:rFonts w:asciiTheme="minorHAnsi" w:hAnsiTheme="minorHAnsi" w:cstheme="minorHAnsi"/>
        </w:rPr>
        <w:t xml:space="preserve">Zaměřoval se na klíčové oblasti: </w:t>
      </w:r>
      <w:r w:rsidR="00C60AA3">
        <w:rPr>
          <w:rFonts w:asciiTheme="minorHAnsi" w:hAnsiTheme="minorHAnsi" w:cstheme="minorHAnsi"/>
        </w:rPr>
        <w:t>k</w:t>
      </w:r>
      <w:r w:rsidRPr="00914D09">
        <w:rPr>
          <w:rFonts w:asciiTheme="minorHAnsi" w:hAnsiTheme="minorHAnsi" w:cstheme="minorHAnsi"/>
        </w:rPr>
        <w:t>ultura učení</w:t>
      </w:r>
      <w:r>
        <w:rPr>
          <w:rFonts w:asciiTheme="minorHAnsi" w:hAnsiTheme="minorHAnsi" w:cstheme="minorHAnsi"/>
        </w:rPr>
        <w:t xml:space="preserve">; </w:t>
      </w:r>
      <w:r w:rsidR="00C60AA3">
        <w:rPr>
          <w:rFonts w:asciiTheme="minorHAnsi" w:hAnsiTheme="minorHAnsi" w:cstheme="minorHAnsi"/>
        </w:rPr>
        <w:t>l</w:t>
      </w:r>
      <w:r w:rsidRPr="00914D09">
        <w:rPr>
          <w:rFonts w:asciiTheme="minorHAnsi" w:hAnsiTheme="minorHAnsi" w:cstheme="minorHAnsi"/>
        </w:rPr>
        <w:t>eadership (pedagogické vedení)</w:t>
      </w:r>
      <w:r>
        <w:rPr>
          <w:rFonts w:asciiTheme="minorHAnsi" w:hAnsiTheme="minorHAnsi" w:cstheme="minorHAnsi"/>
        </w:rPr>
        <w:t xml:space="preserve">; </w:t>
      </w:r>
      <w:r w:rsidR="00C60AA3">
        <w:rPr>
          <w:rFonts w:asciiTheme="minorHAnsi" w:hAnsiTheme="minorHAnsi" w:cstheme="minorHAnsi"/>
        </w:rPr>
        <w:t>i</w:t>
      </w:r>
      <w:r w:rsidRPr="00914D09">
        <w:rPr>
          <w:rFonts w:asciiTheme="minorHAnsi" w:hAnsiTheme="minorHAnsi" w:cstheme="minorHAnsi"/>
        </w:rPr>
        <w:t>nkluze</w:t>
      </w:r>
      <w:r>
        <w:rPr>
          <w:rFonts w:asciiTheme="minorHAnsi" w:hAnsiTheme="minorHAnsi" w:cstheme="minorHAnsi"/>
        </w:rPr>
        <w:t xml:space="preserve">; </w:t>
      </w:r>
      <w:r w:rsidR="00C60AA3">
        <w:rPr>
          <w:rFonts w:asciiTheme="minorHAnsi" w:hAnsiTheme="minorHAnsi" w:cstheme="minorHAnsi"/>
        </w:rPr>
        <w:t>m</w:t>
      </w:r>
      <w:r w:rsidRPr="00914D09">
        <w:rPr>
          <w:rFonts w:asciiTheme="minorHAnsi" w:hAnsiTheme="minorHAnsi" w:cstheme="minorHAnsi"/>
        </w:rPr>
        <w:t>etodická podpora učitelů (mentoring)</w:t>
      </w:r>
      <w:r>
        <w:rPr>
          <w:rFonts w:asciiTheme="minorHAnsi" w:hAnsiTheme="minorHAnsi" w:cstheme="minorHAnsi"/>
        </w:rPr>
        <w:t xml:space="preserve">; </w:t>
      </w:r>
      <w:r w:rsidR="00C60AA3">
        <w:rPr>
          <w:rFonts w:asciiTheme="minorHAnsi" w:hAnsiTheme="minorHAnsi" w:cstheme="minorHAnsi"/>
        </w:rPr>
        <w:t>a</w:t>
      </w:r>
      <w:r w:rsidRPr="00914D09">
        <w:rPr>
          <w:rFonts w:asciiTheme="minorHAnsi" w:hAnsiTheme="minorHAnsi" w:cstheme="minorHAnsi"/>
        </w:rPr>
        <w:t>ktivizační formy výuky</w:t>
      </w:r>
      <w:r>
        <w:rPr>
          <w:rFonts w:asciiTheme="minorHAnsi" w:hAnsiTheme="minorHAnsi" w:cstheme="minorHAnsi"/>
        </w:rPr>
        <w:t>.</w:t>
      </w:r>
      <w:bookmarkEnd w:id="4"/>
    </w:p>
  </w:footnote>
  <w:footnote w:id="15">
    <w:p w14:paraId="773DC91F" w14:textId="1A986DC3" w:rsidR="00C3385E" w:rsidRPr="004E785D" w:rsidRDefault="00C3385E" w:rsidP="006C649D">
      <w:pPr>
        <w:spacing w:before="0"/>
        <w:ind w:left="284" w:hanging="284"/>
        <w:rPr>
          <w:sz w:val="20"/>
          <w:szCs w:val="20"/>
        </w:rPr>
      </w:pPr>
      <w:r w:rsidRPr="00B62746">
        <w:rPr>
          <w:rStyle w:val="Znakapoznpodarou"/>
          <w:rFonts w:cstheme="minorHAnsi"/>
          <w:sz w:val="20"/>
          <w:szCs w:val="20"/>
        </w:rPr>
        <w:footnoteRef/>
      </w:r>
      <w:r w:rsidRPr="00B62746">
        <w:rPr>
          <w:rFonts w:cstheme="minorHAnsi"/>
          <w:sz w:val="20"/>
          <w:szCs w:val="20"/>
        </w:rPr>
        <w:t xml:space="preserve"> </w:t>
      </w:r>
      <w:r w:rsidR="006C649D">
        <w:rPr>
          <w:rFonts w:cstheme="minorHAnsi"/>
          <w:sz w:val="20"/>
          <w:szCs w:val="20"/>
        </w:rPr>
        <w:tab/>
      </w:r>
      <w:r w:rsidRPr="00B62746">
        <w:rPr>
          <w:rFonts w:cstheme="minorHAnsi"/>
          <w:sz w:val="20"/>
          <w:szCs w:val="20"/>
        </w:rPr>
        <w:t>Zřizovací listina NPI, čl. II. bod 2. písm. d) realizace systematické metodické a vzdělávací podpory vedoucích pracovníků škol a školských zařízení v oblasti strategického plánování a rozvoje na krajské, regionální a místní úrovni</w:t>
      </w:r>
      <w:r w:rsidR="001F52C7">
        <w:rPr>
          <w:rFonts w:cstheme="minorHAnsi"/>
          <w:sz w:val="20"/>
          <w:szCs w:val="20"/>
        </w:rPr>
        <w:t>;</w:t>
      </w:r>
      <w:r w:rsidR="006C649D">
        <w:rPr>
          <w:rFonts w:cstheme="minorHAnsi"/>
          <w:sz w:val="20"/>
          <w:szCs w:val="20"/>
        </w:rPr>
        <w:t xml:space="preserve"> </w:t>
      </w:r>
      <w:r w:rsidR="001F52C7">
        <w:rPr>
          <w:rFonts w:cstheme="minorHAnsi"/>
          <w:sz w:val="20"/>
          <w:szCs w:val="20"/>
        </w:rPr>
        <w:t>p</w:t>
      </w:r>
      <w:r w:rsidRPr="00B62746">
        <w:rPr>
          <w:rFonts w:cstheme="minorHAnsi"/>
          <w:sz w:val="20"/>
          <w:szCs w:val="20"/>
        </w:rPr>
        <w:t>ísm. f) koordinace a metodická a informační podpora zřizovatelů škol a školských zařízení, vedení škol a</w:t>
      </w:r>
      <w:r>
        <w:rPr>
          <w:rFonts w:cstheme="minorHAnsi"/>
          <w:sz w:val="20"/>
          <w:szCs w:val="20"/>
        </w:rPr>
        <w:t> </w:t>
      </w:r>
      <w:r w:rsidRPr="00B62746">
        <w:rPr>
          <w:rFonts w:cstheme="minorHAnsi"/>
          <w:sz w:val="20"/>
          <w:szCs w:val="20"/>
        </w:rPr>
        <w:t>školských zařízení a pedagogických pracovníků v oblasti působnosti institutu na regionální úrovni a</w:t>
      </w:r>
      <w:r w:rsidR="00DB0BE7">
        <w:rPr>
          <w:rFonts w:cstheme="minorHAnsi"/>
          <w:sz w:val="20"/>
          <w:szCs w:val="20"/>
        </w:rPr>
        <w:t> </w:t>
      </w:r>
      <w:r w:rsidRPr="00B62746">
        <w:rPr>
          <w:rFonts w:cstheme="minorHAnsi"/>
          <w:sz w:val="20"/>
          <w:szCs w:val="20"/>
        </w:rPr>
        <w:t>místní úrovni, a to i prostřednictvím krajských pracovišť institutu.</w:t>
      </w:r>
    </w:p>
  </w:footnote>
  <w:footnote w:id="16">
    <w:p w14:paraId="379005E8" w14:textId="57535875" w:rsidR="004E0B59" w:rsidRDefault="004E0B59" w:rsidP="006C649D">
      <w:pPr>
        <w:pStyle w:val="Textpoznpodarou"/>
        <w:ind w:left="284" w:hanging="284"/>
      </w:pPr>
      <w:r>
        <w:rPr>
          <w:rStyle w:val="Znakapoznpodarou"/>
        </w:rPr>
        <w:footnoteRef/>
      </w:r>
      <w:r>
        <w:t xml:space="preserve"> </w:t>
      </w:r>
      <w:r w:rsidR="006C649D">
        <w:tab/>
      </w:r>
      <w:r>
        <w:t xml:space="preserve">Ustanovení § 222 odst. 1 ve spojení s ustanovením § 222 odst. 3 písm. a) zákona č. </w:t>
      </w:r>
      <w:r w:rsidRPr="001A76D0">
        <w:rPr>
          <w:rFonts w:asciiTheme="minorHAnsi" w:eastAsiaTheme="minorEastAsia" w:hAnsiTheme="minorHAnsi" w:cstheme="minorBidi"/>
          <w:bCs/>
        </w:rPr>
        <w:t>134/2016 Sb.</w:t>
      </w:r>
    </w:p>
  </w:footnote>
  <w:footnote w:id="17">
    <w:p w14:paraId="6519EFB5" w14:textId="3375716C" w:rsidR="004E0B59" w:rsidRDefault="004E0B59" w:rsidP="006C649D">
      <w:pPr>
        <w:pStyle w:val="Textpoznpodarou"/>
        <w:ind w:left="284" w:hanging="284"/>
      </w:pPr>
      <w:r>
        <w:rPr>
          <w:rStyle w:val="Znakapoznpodarou"/>
        </w:rPr>
        <w:footnoteRef/>
      </w:r>
      <w:r>
        <w:t xml:space="preserve"> </w:t>
      </w:r>
      <w:r w:rsidR="006C649D">
        <w:tab/>
      </w:r>
      <w:r>
        <w:t xml:space="preserve">Ustanovení § 222 odst. 1 ve spojení s ustanovením § 222 odst. 3 písm. a) zákona č. </w:t>
      </w:r>
      <w:r w:rsidRPr="001A76D0">
        <w:rPr>
          <w:rFonts w:asciiTheme="minorHAnsi" w:eastAsiaTheme="minorEastAsia" w:hAnsiTheme="minorHAnsi" w:cstheme="minorBidi"/>
          <w:bCs/>
        </w:rPr>
        <w:t>134/2016 Sb.</w:t>
      </w:r>
    </w:p>
  </w:footnote>
  <w:footnote w:id="18">
    <w:p w14:paraId="68CB4951" w14:textId="3B8D0BCF" w:rsidR="00BA787A" w:rsidRDefault="00BA787A" w:rsidP="006C649D">
      <w:pPr>
        <w:pStyle w:val="Textpoznpodarou"/>
        <w:ind w:left="284" w:hanging="284"/>
      </w:pPr>
      <w:r>
        <w:rPr>
          <w:rStyle w:val="Znakapoznpodarou"/>
        </w:rPr>
        <w:footnoteRef/>
      </w:r>
      <w:r>
        <w:t xml:space="preserve"> </w:t>
      </w:r>
      <w:r w:rsidR="006C649D">
        <w:tab/>
      </w:r>
      <w:r>
        <w:t>Ustanovení § 3 písm. e) a ustanovení § 44 odst. 1 písm. a) zákona č. 218/2000 Sb.</w:t>
      </w:r>
    </w:p>
  </w:footnote>
  <w:footnote w:id="19">
    <w:p w14:paraId="22581935" w14:textId="1463F892" w:rsidR="00D2170A" w:rsidRDefault="00D2170A" w:rsidP="006C649D">
      <w:pPr>
        <w:pStyle w:val="Textpoznpodarou"/>
        <w:ind w:left="284" w:hanging="284"/>
      </w:pPr>
      <w:r>
        <w:rPr>
          <w:rStyle w:val="Znakapoznpodarou"/>
        </w:rPr>
        <w:footnoteRef/>
      </w:r>
      <w:r>
        <w:t xml:space="preserve"> </w:t>
      </w:r>
      <w:r w:rsidR="006C649D">
        <w:tab/>
      </w:r>
      <w:r>
        <w:t>Ustanovení § 1 odst. 2 písm. a) vyhlášky č. 15/2005 Sb. (znění vyhlášky od 1. 7. 2012 do 14. 10. 2020).</w:t>
      </w:r>
    </w:p>
  </w:footnote>
  <w:footnote w:id="20">
    <w:p w14:paraId="28CBBB3B" w14:textId="5A43C10B" w:rsidR="00D2170A" w:rsidRDefault="00D2170A" w:rsidP="006C649D">
      <w:pPr>
        <w:pStyle w:val="Textpoznpodarou"/>
        <w:ind w:left="284" w:hanging="284"/>
      </w:pPr>
      <w:r>
        <w:rPr>
          <w:rStyle w:val="Znakapoznpodarou"/>
        </w:rPr>
        <w:footnoteRef/>
      </w:r>
      <w:r>
        <w:t xml:space="preserve"> </w:t>
      </w:r>
      <w:r w:rsidR="006C649D">
        <w:tab/>
      </w:r>
      <w:r>
        <w:t>Ustanovení § 1 písm. a) vyhlášky č. 15/2005 Sb. (znění vyhlášky od 1. 7. 2022 do 31. 8. 2025).</w:t>
      </w:r>
    </w:p>
  </w:footnote>
  <w:footnote w:id="21">
    <w:p w14:paraId="272644D3" w14:textId="0C22D5FB" w:rsidR="00FC3151" w:rsidRDefault="00FC3151" w:rsidP="004D0B4E">
      <w:pPr>
        <w:pStyle w:val="Textpoznpodarou"/>
        <w:ind w:left="284" w:hanging="284"/>
      </w:pPr>
      <w:r>
        <w:rPr>
          <w:rStyle w:val="Znakapoznpodarou"/>
        </w:rPr>
        <w:footnoteRef/>
      </w:r>
      <w:r>
        <w:t xml:space="preserve"> </w:t>
      </w:r>
      <w:r w:rsidR="004D0B4E">
        <w:tab/>
      </w:r>
      <w:r>
        <w:t xml:space="preserve">Data MŠMT dostupná také </w:t>
      </w:r>
      <w:r w:rsidRPr="00993F86">
        <w:rPr>
          <w:color w:val="auto"/>
        </w:rPr>
        <w:t xml:space="preserve">na </w:t>
      </w:r>
      <w:hyperlink r:id="rId1" w:history="1">
        <w:r w:rsidR="005F5B7D" w:rsidRPr="00CB3B41">
          <w:rPr>
            <w:rStyle w:val="Hypertextovodkaz"/>
          </w:rPr>
          <w:t>www.msmt.cz</w:t>
        </w:r>
      </w:hyperlink>
      <w:r w:rsidRPr="00993F86">
        <w:rPr>
          <w:color w:val="auto"/>
        </w:rPr>
        <w:t xml:space="preserve"> nebo </w:t>
      </w:r>
      <w:hyperlink r:id="rId2" w:history="1">
        <w:r w:rsidR="007D5627" w:rsidRPr="00CB3B41">
          <w:rPr>
            <w:rStyle w:val="Hypertextovodkaz"/>
          </w:rPr>
          <w:t>www.edu.cz</w:t>
        </w:r>
      </w:hyperlink>
      <w:r w:rsidRPr="00993F86">
        <w:rPr>
          <w:color w:val="auto"/>
        </w:rPr>
        <w:t>.</w:t>
      </w:r>
    </w:p>
  </w:footnote>
  <w:footnote w:id="22">
    <w:p w14:paraId="725E6B82" w14:textId="305EDDA4" w:rsidR="00993F86" w:rsidRPr="00B83E1A" w:rsidRDefault="00993F86" w:rsidP="004D0B4E">
      <w:pPr>
        <w:pStyle w:val="Textpoznpodarou"/>
        <w:ind w:left="284" w:hanging="284"/>
      </w:pPr>
      <w:r w:rsidRPr="00B83E1A">
        <w:rPr>
          <w:rStyle w:val="Znakapoznpodarou"/>
        </w:rPr>
        <w:footnoteRef/>
      </w:r>
      <w:r w:rsidRPr="00B83E1A">
        <w:t xml:space="preserve"> </w:t>
      </w:r>
      <w:r w:rsidR="004D0B4E">
        <w:tab/>
      </w:r>
      <w:r w:rsidRPr="00B83E1A">
        <w:t xml:space="preserve">Organizovány dle </w:t>
      </w:r>
      <w:r w:rsidRPr="00B83E1A">
        <w:rPr>
          <w:i/>
          <w:iCs/>
        </w:rPr>
        <w:t>Metodických pokynů k výkazům</w:t>
      </w:r>
      <w:r w:rsidRPr="00B83E1A">
        <w:t xml:space="preserve">, </w:t>
      </w:r>
      <w:r w:rsidR="005F5B7D">
        <w:t>v</w:t>
      </w:r>
      <w:r w:rsidRPr="00B83E1A">
        <w:t>ýkaz M 4c o přípravné třídě základní školy a</w:t>
      </w:r>
      <w:r w:rsidR="005F5B7D">
        <w:t> </w:t>
      </w:r>
      <w:r w:rsidRPr="00B83E1A">
        <w:t>o</w:t>
      </w:r>
      <w:r w:rsidR="005F5B7D">
        <w:t> </w:t>
      </w:r>
      <w:r w:rsidRPr="00B83E1A">
        <w:t>přípravném stupni základní školy speciální.</w:t>
      </w:r>
    </w:p>
  </w:footnote>
  <w:footnote w:id="23">
    <w:p w14:paraId="2B4F4620" w14:textId="0779AB82" w:rsidR="00993F86" w:rsidRPr="0066528C" w:rsidRDefault="00993F86" w:rsidP="004D0B4E">
      <w:pPr>
        <w:pStyle w:val="Textpoznpodarou"/>
        <w:ind w:left="284" w:hanging="284"/>
        <w:rPr>
          <w:rFonts w:asciiTheme="majorHAnsi" w:hAnsiTheme="majorHAnsi" w:cstheme="majorHAnsi"/>
        </w:rPr>
      </w:pPr>
      <w:r w:rsidRPr="00B83E1A">
        <w:rPr>
          <w:rStyle w:val="Znakapoznpodarou"/>
        </w:rPr>
        <w:footnoteRef/>
      </w:r>
      <w:r w:rsidRPr="00B83E1A">
        <w:t xml:space="preserve"> </w:t>
      </w:r>
      <w:r w:rsidR="004D0B4E">
        <w:tab/>
      </w:r>
      <w:r w:rsidRPr="00B83E1A">
        <w:t xml:space="preserve">Výzva </w:t>
      </w:r>
      <w:r w:rsidRPr="00B83E1A">
        <w:rPr>
          <w:i/>
          <w:iCs/>
        </w:rPr>
        <w:t>Adaptační skupiny pro děti cizince migrující z Ukrajiny 2022</w:t>
      </w:r>
      <w:r w:rsidRPr="00B83E1A">
        <w:t xml:space="preserve">, výzva </w:t>
      </w:r>
      <w:r w:rsidRPr="00B83E1A">
        <w:rPr>
          <w:i/>
          <w:iCs/>
        </w:rPr>
        <w:t>Adaptační skupiny pro děti cizince migrující z Ukrajiny září-prosinec 2022</w:t>
      </w:r>
      <w:r w:rsidRPr="00B83E1A">
        <w:t xml:space="preserve">, výzva </w:t>
      </w:r>
      <w:r w:rsidRPr="00B83E1A">
        <w:rPr>
          <w:i/>
          <w:iCs/>
        </w:rPr>
        <w:t xml:space="preserve">Adaptační skupiny pro děti cizince migrující z Ukrajiny </w:t>
      </w:r>
      <w:r w:rsidR="0066528C">
        <w:rPr>
          <w:i/>
          <w:iCs/>
        </w:rPr>
        <w:br/>
      </w:r>
      <w:r w:rsidRPr="00B83E1A">
        <w:rPr>
          <w:i/>
          <w:iCs/>
        </w:rPr>
        <w:t>leden-červen 2023</w:t>
      </w:r>
      <w:r w:rsidR="0066528C">
        <w:t>.</w:t>
      </w:r>
    </w:p>
  </w:footnote>
  <w:footnote w:id="24">
    <w:p w14:paraId="22978302" w14:textId="295D9DBA" w:rsidR="00C94159" w:rsidRDefault="00C94159" w:rsidP="00A731C5">
      <w:pPr>
        <w:pStyle w:val="Textpoznpodarou"/>
        <w:ind w:left="284" w:hanging="284"/>
      </w:pPr>
      <w:r>
        <w:rPr>
          <w:rStyle w:val="Znakapoznpodarou"/>
        </w:rPr>
        <w:footnoteRef/>
      </w:r>
      <w:r>
        <w:t xml:space="preserve"> </w:t>
      </w:r>
      <w:r w:rsidR="00A731C5">
        <w:tab/>
      </w:r>
      <w:r w:rsidR="001D47C8">
        <w:t xml:space="preserve">Dětský fond Organizace spojených národů (United </w:t>
      </w:r>
      <w:proofErr w:type="spellStart"/>
      <w:r w:rsidR="001D47C8">
        <w:t>Nations</w:t>
      </w:r>
      <w:proofErr w:type="spellEnd"/>
      <w:r w:rsidR="001D47C8">
        <w:t xml:space="preserve"> </w:t>
      </w:r>
      <w:proofErr w:type="spellStart"/>
      <w:r w:rsidR="001D47C8">
        <w:t>Children’s</w:t>
      </w:r>
      <w:proofErr w:type="spellEnd"/>
      <w:r w:rsidR="001D47C8">
        <w:t xml:space="preserve"> </w:t>
      </w:r>
      <w:proofErr w:type="spellStart"/>
      <w:r w:rsidR="001D47C8">
        <w:t>Emergency</w:t>
      </w:r>
      <w:proofErr w:type="spellEnd"/>
      <w:r w:rsidR="001D47C8">
        <w:t xml:space="preserve"> </w:t>
      </w:r>
      <w:proofErr w:type="spellStart"/>
      <w:r w:rsidR="001D47C8">
        <w:t>Fund</w:t>
      </w:r>
      <w:proofErr w:type="spellEnd"/>
      <w:r w:rsidR="001D47C8">
        <w:t>)</w:t>
      </w:r>
      <w:r w:rsidR="00F879B6">
        <w:t>.</w:t>
      </w:r>
    </w:p>
  </w:footnote>
  <w:footnote w:id="25">
    <w:p w14:paraId="16ECD87C" w14:textId="0778C26A" w:rsidR="001D47C8" w:rsidRDefault="001D47C8" w:rsidP="00A731C5">
      <w:pPr>
        <w:pStyle w:val="Textpoznpodarou"/>
        <w:ind w:left="284" w:hanging="284"/>
      </w:pPr>
      <w:r>
        <w:rPr>
          <w:rStyle w:val="Znakapoznpodarou"/>
        </w:rPr>
        <w:footnoteRef/>
      </w:r>
      <w:r>
        <w:t xml:space="preserve"> </w:t>
      </w:r>
      <w:r w:rsidR="00A731C5">
        <w:tab/>
      </w:r>
      <w:r>
        <w:t>Visegrádská skupina (také nazývaná Visegrádská čtyřka) je uskupení České republiky, Maďarska, Polska a</w:t>
      </w:r>
      <w:r w:rsidR="00A731C5">
        <w:t> </w:t>
      </w:r>
      <w:r>
        <w:t>Slovenska.</w:t>
      </w:r>
    </w:p>
  </w:footnote>
  <w:footnote w:id="26">
    <w:p w14:paraId="0292ECBD" w14:textId="3EC707D1" w:rsidR="001D47C8" w:rsidRDefault="001D47C8" w:rsidP="00A731C5">
      <w:pPr>
        <w:pStyle w:val="Textpoznpodarou"/>
        <w:ind w:left="284" w:hanging="284"/>
      </w:pPr>
      <w:r>
        <w:rPr>
          <w:rStyle w:val="Znakapoznpodarou"/>
        </w:rPr>
        <w:footnoteRef/>
      </w:r>
      <w:r>
        <w:t xml:space="preserve"> </w:t>
      </w:r>
      <w:r w:rsidR="00A731C5">
        <w:tab/>
      </w:r>
      <w:r>
        <w:t xml:space="preserve">Organizace spojených národů (United </w:t>
      </w:r>
      <w:proofErr w:type="spellStart"/>
      <w:r>
        <w:t>Nations</w:t>
      </w:r>
      <w:proofErr w:type="spellEnd"/>
      <w:r>
        <w:t>).</w:t>
      </w:r>
    </w:p>
  </w:footnote>
  <w:footnote w:id="27">
    <w:p w14:paraId="6DFDAC2F" w14:textId="7483B650" w:rsidR="00C41B89" w:rsidRDefault="00C41B89" w:rsidP="00A731C5">
      <w:pPr>
        <w:pStyle w:val="Textpoznpodarou"/>
        <w:ind w:left="284" w:hanging="284"/>
      </w:pPr>
      <w:r>
        <w:rPr>
          <w:rStyle w:val="Znakapoznpodarou"/>
        </w:rPr>
        <w:footnoteRef/>
      </w:r>
      <w:r>
        <w:t xml:space="preserve"> </w:t>
      </w:r>
      <w:r w:rsidR="00A731C5">
        <w:tab/>
      </w:r>
      <w:r>
        <w:t>META je nevládní nezisková organizace, která podporuje vícejazyčné děti a mládež v rovném přístupu ke vzdělávání. Nabízí sociální služby, kurzy češtiny jako druhého jazyka, volnočasové aktivity či metodickou podporu pro pedagogy.</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A37A6F"/>
    <w:multiLevelType w:val="hybridMultilevel"/>
    <w:tmpl w:val="942E1C62"/>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 w15:restartNumberingAfterBreak="0">
    <w:nsid w:val="07421E56"/>
    <w:multiLevelType w:val="hybridMultilevel"/>
    <w:tmpl w:val="E5AED612"/>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 w15:restartNumberingAfterBreak="0">
    <w:nsid w:val="0DEA76E7"/>
    <w:multiLevelType w:val="hybridMultilevel"/>
    <w:tmpl w:val="E7380148"/>
    <w:lvl w:ilvl="0" w:tplc="A58ED296">
      <w:start w:val="1"/>
      <w:numFmt w:val="bullet"/>
      <w:lvlText w:val=""/>
      <w:lvlJc w:val="left"/>
      <w:pPr>
        <w:ind w:left="720" w:hanging="360"/>
      </w:pPr>
      <w:rPr>
        <w:rFonts w:ascii="Symbol" w:hAnsi="Symbol" w:hint="default"/>
      </w:rPr>
    </w:lvl>
    <w:lvl w:ilvl="1" w:tplc="69FAFC80" w:tentative="1">
      <w:start w:val="1"/>
      <w:numFmt w:val="bullet"/>
      <w:lvlText w:val="o"/>
      <w:lvlJc w:val="left"/>
      <w:pPr>
        <w:ind w:left="1440" w:hanging="360"/>
      </w:pPr>
      <w:rPr>
        <w:rFonts w:ascii="Courier New" w:hAnsi="Courier New" w:cs="Courier New" w:hint="default"/>
      </w:rPr>
    </w:lvl>
    <w:lvl w:ilvl="2" w:tplc="64CEA82C" w:tentative="1">
      <w:start w:val="1"/>
      <w:numFmt w:val="bullet"/>
      <w:lvlText w:val=""/>
      <w:lvlJc w:val="left"/>
      <w:pPr>
        <w:ind w:left="2160" w:hanging="360"/>
      </w:pPr>
      <w:rPr>
        <w:rFonts w:ascii="Wingdings" w:hAnsi="Wingdings" w:hint="default"/>
      </w:rPr>
    </w:lvl>
    <w:lvl w:ilvl="3" w:tplc="182E1962" w:tentative="1">
      <w:start w:val="1"/>
      <w:numFmt w:val="bullet"/>
      <w:lvlText w:val=""/>
      <w:lvlJc w:val="left"/>
      <w:pPr>
        <w:ind w:left="2880" w:hanging="360"/>
      </w:pPr>
      <w:rPr>
        <w:rFonts w:ascii="Symbol" w:hAnsi="Symbol" w:hint="default"/>
      </w:rPr>
    </w:lvl>
    <w:lvl w:ilvl="4" w:tplc="32B267DE" w:tentative="1">
      <w:start w:val="1"/>
      <w:numFmt w:val="bullet"/>
      <w:lvlText w:val="o"/>
      <w:lvlJc w:val="left"/>
      <w:pPr>
        <w:ind w:left="3600" w:hanging="360"/>
      </w:pPr>
      <w:rPr>
        <w:rFonts w:ascii="Courier New" w:hAnsi="Courier New" w:cs="Courier New" w:hint="default"/>
      </w:rPr>
    </w:lvl>
    <w:lvl w:ilvl="5" w:tplc="1DC0D33A" w:tentative="1">
      <w:start w:val="1"/>
      <w:numFmt w:val="bullet"/>
      <w:lvlText w:val=""/>
      <w:lvlJc w:val="left"/>
      <w:pPr>
        <w:ind w:left="4320" w:hanging="360"/>
      </w:pPr>
      <w:rPr>
        <w:rFonts w:ascii="Wingdings" w:hAnsi="Wingdings" w:hint="default"/>
      </w:rPr>
    </w:lvl>
    <w:lvl w:ilvl="6" w:tplc="DDFA39A0" w:tentative="1">
      <w:start w:val="1"/>
      <w:numFmt w:val="bullet"/>
      <w:lvlText w:val=""/>
      <w:lvlJc w:val="left"/>
      <w:pPr>
        <w:ind w:left="5040" w:hanging="360"/>
      </w:pPr>
      <w:rPr>
        <w:rFonts w:ascii="Symbol" w:hAnsi="Symbol" w:hint="default"/>
      </w:rPr>
    </w:lvl>
    <w:lvl w:ilvl="7" w:tplc="2C02A8AA" w:tentative="1">
      <w:start w:val="1"/>
      <w:numFmt w:val="bullet"/>
      <w:lvlText w:val="o"/>
      <w:lvlJc w:val="left"/>
      <w:pPr>
        <w:ind w:left="5760" w:hanging="360"/>
      </w:pPr>
      <w:rPr>
        <w:rFonts w:ascii="Courier New" w:hAnsi="Courier New" w:cs="Courier New" w:hint="default"/>
      </w:rPr>
    </w:lvl>
    <w:lvl w:ilvl="8" w:tplc="36C0F440" w:tentative="1">
      <w:start w:val="1"/>
      <w:numFmt w:val="bullet"/>
      <w:lvlText w:val=""/>
      <w:lvlJc w:val="left"/>
      <w:pPr>
        <w:ind w:left="6480" w:hanging="360"/>
      </w:pPr>
      <w:rPr>
        <w:rFonts w:ascii="Wingdings" w:hAnsi="Wingdings" w:hint="default"/>
      </w:rPr>
    </w:lvl>
  </w:abstractNum>
  <w:abstractNum w:abstractNumId="3" w15:restartNumberingAfterBreak="0">
    <w:nsid w:val="11D540DE"/>
    <w:multiLevelType w:val="hybridMultilevel"/>
    <w:tmpl w:val="EEA00CAC"/>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15:restartNumberingAfterBreak="0">
    <w:nsid w:val="14867ACE"/>
    <w:multiLevelType w:val="multilevel"/>
    <w:tmpl w:val="5E7C4E34"/>
    <w:lvl w:ilvl="0">
      <w:start w:val="1"/>
      <w:numFmt w:val="decimal"/>
      <w:lvlText w:val="%1."/>
      <w:lvlJc w:val="left"/>
      <w:pPr>
        <w:ind w:left="1080" w:hanging="360"/>
      </w:pPr>
      <w:rPr>
        <w:rFonts w:hint="default"/>
      </w:rPr>
    </w:lvl>
    <w:lvl w:ilvl="1">
      <w:start w:val="3"/>
      <w:numFmt w:val="decimal"/>
      <w:isLgl/>
      <w:lvlText w:val="%1.%2"/>
      <w:lvlJc w:val="left"/>
      <w:pPr>
        <w:ind w:left="1080" w:hanging="360"/>
      </w:pPr>
      <w:rPr>
        <w:rFonts w:hint="default"/>
      </w:rPr>
    </w:lvl>
    <w:lvl w:ilvl="2">
      <w:start w:val="1"/>
      <w:numFmt w:val="decimal"/>
      <w:isLgl/>
      <w:lvlText w:val="%1.%2.%3"/>
      <w:lvlJc w:val="left"/>
      <w:pPr>
        <w:ind w:left="1440" w:hanging="720"/>
      </w:pPr>
      <w:rPr>
        <w:rFonts w:hint="default"/>
      </w:rPr>
    </w:lvl>
    <w:lvl w:ilvl="3">
      <w:start w:val="1"/>
      <w:numFmt w:val="decimal"/>
      <w:isLgl/>
      <w:lvlText w:val="%1.%2.%3.%4"/>
      <w:lvlJc w:val="left"/>
      <w:pPr>
        <w:ind w:left="1440" w:hanging="720"/>
      </w:pPr>
      <w:rPr>
        <w:rFonts w:hint="default"/>
      </w:rPr>
    </w:lvl>
    <w:lvl w:ilvl="4">
      <w:start w:val="1"/>
      <w:numFmt w:val="decimal"/>
      <w:isLgl/>
      <w:lvlText w:val="%1.%2.%3.%4.%5"/>
      <w:lvlJc w:val="left"/>
      <w:pPr>
        <w:ind w:left="1800" w:hanging="1080"/>
      </w:pPr>
      <w:rPr>
        <w:rFonts w:hint="default"/>
      </w:rPr>
    </w:lvl>
    <w:lvl w:ilvl="5">
      <w:start w:val="1"/>
      <w:numFmt w:val="decimal"/>
      <w:isLgl/>
      <w:lvlText w:val="%1.%2.%3.%4.%5.%6"/>
      <w:lvlJc w:val="left"/>
      <w:pPr>
        <w:ind w:left="1800" w:hanging="1080"/>
      </w:pPr>
      <w:rPr>
        <w:rFonts w:hint="default"/>
      </w:rPr>
    </w:lvl>
    <w:lvl w:ilvl="6">
      <w:start w:val="1"/>
      <w:numFmt w:val="decimal"/>
      <w:isLgl/>
      <w:lvlText w:val="%1.%2.%3.%4.%5.%6.%7"/>
      <w:lvlJc w:val="left"/>
      <w:pPr>
        <w:ind w:left="2160" w:hanging="1440"/>
      </w:pPr>
      <w:rPr>
        <w:rFonts w:hint="default"/>
      </w:rPr>
    </w:lvl>
    <w:lvl w:ilvl="7">
      <w:start w:val="1"/>
      <w:numFmt w:val="decimal"/>
      <w:isLgl/>
      <w:lvlText w:val="%1.%2.%3.%4.%5.%6.%7.%8"/>
      <w:lvlJc w:val="left"/>
      <w:pPr>
        <w:ind w:left="2160" w:hanging="1440"/>
      </w:pPr>
      <w:rPr>
        <w:rFonts w:hint="default"/>
      </w:rPr>
    </w:lvl>
    <w:lvl w:ilvl="8">
      <w:start w:val="1"/>
      <w:numFmt w:val="decimal"/>
      <w:isLgl/>
      <w:lvlText w:val="%1.%2.%3.%4.%5.%6.%7.%8.%9"/>
      <w:lvlJc w:val="left"/>
      <w:pPr>
        <w:ind w:left="2520" w:hanging="1800"/>
      </w:pPr>
      <w:rPr>
        <w:rFonts w:hint="default"/>
      </w:rPr>
    </w:lvl>
  </w:abstractNum>
  <w:abstractNum w:abstractNumId="5" w15:restartNumberingAfterBreak="0">
    <w:nsid w:val="18407C16"/>
    <w:multiLevelType w:val="multilevel"/>
    <w:tmpl w:val="F8CC3C52"/>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6" w15:restartNumberingAfterBreak="0">
    <w:nsid w:val="19A21007"/>
    <w:multiLevelType w:val="hybridMultilevel"/>
    <w:tmpl w:val="3404D078"/>
    <w:lvl w:ilvl="0" w:tplc="2076B01A">
      <w:start w:val="1"/>
      <w:numFmt w:val="bullet"/>
      <w:lvlText w:val=""/>
      <w:lvlJc w:val="left"/>
      <w:pPr>
        <w:ind w:left="720" w:hanging="360"/>
      </w:pPr>
      <w:rPr>
        <w:rFonts w:ascii="Symbol" w:hAnsi="Symbol" w:hint="default"/>
      </w:rPr>
    </w:lvl>
    <w:lvl w:ilvl="1" w:tplc="58AEA3B2" w:tentative="1">
      <w:start w:val="1"/>
      <w:numFmt w:val="bullet"/>
      <w:lvlText w:val="o"/>
      <w:lvlJc w:val="left"/>
      <w:pPr>
        <w:ind w:left="1440" w:hanging="360"/>
      </w:pPr>
      <w:rPr>
        <w:rFonts w:ascii="Courier New" w:hAnsi="Courier New" w:cs="Courier New" w:hint="default"/>
      </w:rPr>
    </w:lvl>
    <w:lvl w:ilvl="2" w:tplc="8500DCC0" w:tentative="1">
      <w:start w:val="1"/>
      <w:numFmt w:val="bullet"/>
      <w:lvlText w:val=""/>
      <w:lvlJc w:val="left"/>
      <w:pPr>
        <w:ind w:left="2160" w:hanging="360"/>
      </w:pPr>
      <w:rPr>
        <w:rFonts w:ascii="Wingdings" w:hAnsi="Wingdings" w:hint="default"/>
      </w:rPr>
    </w:lvl>
    <w:lvl w:ilvl="3" w:tplc="41F246EC" w:tentative="1">
      <w:start w:val="1"/>
      <w:numFmt w:val="bullet"/>
      <w:lvlText w:val=""/>
      <w:lvlJc w:val="left"/>
      <w:pPr>
        <w:ind w:left="2880" w:hanging="360"/>
      </w:pPr>
      <w:rPr>
        <w:rFonts w:ascii="Symbol" w:hAnsi="Symbol" w:hint="default"/>
      </w:rPr>
    </w:lvl>
    <w:lvl w:ilvl="4" w:tplc="30709600" w:tentative="1">
      <w:start w:val="1"/>
      <w:numFmt w:val="bullet"/>
      <w:lvlText w:val="o"/>
      <w:lvlJc w:val="left"/>
      <w:pPr>
        <w:ind w:left="3600" w:hanging="360"/>
      </w:pPr>
      <w:rPr>
        <w:rFonts w:ascii="Courier New" w:hAnsi="Courier New" w:cs="Courier New" w:hint="default"/>
      </w:rPr>
    </w:lvl>
    <w:lvl w:ilvl="5" w:tplc="2A86C0D2" w:tentative="1">
      <w:start w:val="1"/>
      <w:numFmt w:val="bullet"/>
      <w:lvlText w:val=""/>
      <w:lvlJc w:val="left"/>
      <w:pPr>
        <w:ind w:left="4320" w:hanging="360"/>
      </w:pPr>
      <w:rPr>
        <w:rFonts w:ascii="Wingdings" w:hAnsi="Wingdings" w:hint="default"/>
      </w:rPr>
    </w:lvl>
    <w:lvl w:ilvl="6" w:tplc="B5BEDBBE" w:tentative="1">
      <w:start w:val="1"/>
      <w:numFmt w:val="bullet"/>
      <w:lvlText w:val=""/>
      <w:lvlJc w:val="left"/>
      <w:pPr>
        <w:ind w:left="5040" w:hanging="360"/>
      </w:pPr>
      <w:rPr>
        <w:rFonts w:ascii="Symbol" w:hAnsi="Symbol" w:hint="default"/>
      </w:rPr>
    </w:lvl>
    <w:lvl w:ilvl="7" w:tplc="B5285D2C" w:tentative="1">
      <w:start w:val="1"/>
      <w:numFmt w:val="bullet"/>
      <w:lvlText w:val="o"/>
      <w:lvlJc w:val="left"/>
      <w:pPr>
        <w:ind w:left="5760" w:hanging="360"/>
      </w:pPr>
      <w:rPr>
        <w:rFonts w:ascii="Courier New" w:hAnsi="Courier New" w:cs="Courier New" w:hint="default"/>
      </w:rPr>
    </w:lvl>
    <w:lvl w:ilvl="8" w:tplc="C888A9B8" w:tentative="1">
      <w:start w:val="1"/>
      <w:numFmt w:val="bullet"/>
      <w:lvlText w:val=""/>
      <w:lvlJc w:val="left"/>
      <w:pPr>
        <w:ind w:left="6480" w:hanging="360"/>
      </w:pPr>
      <w:rPr>
        <w:rFonts w:ascii="Wingdings" w:hAnsi="Wingdings" w:hint="default"/>
      </w:rPr>
    </w:lvl>
  </w:abstractNum>
  <w:abstractNum w:abstractNumId="7" w15:restartNumberingAfterBreak="0">
    <w:nsid w:val="1D4B7A08"/>
    <w:multiLevelType w:val="hybridMultilevel"/>
    <w:tmpl w:val="0CD82E5C"/>
    <w:lvl w:ilvl="0" w:tplc="0405000F">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8" w15:restartNumberingAfterBreak="0">
    <w:nsid w:val="2045362A"/>
    <w:multiLevelType w:val="hybridMultilevel"/>
    <w:tmpl w:val="CAC0C348"/>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 w15:restartNumberingAfterBreak="0">
    <w:nsid w:val="219A3BE8"/>
    <w:multiLevelType w:val="hybridMultilevel"/>
    <w:tmpl w:val="A7B42958"/>
    <w:lvl w:ilvl="0" w:tplc="AF3C3402">
      <w:start w:val="110"/>
      <w:numFmt w:val="bullet"/>
      <w:lvlText w:val="-"/>
      <w:lvlJc w:val="left"/>
      <w:pPr>
        <w:ind w:left="720" w:hanging="360"/>
      </w:pPr>
      <w:rPr>
        <w:rFonts w:ascii="Calibri" w:eastAsiaTheme="minorHAnsi" w:hAnsi="Calibri" w:cs="Calibri" w:hint="default"/>
      </w:rPr>
    </w:lvl>
    <w:lvl w:ilvl="1" w:tplc="04050003">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0" w15:restartNumberingAfterBreak="0">
    <w:nsid w:val="23CF7663"/>
    <w:multiLevelType w:val="hybridMultilevel"/>
    <w:tmpl w:val="86249B2A"/>
    <w:lvl w:ilvl="0" w:tplc="2C787086">
      <w:start w:val="1"/>
      <w:numFmt w:val="decimal"/>
      <w:lvlText w:val="%1."/>
      <w:lvlJc w:val="left"/>
      <w:pPr>
        <w:ind w:left="644" w:hanging="360"/>
      </w:pPr>
      <w:rPr>
        <w:rFonts w:hint="default"/>
        <w:b/>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1" w15:restartNumberingAfterBreak="0">
    <w:nsid w:val="254B65C9"/>
    <w:multiLevelType w:val="hybridMultilevel"/>
    <w:tmpl w:val="88244D16"/>
    <w:lvl w:ilvl="0" w:tplc="04050001">
      <w:start w:val="1"/>
      <w:numFmt w:val="bullet"/>
      <w:lvlText w:val=""/>
      <w:lvlJc w:val="left"/>
      <w:pPr>
        <w:ind w:left="720" w:hanging="360"/>
      </w:pPr>
      <w:rPr>
        <w:rFonts w:ascii="Symbol" w:hAnsi="Symbol" w:hint="default"/>
      </w:rPr>
    </w:lvl>
    <w:lvl w:ilvl="1" w:tplc="04050003">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15:restartNumberingAfterBreak="0">
    <w:nsid w:val="294E5DBD"/>
    <w:multiLevelType w:val="hybridMultilevel"/>
    <w:tmpl w:val="CAC0C348"/>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2AF533C7"/>
    <w:multiLevelType w:val="hybridMultilevel"/>
    <w:tmpl w:val="2DD0D76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4" w15:restartNumberingAfterBreak="0">
    <w:nsid w:val="2B4408FE"/>
    <w:multiLevelType w:val="hybridMultilevel"/>
    <w:tmpl w:val="365A6A1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5" w15:restartNumberingAfterBreak="0">
    <w:nsid w:val="2D751B95"/>
    <w:multiLevelType w:val="hybridMultilevel"/>
    <w:tmpl w:val="0686C640"/>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6" w15:restartNumberingAfterBreak="0">
    <w:nsid w:val="33272D8E"/>
    <w:multiLevelType w:val="hybridMultilevel"/>
    <w:tmpl w:val="0CD82E5C"/>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3A284738"/>
    <w:multiLevelType w:val="hybridMultilevel"/>
    <w:tmpl w:val="0EB0C3B4"/>
    <w:lvl w:ilvl="0" w:tplc="0405000F">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8" w15:restartNumberingAfterBreak="0">
    <w:nsid w:val="3BDC2501"/>
    <w:multiLevelType w:val="multilevel"/>
    <w:tmpl w:val="78780D46"/>
    <w:lvl w:ilvl="0">
      <w:start w:val="1"/>
      <w:numFmt w:val="decimal"/>
      <w:lvlText w:val="%1."/>
      <w:lvlJc w:val="left"/>
      <w:pPr>
        <w:ind w:left="720" w:hanging="360"/>
      </w:pPr>
    </w:lvl>
    <w:lvl w:ilvl="1">
      <w:start w:val="1"/>
      <w:numFmt w:val="decimal"/>
      <w:isLgl/>
      <w:lvlText w:val="%1.%2"/>
      <w:lvlJc w:val="left"/>
      <w:pPr>
        <w:ind w:left="1080" w:hanging="360"/>
      </w:pPr>
      <w:rPr>
        <w:rFonts w:hint="default"/>
      </w:rPr>
    </w:lvl>
    <w:lvl w:ilvl="2">
      <w:start w:val="1"/>
      <w:numFmt w:val="decimal"/>
      <w:isLgl/>
      <w:lvlText w:val="%1.%2.%3"/>
      <w:lvlJc w:val="left"/>
      <w:pPr>
        <w:ind w:left="1800" w:hanging="720"/>
      </w:pPr>
      <w:rPr>
        <w:rFonts w:hint="default"/>
      </w:rPr>
    </w:lvl>
    <w:lvl w:ilvl="3">
      <w:start w:val="1"/>
      <w:numFmt w:val="decimal"/>
      <w:isLgl/>
      <w:lvlText w:val="%1.%2.%3.%4"/>
      <w:lvlJc w:val="left"/>
      <w:pPr>
        <w:ind w:left="2160" w:hanging="720"/>
      </w:pPr>
      <w:rPr>
        <w:rFonts w:hint="default"/>
      </w:rPr>
    </w:lvl>
    <w:lvl w:ilvl="4">
      <w:start w:val="1"/>
      <w:numFmt w:val="decimal"/>
      <w:isLgl/>
      <w:lvlText w:val="%1.%2.%3.%4.%5"/>
      <w:lvlJc w:val="left"/>
      <w:pPr>
        <w:ind w:left="2880" w:hanging="1080"/>
      </w:pPr>
      <w:rPr>
        <w:rFonts w:hint="default"/>
      </w:rPr>
    </w:lvl>
    <w:lvl w:ilvl="5">
      <w:start w:val="1"/>
      <w:numFmt w:val="decimal"/>
      <w:isLgl/>
      <w:lvlText w:val="%1.%2.%3.%4.%5.%6"/>
      <w:lvlJc w:val="left"/>
      <w:pPr>
        <w:ind w:left="3240" w:hanging="1080"/>
      </w:pPr>
      <w:rPr>
        <w:rFonts w:hint="default"/>
      </w:rPr>
    </w:lvl>
    <w:lvl w:ilvl="6">
      <w:start w:val="1"/>
      <w:numFmt w:val="decimal"/>
      <w:isLgl/>
      <w:lvlText w:val="%1.%2.%3.%4.%5.%6.%7"/>
      <w:lvlJc w:val="left"/>
      <w:pPr>
        <w:ind w:left="396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5040" w:hanging="1800"/>
      </w:pPr>
      <w:rPr>
        <w:rFonts w:hint="default"/>
      </w:rPr>
    </w:lvl>
  </w:abstractNum>
  <w:abstractNum w:abstractNumId="19" w15:restartNumberingAfterBreak="0">
    <w:nsid w:val="408B49D8"/>
    <w:multiLevelType w:val="hybridMultilevel"/>
    <w:tmpl w:val="CAC0C348"/>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4267346C"/>
    <w:multiLevelType w:val="multilevel"/>
    <w:tmpl w:val="1AAA5234"/>
    <w:lvl w:ilvl="0">
      <w:start w:val="1"/>
      <w:numFmt w:val="decimal"/>
      <w:lvlText w:val="%1."/>
      <w:lvlJc w:val="left"/>
      <w:pPr>
        <w:ind w:left="1080" w:hanging="360"/>
      </w:pPr>
    </w:lvl>
    <w:lvl w:ilvl="1">
      <w:start w:val="1"/>
      <w:numFmt w:val="decimal"/>
      <w:isLgl/>
      <w:lvlText w:val="%1.%2"/>
      <w:lvlJc w:val="left"/>
      <w:pPr>
        <w:ind w:left="1080" w:hanging="360"/>
      </w:pPr>
      <w:rPr>
        <w:rFonts w:hint="default"/>
      </w:rPr>
    </w:lvl>
    <w:lvl w:ilvl="2">
      <w:start w:val="1"/>
      <w:numFmt w:val="decimal"/>
      <w:isLgl/>
      <w:lvlText w:val="%1.%2.%3"/>
      <w:lvlJc w:val="left"/>
      <w:pPr>
        <w:ind w:left="1440" w:hanging="720"/>
      </w:pPr>
      <w:rPr>
        <w:rFonts w:hint="default"/>
      </w:rPr>
    </w:lvl>
    <w:lvl w:ilvl="3">
      <w:start w:val="1"/>
      <w:numFmt w:val="decimal"/>
      <w:isLgl/>
      <w:lvlText w:val="%1.%2.%3.%4"/>
      <w:lvlJc w:val="left"/>
      <w:pPr>
        <w:ind w:left="1440" w:hanging="720"/>
      </w:pPr>
      <w:rPr>
        <w:rFonts w:hint="default"/>
      </w:rPr>
    </w:lvl>
    <w:lvl w:ilvl="4">
      <w:start w:val="1"/>
      <w:numFmt w:val="decimal"/>
      <w:isLgl/>
      <w:lvlText w:val="%1.%2.%3.%4.%5"/>
      <w:lvlJc w:val="left"/>
      <w:pPr>
        <w:ind w:left="1800" w:hanging="1080"/>
      </w:pPr>
      <w:rPr>
        <w:rFonts w:hint="default"/>
      </w:rPr>
    </w:lvl>
    <w:lvl w:ilvl="5">
      <w:start w:val="1"/>
      <w:numFmt w:val="decimal"/>
      <w:isLgl/>
      <w:lvlText w:val="%1.%2.%3.%4.%5.%6"/>
      <w:lvlJc w:val="left"/>
      <w:pPr>
        <w:ind w:left="1800" w:hanging="1080"/>
      </w:pPr>
      <w:rPr>
        <w:rFonts w:hint="default"/>
      </w:rPr>
    </w:lvl>
    <w:lvl w:ilvl="6">
      <w:start w:val="1"/>
      <w:numFmt w:val="decimal"/>
      <w:isLgl/>
      <w:lvlText w:val="%1.%2.%3.%4.%5.%6.%7"/>
      <w:lvlJc w:val="left"/>
      <w:pPr>
        <w:ind w:left="2160" w:hanging="1440"/>
      </w:pPr>
      <w:rPr>
        <w:rFonts w:hint="default"/>
      </w:rPr>
    </w:lvl>
    <w:lvl w:ilvl="7">
      <w:start w:val="1"/>
      <w:numFmt w:val="decimal"/>
      <w:isLgl/>
      <w:lvlText w:val="%1.%2.%3.%4.%5.%6.%7.%8"/>
      <w:lvlJc w:val="left"/>
      <w:pPr>
        <w:ind w:left="2160" w:hanging="1440"/>
      </w:pPr>
      <w:rPr>
        <w:rFonts w:hint="default"/>
      </w:rPr>
    </w:lvl>
    <w:lvl w:ilvl="8">
      <w:start w:val="1"/>
      <w:numFmt w:val="decimal"/>
      <w:isLgl/>
      <w:lvlText w:val="%1.%2.%3.%4.%5.%6.%7.%8.%9"/>
      <w:lvlJc w:val="left"/>
      <w:pPr>
        <w:ind w:left="2520" w:hanging="1800"/>
      </w:pPr>
      <w:rPr>
        <w:rFonts w:hint="default"/>
      </w:rPr>
    </w:lvl>
  </w:abstractNum>
  <w:abstractNum w:abstractNumId="21" w15:restartNumberingAfterBreak="0">
    <w:nsid w:val="44C621C6"/>
    <w:multiLevelType w:val="hybridMultilevel"/>
    <w:tmpl w:val="9F5E5A2E"/>
    <w:lvl w:ilvl="0" w:tplc="04050001">
      <w:start w:val="1"/>
      <w:numFmt w:val="bullet"/>
      <w:lvlText w:val=""/>
      <w:lvlJc w:val="left"/>
      <w:pPr>
        <w:ind w:left="720" w:hanging="360"/>
      </w:pPr>
      <w:rPr>
        <w:rFonts w:ascii="Symbol" w:hAnsi="Symbol" w:hint="default"/>
      </w:rPr>
    </w:lvl>
    <w:lvl w:ilvl="1" w:tplc="04050003">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2" w15:restartNumberingAfterBreak="0">
    <w:nsid w:val="45B903FD"/>
    <w:multiLevelType w:val="hybridMultilevel"/>
    <w:tmpl w:val="4834698A"/>
    <w:lvl w:ilvl="0" w:tplc="B220F38C">
      <w:start w:val="1"/>
      <w:numFmt w:val="bullet"/>
      <w:lvlText w:val=""/>
      <w:lvlJc w:val="left"/>
      <w:pPr>
        <w:ind w:left="720" w:hanging="360"/>
      </w:pPr>
      <w:rPr>
        <w:rFonts w:ascii="Symbol" w:hAnsi="Symbol" w:hint="default"/>
      </w:rPr>
    </w:lvl>
    <w:lvl w:ilvl="1" w:tplc="F028C160" w:tentative="1">
      <w:start w:val="1"/>
      <w:numFmt w:val="lowerLetter"/>
      <w:lvlText w:val="%2."/>
      <w:lvlJc w:val="left"/>
      <w:pPr>
        <w:ind w:left="1440" w:hanging="360"/>
      </w:pPr>
    </w:lvl>
    <w:lvl w:ilvl="2" w:tplc="2FDEBA4C" w:tentative="1">
      <w:start w:val="1"/>
      <w:numFmt w:val="lowerRoman"/>
      <w:lvlText w:val="%3."/>
      <w:lvlJc w:val="right"/>
      <w:pPr>
        <w:ind w:left="2160" w:hanging="180"/>
      </w:pPr>
    </w:lvl>
    <w:lvl w:ilvl="3" w:tplc="82882A74" w:tentative="1">
      <w:start w:val="1"/>
      <w:numFmt w:val="decimal"/>
      <w:lvlText w:val="%4."/>
      <w:lvlJc w:val="left"/>
      <w:pPr>
        <w:ind w:left="2880" w:hanging="360"/>
      </w:pPr>
    </w:lvl>
    <w:lvl w:ilvl="4" w:tplc="1D72FC5A" w:tentative="1">
      <w:start w:val="1"/>
      <w:numFmt w:val="lowerLetter"/>
      <w:lvlText w:val="%5."/>
      <w:lvlJc w:val="left"/>
      <w:pPr>
        <w:ind w:left="3600" w:hanging="360"/>
      </w:pPr>
    </w:lvl>
    <w:lvl w:ilvl="5" w:tplc="C1963C7C" w:tentative="1">
      <w:start w:val="1"/>
      <w:numFmt w:val="lowerRoman"/>
      <w:lvlText w:val="%6."/>
      <w:lvlJc w:val="right"/>
      <w:pPr>
        <w:ind w:left="4320" w:hanging="180"/>
      </w:pPr>
    </w:lvl>
    <w:lvl w:ilvl="6" w:tplc="E26603FC" w:tentative="1">
      <w:start w:val="1"/>
      <w:numFmt w:val="decimal"/>
      <w:lvlText w:val="%7."/>
      <w:lvlJc w:val="left"/>
      <w:pPr>
        <w:ind w:left="5040" w:hanging="360"/>
      </w:pPr>
    </w:lvl>
    <w:lvl w:ilvl="7" w:tplc="277E8342" w:tentative="1">
      <w:start w:val="1"/>
      <w:numFmt w:val="lowerLetter"/>
      <w:lvlText w:val="%8."/>
      <w:lvlJc w:val="left"/>
      <w:pPr>
        <w:ind w:left="5760" w:hanging="360"/>
      </w:pPr>
    </w:lvl>
    <w:lvl w:ilvl="8" w:tplc="F29AA176" w:tentative="1">
      <w:start w:val="1"/>
      <w:numFmt w:val="lowerRoman"/>
      <w:lvlText w:val="%9."/>
      <w:lvlJc w:val="right"/>
      <w:pPr>
        <w:ind w:left="6480" w:hanging="180"/>
      </w:pPr>
    </w:lvl>
  </w:abstractNum>
  <w:abstractNum w:abstractNumId="23" w15:restartNumberingAfterBreak="0">
    <w:nsid w:val="45F05C2B"/>
    <w:multiLevelType w:val="hybridMultilevel"/>
    <w:tmpl w:val="6F2A3DF8"/>
    <w:lvl w:ilvl="0" w:tplc="2EE8FB70">
      <w:start w:val="7"/>
      <w:numFmt w:val="decimal"/>
      <w:lvlText w:val="%1."/>
      <w:lvlJc w:val="left"/>
      <w:pPr>
        <w:ind w:left="644" w:hanging="360"/>
      </w:pPr>
      <w:rPr>
        <w:rFonts w:hint="default"/>
        <w:b/>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4" w15:restartNumberingAfterBreak="0">
    <w:nsid w:val="474016CC"/>
    <w:multiLevelType w:val="hybridMultilevel"/>
    <w:tmpl w:val="AD8A100A"/>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25" w15:restartNumberingAfterBreak="0">
    <w:nsid w:val="4EA13E77"/>
    <w:multiLevelType w:val="hybridMultilevel"/>
    <w:tmpl w:val="CAC0C348"/>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6" w15:restartNumberingAfterBreak="0">
    <w:nsid w:val="510F7655"/>
    <w:multiLevelType w:val="hybridMultilevel"/>
    <w:tmpl w:val="B720CF42"/>
    <w:lvl w:ilvl="0" w:tplc="D526A9BE">
      <w:start w:val="1"/>
      <w:numFmt w:val="decimal"/>
      <w:lvlText w:val="%1."/>
      <w:lvlJc w:val="left"/>
      <w:pPr>
        <w:ind w:left="720" w:hanging="360"/>
      </w:pPr>
      <w:rPr>
        <w:rFonts w:hint="default"/>
        <w:b/>
        <w:bCs/>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7" w15:restartNumberingAfterBreak="0">
    <w:nsid w:val="51224763"/>
    <w:multiLevelType w:val="hybridMultilevel"/>
    <w:tmpl w:val="986A816C"/>
    <w:lvl w:ilvl="0" w:tplc="0405000F">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8" w15:restartNumberingAfterBreak="0">
    <w:nsid w:val="553404C8"/>
    <w:multiLevelType w:val="hybridMultilevel"/>
    <w:tmpl w:val="16F2A502"/>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9" w15:restartNumberingAfterBreak="0">
    <w:nsid w:val="59124A07"/>
    <w:multiLevelType w:val="hybridMultilevel"/>
    <w:tmpl w:val="6A5A5B68"/>
    <w:lvl w:ilvl="0" w:tplc="620E5036">
      <w:start w:val="1"/>
      <w:numFmt w:val="bullet"/>
      <w:lvlText w:val=""/>
      <w:lvlJc w:val="left"/>
      <w:pPr>
        <w:ind w:left="720" w:hanging="360"/>
      </w:pPr>
      <w:rPr>
        <w:rFonts w:ascii="Symbol" w:hAnsi="Symbol" w:hint="default"/>
      </w:rPr>
    </w:lvl>
    <w:lvl w:ilvl="1" w:tplc="A7121142" w:tentative="1">
      <w:start w:val="1"/>
      <w:numFmt w:val="bullet"/>
      <w:lvlText w:val="o"/>
      <w:lvlJc w:val="left"/>
      <w:pPr>
        <w:ind w:left="1440" w:hanging="360"/>
      </w:pPr>
      <w:rPr>
        <w:rFonts w:ascii="Courier New" w:hAnsi="Courier New" w:cs="Courier New" w:hint="default"/>
      </w:rPr>
    </w:lvl>
    <w:lvl w:ilvl="2" w:tplc="8D6CE196" w:tentative="1">
      <w:start w:val="1"/>
      <w:numFmt w:val="bullet"/>
      <w:lvlText w:val=""/>
      <w:lvlJc w:val="left"/>
      <w:pPr>
        <w:ind w:left="2160" w:hanging="360"/>
      </w:pPr>
      <w:rPr>
        <w:rFonts w:ascii="Wingdings" w:hAnsi="Wingdings" w:hint="default"/>
      </w:rPr>
    </w:lvl>
    <w:lvl w:ilvl="3" w:tplc="DFC075EC" w:tentative="1">
      <w:start w:val="1"/>
      <w:numFmt w:val="bullet"/>
      <w:lvlText w:val=""/>
      <w:lvlJc w:val="left"/>
      <w:pPr>
        <w:ind w:left="2880" w:hanging="360"/>
      </w:pPr>
      <w:rPr>
        <w:rFonts w:ascii="Symbol" w:hAnsi="Symbol" w:hint="default"/>
      </w:rPr>
    </w:lvl>
    <w:lvl w:ilvl="4" w:tplc="49D86848" w:tentative="1">
      <w:start w:val="1"/>
      <w:numFmt w:val="bullet"/>
      <w:lvlText w:val="o"/>
      <w:lvlJc w:val="left"/>
      <w:pPr>
        <w:ind w:left="3600" w:hanging="360"/>
      </w:pPr>
      <w:rPr>
        <w:rFonts w:ascii="Courier New" w:hAnsi="Courier New" w:cs="Courier New" w:hint="default"/>
      </w:rPr>
    </w:lvl>
    <w:lvl w:ilvl="5" w:tplc="1236E4DC" w:tentative="1">
      <w:start w:val="1"/>
      <w:numFmt w:val="bullet"/>
      <w:lvlText w:val=""/>
      <w:lvlJc w:val="left"/>
      <w:pPr>
        <w:ind w:left="4320" w:hanging="360"/>
      </w:pPr>
      <w:rPr>
        <w:rFonts w:ascii="Wingdings" w:hAnsi="Wingdings" w:hint="default"/>
      </w:rPr>
    </w:lvl>
    <w:lvl w:ilvl="6" w:tplc="8BC44F00" w:tentative="1">
      <w:start w:val="1"/>
      <w:numFmt w:val="bullet"/>
      <w:lvlText w:val=""/>
      <w:lvlJc w:val="left"/>
      <w:pPr>
        <w:ind w:left="5040" w:hanging="360"/>
      </w:pPr>
      <w:rPr>
        <w:rFonts w:ascii="Symbol" w:hAnsi="Symbol" w:hint="default"/>
      </w:rPr>
    </w:lvl>
    <w:lvl w:ilvl="7" w:tplc="241E0CB2" w:tentative="1">
      <w:start w:val="1"/>
      <w:numFmt w:val="bullet"/>
      <w:lvlText w:val="o"/>
      <w:lvlJc w:val="left"/>
      <w:pPr>
        <w:ind w:left="5760" w:hanging="360"/>
      </w:pPr>
      <w:rPr>
        <w:rFonts w:ascii="Courier New" w:hAnsi="Courier New" w:cs="Courier New" w:hint="default"/>
      </w:rPr>
    </w:lvl>
    <w:lvl w:ilvl="8" w:tplc="68AE44C0" w:tentative="1">
      <w:start w:val="1"/>
      <w:numFmt w:val="bullet"/>
      <w:lvlText w:val=""/>
      <w:lvlJc w:val="left"/>
      <w:pPr>
        <w:ind w:left="6480" w:hanging="360"/>
      </w:pPr>
      <w:rPr>
        <w:rFonts w:ascii="Wingdings" w:hAnsi="Wingdings" w:hint="default"/>
      </w:rPr>
    </w:lvl>
  </w:abstractNum>
  <w:abstractNum w:abstractNumId="30" w15:restartNumberingAfterBreak="0">
    <w:nsid w:val="62940590"/>
    <w:multiLevelType w:val="hybridMultilevel"/>
    <w:tmpl w:val="CAC0C348"/>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638D608F"/>
    <w:multiLevelType w:val="hybridMultilevel"/>
    <w:tmpl w:val="94F2B32A"/>
    <w:lvl w:ilvl="0" w:tplc="02BAD188">
      <w:start w:val="1"/>
      <w:numFmt w:val="decimal"/>
      <w:lvlText w:val="%1."/>
      <w:lvlJc w:val="left"/>
      <w:pPr>
        <w:ind w:left="720" w:hanging="360"/>
      </w:pPr>
    </w:lvl>
    <w:lvl w:ilvl="1" w:tplc="DE2A8232">
      <w:start w:val="1"/>
      <w:numFmt w:val="bullet"/>
      <w:lvlText w:val=""/>
      <w:lvlJc w:val="left"/>
      <w:pPr>
        <w:ind w:left="1440" w:hanging="360"/>
      </w:pPr>
      <w:rPr>
        <w:rFonts w:ascii="Symbol" w:hAnsi="Symbol" w:hint="default"/>
      </w:rPr>
    </w:lvl>
    <w:lvl w:ilvl="2" w:tplc="1BAE3A5E" w:tentative="1">
      <w:start w:val="1"/>
      <w:numFmt w:val="lowerRoman"/>
      <w:lvlText w:val="%3."/>
      <w:lvlJc w:val="right"/>
      <w:pPr>
        <w:ind w:left="2160" w:hanging="180"/>
      </w:pPr>
    </w:lvl>
    <w:lvl w:ilvl="3" w:tplc="B5644CB8" w:tentative="1">
      <w:start w:val="1"/>
      <w:numFmt w:val="decimal"/>
      <w:lvlText w:val="%4."/>
      <w:lvlJc w:val="left"/>
      <w:pPr>
        <w:ind w:left="2880" w:hanging="360"/>
      </w:pPr>
    </w:lvl>
    <w:lvl w:ilvl="4" w:tplc="B9848DF4" w:tentative="1">
      <w:start w:val="1"/>
      <w:numFmt w:val="lowerLetter"/>
      <w:lvlText w:val="%5."/>
      <w:lvlJc w:val="left"/>
      <w:pPr>
        <w:ind w:left="3600" w:hanging="360"/>
      </w:pPr>
    </w:lvl>
    <w:lvl w:ilvl="5" w:tplc="330A934A" w:tentative="1">
      <w:start w:val="1"/>
      <w:numFmt w:val="lowerRoman"/>
      <w:lvlText w:val="%6."/>
      <w:lvlJc w:val="right"/>
      <w:pPr>
        <w:ind w:left="4320" w:hanging="180"/>
      </w:pPr>
    </w:lvl>
    <w:lvl w:ilvl="6" w:tplc="29646790" w:tentative="1">
      <w:start w:val="1"/>
      <w:numFmt w:val="decimal"/>
      <w:lvlText w:val="%7."/>
      <w:lvlJc w:val="left"/>
      <w:pPr>
        <w:ind w:left="5040" w:hanging="360"/>
      </w:pPr>
    </w:lvl>
    <w:lvl w:ilvl="7" w:tplc="86284D14" w:tentative="1">
      <w:start w:val="1"/>
      <w:numFmt w:val="lowerLetter"/>
      <w:lvlText w:val="%8."/>
      <w:lvlJc w:val="left"/>
      <w:pPr>
        <w:ind w:left="5760" w:hanging="360"/>
      </w:pPr>
    </w:lvl>
    <w:lvl w:ilvl="8" w:tplc="45E4D38A" w:tentative="1">
      <w:start w:val="1"/>
      <w:numFmt w:val="lowerRoman"/>
      <w:lvlText w:val="%9."/>
      <w:lvlJc w:val="right"/>
      <w:pPr>
        <w:ind w:left="6480" w:hanging="180"/>
      </w:pPr>
    </w:lvl>
  </w:abstractNum>
  <w:abstractNum w:abstractNumId="32" w15:restartNumberingAfterBreak="0">
    <w:nsid w:val="64084C56"/>
    <w:multiLevelType w:val="hybridMultilevel"/>
    <w:tmpl w:val="9802F86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3" w15:restartNumberingAfterBreak="0">
    <w:nsid w:val="64184BB7"/>
    <w:multiLevelType w:val="hybridMultilevel"/>
    <w:tmpl w:val="CAC0C348"/>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4" w15:restartNumberingAfterBreak="0">
    <w:nsid w:val="64ED275F"/>
    <w:multiLevelType w:val="hybridMultilevel"/>
    <w:tmpl w:val="28F0FBDA"/>
    <w:lvl w:ilvl="0" w:tplc="04050011">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5" w15:restartNumberingAfterBreak="0">
    <w:nsid w:val="669F3812"/>
    <w:multiLevelType w:val="multilevel"/>
    <w:tmpl w:val="78780D46"/>
    <w:lvl w:ilvl="0">
      <w:start w:val="1"/>
      <w:numFmt w:val="decimal"/>
      <w:lvlText w:val="%1."/>
      <w:lvlJc w:val="left"/>
      <w:pPr>
        <w:ind w:left="720" w:hanging="360"/>
      </w:pPr>
    </w:lvl>
    <w:lvl w:ilvl="1">
      <w:start w:val="1"/>
      <w:numFmt w:val="decimal"/>
      <w:isLgl/>
      <w:lvlText w:val="%1.%2"/>
      <w:lvlJc w:val="left"/>
      <w:pPr>
        <w:ind w:left="1080" w:hanging="360"/>
      </w:pPr>
      <w:rPr>
        <w:rFonts w:hint="default"/>
      </w:rPr>
    </w:lvl>
    <w:lvl w:ilvl="2">
      <w:start w:val="1"/>
      <w:numFmt w:val="decimal"/>
      <w:isLgl/>
      <w:lvlText w:val="%1.%2.%3"/>
      <w:lvlJc w:val="left"/>
      <w:pPr>
        <w:ind w:left="1800" w:hanging="720"/>
      </w:pPr>
      <w:rPr>
        <w:rFonts w:hint="default"/>
      </w:rPr>
    </w:lvl>
    <w:lvl w:ilvl="3">
      <w:start w:val="1"/>
      <w:numFmt w:val="decimal"/>
      <w:isLgl/>
      <w:lvlText w:val="%1.%2.%3.%4"/>
      <w:lvlJc w:val="left"/>
      <w:pPr>
        <w:ind w:left="2160" w:hanging="720"/>
      </w:pPr>
      <w:rPr>
        <w:rFonts w:hint="default"/>
      </w:rPr>
    </w:lvl>
    <w:lvl w:ilvl="4">
      <w:start w:val="1"/>
      <w:numFmt w:val="decimal"/>
      <w:isLgl/>
      <w:lvlText w:val="%1.%2.%3.%4.%5"/>
      <w:lvlJc w:val="left"/>
      <w:pPr>
        <w:ind w:left="2880" w:hanging="1080"/>
      </w:pPr>
      <w:rPr>
        <w:rFonts w:hint="default"/>
      </w:rPr>
    </w:lvl>
    <w:lvl w:ilvl="5">
      <w:start w:val="1"/>
      <w:numFmt w:val="decimal"/>
      <w:isLgl/>
      <w:lvlText w:val="%1.%2.%3.%4.%5.%6"/>
      <w:lvlJc w:val="left"/>
      <w:pPr>
        <w:ind w:left="3240" w:hanging="1080"/>
      </w:pPr>
      <w:rPr>
        <w:rFonts w:hint="default"/>
      </w:rPr>
    </w:lvl>
    <w:lvl w:ilvl="6">
      <w:start w:val="1"/>
      <w:numFmt w:val="decimal"/>
      <w:isLgl/>
      <w:lvlText w:val="%1.%2.%3.%4.%5.%6.%7"/>
      <w:lvlJc w:val="left"/>
      <w:pPr>
        <w:ind w:left="396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5040" w:hanging="1800"/>
      </w:pPr>
      <w:rPr>
        <w:rFonts w:hint="default"/>
      </w:rPr>
    </w:lvl>
  </w:abstractNum>
  <w:abstractNum w:abstractNumId="36" w15:restartNumberingAfterBreak="0">
    <w:nsid w:val="721E4136"/>
    <w:multiLevelType w:val="multilevel"/>
    <w:tmpl w:val="DCD690BA"/>
    <w:lvl w:ilvl="0">
      <w:start w:val="1"/>
      <w:numFmt w:val="decimal"/>
      <w:pStyle w:val="Nadpis2"/>
      <w:lvlText w:val="%1"/>
      <w:lvlJc w:val="left"/>
      <w:pPr>
        <w:ind w:left="720" w:hanging="360"/>
      </w:pPr>
      <w:rPr>
        <w:rFonts w:ascii="Calibri" w:eastAsia="Times New Roman" w:hAnsi="Calibri" w:cs="Calibri"/>
      </w:rPr>
    </w:lvl>
    <w:lvl w:ilvl="1">
      <w:start w:val="1"/>
      <w:numFmt w:val="decimal"/>
      <w:pStyle w:val="Nadpis3"/>
      <w:isLgl/>
      <w:lvlText w:val="%1.%2"/>
      <w:lvlJc w:val="left"/>
      <w:pPr>
        <w:ind w:left="720" w:hanging="360"/>
      </w:pPr>
      <w:rPr>
        <w:rFonts w:hint="default"/>
      </w:rPr>
    </w:lvl>
    <w:lvl w:ilvl="2">
      <w:start w:val="1"/>
      <w:numFmt w:val="lowerRoman"/>
      <w:pStyle w:val="Nadpis4"/>
      <w:isLgl/>
      <w:lvlText w:val="%1.%2.%3"/>
      <w:lvlJc w:val="left"/>
      <w:pPr>
        <w:ind w:left="1440" w:hanging="1080"/>
      </w:pPr>
      <w:rPr>
        <w:rFonts w:hint="default"/>
        <w:b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7" w15:restartNumberingAfterBreak="0">
    <w:nsid w:val="7CC55E87"/>
    <w:multiLevelType w:val="hybridMultilevel"/>
    <w:tmpl w:val="62FA7B3E"/>
    <w:lvl w:ilvl="0" w:tplc="7290774C">
      <w:start w:val="1"/>
      <w:numFmt w:val="decimal"/>
      <w:lvlText w:val="%1)"/>
      <w:lvlJc w:val="left"/>
      <w:pPr>
        <w:ind w:left="720" w:hanging="360"/>
      </w:pPr>
      <w:rPr>
        <w:rFonts w:hint="default"/>
      </w:rPr>
    </w:lvl>
    <w:lvl w:ilvl="1" w:tplc="1C20381E">
      <w:start w:val="1"/>
      <w:numFmt w:val="bullet"/>
      <w:lvlText w:val="o"/>
      <w:lvlJc w:val="left"/>
      <w:pPr>
        <w:ind w:left="1440" w:hanging="360"/>
      </w:pPr>
      <w:rPr>
        <w:rFonts w:ascii="Courier New" w:hAnsi="Courier New" w:cs="Courier New" w:hint="default"/>
      </w:rPr>
    </w:lvl>
    <w:lvl w:ilvl="2" w:tplc="37A4211C" w:tentative="1">
      <w:start w:val="1"/>
      <w:numFmt w:val="bullet"/>
      <w:lvlText w:val=""/>
      <w:lvlJc w:val="left"/>
      <w:pPr>
        <w:ind w:left="2160" w:hanging="360"/>
      </w:pPr>
      <w:rPr>
        <w:rFonts w:ascii="Wingdings" w:hAnsi="Wingdings" w:hint="default"/>
      </w:rPr>
    </w:lvl>
    <w:lvl w:ilvl="3" w:tplc="7C60DC04" w:tentative="1">
      <w:start w:val="1"/>
      <w:numFmt w:val="bullet"/>
      <w:lvlText w:val=""/>
      <w:lvlJc w:val="left"/>
      <w:pPr>
        <w:ind w:left="2880" w:hanging="360"/>
      </w:pPr>
      <w:rPr>
        <w:rFonts w:ascii="Symbol" w:hAnsi="Symbol" w:hint="default"/>
      </w:rPr>
    </w:lvl>
    <w:lvl w:ilvl="4" w:tplc="36CCA5C2" w:tentative="1">
      <w:start w:val="1"/>
      <w:numFmt w:val="bullet"/>
      <w:lvlText w:val="o"/>
      <w:lvlJc w:val="left"/>
      <w:pPr>
        <w:ind w:left="3600" w:hanging="360"/>
      </w:pPr>
      <w:rPr>
        <w:rFonts w:ascii="Courier New" w:hAnsi="Courier New" w:cs="Courier New" w:hint="default"/>
      </w:rPr>
    </w:lvl>
    <w:lvl w:ilvl="5" w:tplc="A1B65AFC" w:tentative="1">
      <w:start w:val="1"/>
      <w:numFmt w:val="bullet"/>
      <w:lvlText w:val=""/>
      <w:lvlJc w:val="left"/>
      <w:pPr>
        <w:ind w:left="4320" w:hanging="360"/>
      </w:pPr>
      <w:rPr>
        <w:rFonts w:ascii="Wingdings" w:hAnsi="Wingdings" w:hint="default"/>
      </w:rPr>
    </w:lvl>
    <w:lvl w:ilvl="6" w:tplc="D1C400E2" w:tentative="1">
      <w:start w:val="1"/>
      <w:numFmt w:val="bullet"/>
      <w:lvlText w:val=""/>
      <w:lvlJc w:val="left"/>
      <w:pPr>
        <w:ind w:left="5040" w:hanging="360"/>
      </w:pPr>
      <w:rPr>
        <w:rFonts w:ascii="Symbol" w:hAnsi="Symbol" w:hint="default"/>
      </w:rPr>
    </w:lvl>
    <w:lvl w:ilvl="7" w:tplc="281870D8" w:tentative="1">
      <w:start w:val="1"/>
      <w:numFmt w:val="bullet"/>
      <w:lvlText w:val="o"/>
      <w:lvlJc w:val="left"/>
      <w:pPr>
        <w:ind w:left="5760" w:hanging="360"/>
      </w:pPr>
      <w:rPr>
        <w:rFonts w:ascii="Courier New" w:hAnsi="Courier New" w:cs="Courier New" w:hint="default"/>
      </w:rPr>
    </w:lvl>
    <w:lvl w:ilvl="8" w:tplc="92B0F530" w:tentative="1">
      <w:start w:val="1"/>
      <w:numFmt w:val="bullet"/>
      <w:lvlText w:val=""/>
      <w:lvlJc w:val="left"/>
      <w:pPr>
        <w:ind w:left="6480" w:hanging="360"/>
      </w:pPr>
      <w:rPr>
        <w:rFonts w:ascii="Wingdings" w:hAnsi="Wingdings" w:hint="default"/>
      </w:rPr>
    </w:lvl>
  </w:abstractNum>
  <w:num w:numId="1" w16cid:durableId="1523859990">
    <w:abstractNumId w:val="36"/>
  </w:num>
  <w:num w:numId="2" w16cid:durableId="531722556">
    <w:abstractNumId w:val="0"/>
  </w:num>
  <w:num w:numId="3" w16cid:durableId="1976255884">
    <w:abstractNumId w:val="3"/>
  </w:num>
  <w:num w:numId="4" w16cid:durableId="523592500">
    <w:abstractNumId w:val="1"/>
  </w:num>
  <w:num w:numId="5" w16cid:durableId="966082772">
    <w:abstractNumId w:val="26"/>
  </w:num>
  <w:num w:numId="6" w16cid:durableId="574361562">
    <w:abstractNumId w:val="10"/>
  </w:num>
  <w:num w:numId="7" w16cid:durableId="1199584413">
    <w:abstractNumId w:val="27"/>
  </w:num>
  <w:num w:numId="8" w16cid:durableId="1317614855">
    <w:abstractNumId w:val="23"/>
  </w:num>
  <w:num w:numId="9" w16cid:durableId="754941687">
    <w:abstractNumId w:val="2"/>
  </w:num>
  <w:num w:numId="10" w16cid:durableId="2082674937">
    <w:abstractNumId w:val="5"/>
  </w:num>
  <w:num w:numId="11" w16cid:durableId="622226768">
    <w:abstractNumId w:val="37"/>
  </w:num>
  <w:num w:numId="12" w16cid:durableId="104809059">
    <w:abstractNumId w:val="34"/>
  </w:num>
  <w:num w:numId="13" w16cid:durableId="1599368422">
    <w:abstractNumId w:val="31"/>
  </w:num>
  <w:num w:numId="14" w16cid:durableId="1487630780">
    <w:abstractNumId w:val="4"/>
  </w:num>
  <w:num w:numId="15" w16cid:durableId="282348894">
    <w:abstractNumId w:val="28"/>
  </w:num>
  <w:num w:numId="16" w16cid:durableId="1271472487">
    <w:abstractNumId w:val="22"/>
  </w:num>
  <w:num w:numId="17" w16cid:durableId="875313815">
    <w:abstractNumId w:val="17"/>
  </w:num>
  <w:num w:numId="18" w16cid:durableId="1470316144">
    <w:abstractNumId w:val="7"/>
  </w:num>
  <w:num w:numId="19" w16cid:durableId="109663955">
    <w:abstractNumId w:val="13"/>
  </w:num>
  <w:num w:numId="20" w16cid:durableId="775176024">
    <w:abstractNumId w:val="20"/>
  </w:num>
  <w:num w:numId="21" w16cid:durableId="848913650">
    <w:abstractNumId w:val="6"/>
  </w:num>
  <w:num w:numId="22" w16cid:durableId="883175796">
    <w:abstractNumId w:val="29"/>
  </w:num>
  <w:num w:numId="23" w16cid:durableId="664479858">
    <w:abstractNumId w:val="9"/>
  </w:num>
  <w:num w:numId="24" w16cid:durableId="972757198">
    <w:abstractNumId w:val="21"/>
  </w:num>
  <w:num w:numId="25" w16cid:durableId="1445266145">
    <w:abstractNumId w:val="11"/>
  </w:num>
  <w:num w:numId="26" w16cid:durableId="1986619905">
    <w:abstractNumId w:val="15"/>
  </w:num>
  <w:num w:numId="27" w16cid:durableId="1412384411">
    <w:abstractNumId w:val="18"/>
  </w:num>
  <w:num w:numId="28" w16cid:durableId="1812399729">
    <w:abstractNumId w:val="12"/>
  </w:num>
  <w:num w:numId="29" w16cid:durableId="686295087">
    <w:abstractNumId w:val="8"/>
  </w:num>
  <w:num w:numId="30" w16cid:durableId="602618498">
    <w:abstractNumId w:val="19"/>
  </w:num>
  <w:num w:numId="31" w16cid:durableId="700058321">
    <w:abstractNumId w:val="25"/>
  </w:num>
  <w:num w:numId="32" w16cid:durableId="208689974">
    <w:abstractNumId w:val="30"/>
  </w:num>
  <w:num w:numId="33" w16cid:durableId="43793153">
    <w:abstractNumId w:val="24"/>
  </w:num>
  <w:num w:numId="34" w16cid:durableId="1211965823">
    <w:abstractNumId w:val="14"/>
  </w:num>
  <w:num w:numId="35" w16cid:durableId="1849054064">
    <w:abstractNumId w:val="33"/>
  </w:num>
  <w:num w:numId="36" w16cid:durableId="1375732333">
    <w:abstractNumId w:val="35"/>
  </w:num>
  <w:num w:numId="37" w16cid:durableId="1718235778">
    <w:abstractNumId w:val="32"/>
  </w:num>
  <w:num w:numId="38" w16cid:durableId="1666938157">
    <w:abstractNumId w:val="16"/>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3"/>
  <w:proofState w:spelling="clean" w:grammar="clean"/>
  <w:doNotTrackMoves/>
  <w:defaultTabStop w:val="720"/>
  <w:hyphenationZone w:val="425"/>
  <w:doNotHyphenateCaps/>
  <w:drawingGridHorizontalSpacing w:val="120"/>
  <w:displayHorizontalDrawingGridEvery w:val="2"/>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11C15"/>
    <w:rsid w:val="00000647"/>
    <w:rsid w:val="00000689"/>
    <w:rsid w:val="00001851"/>
    <w:rsid w:val="0000193F"/>
    <w:rsid w:val="00001B7C"/>
    <w:rsid w:val="00002D40"/>
    <w:rsid w:val="00004C13"/>
    <w:rsid w:val="00004C32"/>
    <w:rsid w:val="00005465"/>
    <w:rsid w:val="00005863"/>
    <w:rsid w:val="000061BF"/>
    <w:rsid w:val="00006200"/>
    <w:rsid w:val="00007866"/>
    <w:rsid w:val="000078F9"/>
    <w:rsid w:val="00007E00"/>
    <w:rsid w:val="00010276"/>
    <w:rsid w:val="00010770"/>
    <w:rsid w:val="000107E9"/>
    <w:rsid w:val="00010DF6"/>
    <w:rsid w:val="00011741"/>
    <w:rsid w:val="00011C15"/>
    <w:rsid w:val="00012265"/>
    <w:rsid w:val="00012C97"/>
    <w:rsid w:val="0001412C"/>
    <w:rsid w:val="000141D2"/>
    <w:rsid w:val="000161FC"/>
    <w:rsid w:val="000162CA"/>
    <w:rsid w:val="00016487"/>
    <w:rsid w:val="00016BE8"/>
    <w:rsid w:val="00020AF9"/>
    <w:rsid w:val="000214C8"/>
    <w:rsid w:val="00022263"/>
    <w:rsid w:val="00022747"/>
    <w:rsid w:val="00023D59"/>
    <w:rsid w:val="000240DD"/>
    <w:rsid w:val="000259D6"/>
    <w:rsid w:val="00026DF1"/>
    <w:rsid w:val="00027BE7"/>
    <w:rsid w:val="00030068"/>
    <w:rsid w:val="00030FBC"/>
    <w:rsid w:val="00032947"/>
    <w:rsid w:val="0003445E"/>
    <w:rsid w:val="00035AAB"/>
    <w:rsid w:val="00035EA1"/>
    <w:rsid w:val="00036A59"/>
    <w:rsid w:val="000378AE"/>
    <w:rsid w:val="00037E1F"/>
    <w:rsid w:val="0004075B"/>
    <w:rsid w:val="000413F5"/>
    <w:rsid w:val="00041C77"/>
    <w:rsid w:val="00042150"/>
    <w:rsid w:val="00042694"/>
    <w:rsid w:val="0004428A"/>
    <w:rsid w:val="00044B9C"/>
    <w:rsid w:val="00044C29"/>
    <w:rsid w:val="0004504C"/>
    <w:rsid w:val="00045158"/>
    <w:rsid w:val="00045687"/>
    <w:rsid w:val="00045724"/>
    <w:rsid w:val="000507AB"/>
    <w:rsid w:val="00051801"/>
    <w:rsid w:val="00051C0C"/>
    <w:rsid w:val="000528E4"/>
    <w:rsid w:val="000542C5"/>
    <w:rsid w:val="00054D46"/>
    <w:rsid w:val="00054D8F"/>
    <w:rsid w:val="0006042E"/>
    <w:rsid w:val="00062376"/>
    <w:rsid w:val="00063C44"/>
    <w:rsid w:val="000640B8"/>
    <w:rsid w:val="00064AC5"/>
    <w:rsid w:val="0007033A"/>
    <w:rsid w:val="0007080F"/>
    <w:rsid w:val="00070C76"/>
    <w:rsid w:val="000738F7"/>
    <w:rsid w:val="00074B82"/>
    <w:rsid w:val="00076334"/>
    <w:rsid w:val="0007662A"/>
    <w:rsid w:val="00076A24"/>
    <w:rsid w:val="00081136"/>
    <w:rsid w:val="000816C1"/>
    <w:rsid w:val="00081D41"/>
    <w:rsid w:val="0008218A"/>
    <w:rsid w:val="00082F91"/>
    <w:rsid w:val="00083211"/>
    <w:rsid w:val="000841C4"/>
    <w:rsid w:val="00085BB9"/>
    <w:rsid w:val="00085E2A"/>
    <w:rsid w:val="00086422"/>
    <w:rsid w:val="00086A86"/>
    <w:rsid w:val="00092066"/>
    <w:rsid w:val="0009274C"/>
    <w:rsid w:val="00092CF3"/>
    <w:rsid w:val="00092E92"/>
    <w:rsid w:val="000930B4"/>
    <w:rsid w:val="000932A2"/>
    <w:rsid w:val="000932AF"/>
    <w:rsid w:val="00093690"/>
    <w:rsid w:val="000946BA"/>
    <w:rsid w:val="000A03DC"/>
    <w:rsid w:val="000A27C1"/>
    <w:rsid w:val="000A3896"/>
    <w:rsid w:val="000A3C72"/>
    <w:rsid w:val="000A446F"/>
    <w:rsid w:val="000A47A4"/>
    <w:rsid w:val="000A7151"/>
    <w:rsid w:val="000A7DB8"/>
    <w:rsid w:val="000B00FA"/>
    <w:rsid w:val="000B157C"/>
    <w:rsid w:val="000B17DB"/>
    <w:rsid w:val="000B2373"/>
    <w:rsid w:val="000B252A"/>
    <w:rsid w:val="000B2A9D"/>
    <w:rsid w:val="000B3209"/>
    <w:rsid w:val="000B4C9C"/>
    <w:rsid w:val="000B4E86"/>
    <w:rsid w:val="000B6941"/>
    <w:rsid w:val="000B699A"/>
    <w:rsid w:val="000B6AB3"/>
    <w:rsid w:val="000B70F1"/>
    <w:rsid w:val="000B7946"/>
    <w:rsid w:val="000C0178"/>
    <w:rsid w:val="000C09C6"/>
    <w:rsid w:val="000C0F68"/>
    <w:rsid w:val="000C105A"/>
    <w:rsid w:val="000C1D8A"/>
    <w:rsid w:val="000C1E98"/>
    <w:rsid w:val="000C3788"/>
    <w:rsid w:val="000C5628"/>
    <w:rsid w:val="000C5BD9"/>
    <w:rsid w:val="000C6F30"/>
    <w:rsid w:val="000C77C8"/>
    <w:rsid w:val="000D062D"/>
    <w:rsid w:val="000D098A"/>
    <w:rsid w:val="000D2476"/>
    <w:rsid w:val="000D25A6"/>
    <w:rsid w:val="000D27F4"/>
    <w:rsid w:val="000D345A"/>
    <w:rsid w:val="000D5136"/>
    <w:rsid w:val="000D6195"/>
    <w:rsid w:val="000D7CCB"/>
    <w:rsid w:val="000E0018"/>
    <w:rsid w:val="000E0B40"/>
    <w:rsid w:val="000E0C1C"/>
    <w:rsid w:val="000E0DDC"/>
    <w:rsid w:val="000E1D20"/>
    <w:rsid w:val="000E4C90"/>
    <w:rsid w:val="000E4FF8"/>
    <w:rsid w:val="000E56FC"/>
    <w:rsid w:val="000E57E4"/>
    <w:rsid w:val="000E7471"/>
    <w:rsid w:val="000F0198"/>
    <w:rsid w:val="000F0940"/>
    <w:rsid w:val="000F09D5"/>
    <w:rsid w:val="000F1F1A"/>
    <w:rsid w:val="000F2664"/>
    <w:rsid w:val="000F2666"/>
    <w:rsid w:val="000F2CB2"/>
    <w:rsid w:val="000F4A8D"/>
    <w:rsid w:val="000F57DC"/>
    <w:rsid w:val="000F58F8"/>
    <w:rsid w:val="000F6F4C"/>
    <w:rsid w:val="000F7D9C"/>
    <w:rsid w:val="000F7E81"/>
    <w:rsid w:val="00100351"/>
    <w:rsid w:val="00101275"/>
    <w:rsid w:val="001017E6"/>
    <w:rsid w:val="00101A4E"/>
    <w:rsid w:val="001036A3"/>
    <w:rsid w:val="00103D8C"/>
    <w:rsid w:val="00103ED3"/>
    <w:rsid w:val="00103FD3"/>
    <w:rsid w:val="00104C47"/>
    <w:rsid w:val="001056ED"/>
    <w:rsid w:val="00105847"/>
    <w:rsid w:val="001064C8"/>
    <w:rsid w:val="001070FC"/>
    <w:rsid w:val="00112867"/>
    <w:rsid w:val="00113FB5"/>
    <w:rsid w:val="001141B2"/>
    <w:rsid w:val="001146C8"/>
    <w:rsid w:val="0011486B"/>
    <w:rsid w:val="00114E79"/>
    <w:rsid w:val="001157D9"/>
    <w:rsid w:val="0011592A"/>
    <w:rsid w:val="001161AB"/>
    <w:rsid w:val="001167DC"/>
    <w:rsid w:val="00117CAE"/>
    <w:rsid w:val="001200A5"/>
    <w:rsid w:val="00120621"/>
    <w:rsid w:val="001208E6"/>
    <w:rsid w:val="00121DB7"/>
    <w:rsid w:val="00121F64"/>
    <w:rsid w:val="0012363D"/>
    <w:rsid w:val="0012463D"/>
    <w:rsid w:val="001249B6"/>
    <w:rsid w:val="00125465"/>
    <w:rsid w:val="00125CBE"/>
    <w:rsid w:val="00130107"/>
    <w:rsid w:val="00131285"/>
    <w:rsid w:val="0013223D"/>
    <w:rsid w:val="00133EEC"/>
    <w:rsid w:val="0013465B"/>
    <w:rsid w:val="00134D14"/>
    <w:rsid w:val="00134E9A"/>
    <w:rsid w:val="00134F43"/>
    <w:rsid w:val="001350C3"/>
    <w:rsid w:val="00136686"/>
    <w:rsid w:val="001372F3"/>
    <w:rsid w:val="0013793D"/>
    <w:rsid w:val="00137F94"/>
    <w:rsid w:val="00140E5B"/>
    <w:rsid w:val="0014150A"/>
    <w:rsid w:val="0014186D"/>
    <w:rsid w:val="00141DB6"/>
    <w:rsid w:val="00142754"/>
    <w:rsid w:val="0014349B"/>
    <w:rsid w:val="00145534"/>
    <w:rsid w:val="00145719"/>
    <w:rsid w:val="00145E96"/>
    <w:rsid w:val="00147229"/>
    <w:rsid w:val="00147797"/>
    <w:rsid w:val="00151294"/>
    <w:rsid w:val="00151CFB"/>
    <w:rsid w:val="00152AA0"/>
    <w:rsid w:val="00152C9A"/>
    <w:rsid w:val="0015301A"/>
    <w:rsid w:val="00153889"/>
    <w:rsid w:val="00153F8F"/>
    <w:rsid w:val="001548CB"/>
    <w:rsid w:val="001548D0"/>
    <w:rsid w:val="00155744"/>
    <w:rsid w:val="0015689A"/>
    <w:rsid w:val="00157057"/>
    <w:rsid w:val="0015756E"/>
    <w:rsid w:val="0015791B"/>
    <w:rsid w:val="00157D6F"/>
    <w:rsid w:val="00160D7C"/>
    <w:rsid w:val="001626B2"/>
    <w:rsid w:val="00163382"/>
    <w:rsid w:val="00164233"/>
    <w:rsid w:val="00165AC8"/>
    <w:rsid w:val="00165C01"/>
    <w:rsid w:val="0016636A"/>
    <w:rsid w:val="00166445"/>
    <w:rsid w:val="001701DF"/>
    <w:rsid w:val="001702E5"/>
    <w:rsid w:val="00171A01"/>
    <w:rsid w:val="00171C2C"/>
    <w:rsid w:val="00171D51"/>
    <w:rsid w:val="00172DE4"/>
    <w:rsid w:val="00173104"/>
    <w:rsid w:val="00173366"/>
    <w:rsid w:val="00175BAF"/>
    <w:rsid w:val="00175D73"/>
    <w:rsid w:val="0017625B"/>
    <w:rsid w:val="00176C74"/>
    <w:rsid w:val="00176CAF"/>
    <w:rsid w:val="001802DF"/>
    <w:rsid w:val="001803EE"/>
    <w:rsid w:val="001811A7"/>
    <w:rsid w:val="001847A8"/>
    <w:rsid w:val="00184F67"/>
    <w:rsid w:val="00185316"/>
    <w:rsid w:val="001860FF"/>
    <w:rsid w:val="0018706E"/>
    <w:rsid w:val="00187DE3"/>
    <w:rsid w:val="001900EB"/>
    <w:rsid w:val="0019068D"/>
    <w:rsid w:val="00191095"/>
    <w:rsid w:val="001918BE"/>
    <w:rsid w:val="0019284B"/>
    <w:rsid w:val="001932C4"/>
    <w:rsid w:val="001939D8"/>
    <w:rsid w:val="0019489C"/>
    <w:rsid w:val="00194F51"/>
    <w:rsid w:val="00195731"/>
    <w:rsid w:val="00196B90"/>
    <w:rsid w:val="00197E7A"/>
    <w:rsid w:val="001A0403"/>
    <w:rsid w:val="001A0EED"/>
    <w:rsid w:val="001A11EA"/>
    <w:rsid w:val="001A1C2F"/>
    <w:rsid w:val="001A2320"/>
    <w:rsid w:val="001A2327"/>
    <w:rsid w:val="001A48AF"/>
    <w:rsid w:val="001A6011"/>
    <w:rsid w:val="001A65F5"/>
    <w:rsid w:val="001A6A74"/>
    <w:rsid w:val="001A6F82"/>
    <w:rsid w:val="001B0719"/>
    <w:rsid w:val="001B0BB3"/>
    <w:rsid w:val="001B0CA2"/>
    <w:rsid w:val="001B2AC8"/>
    <w:rsid w:val="001B429E"/>
    <w:rsid w:val="001B471E"/>
    <w:rsid w:val="001B49FC"/>
    <w:rsid w:val="001B7E5A"/>
    <w:rsid w:val="001C094E"/>
    <w:rsid w:val="001C0F44"/>
    <w:rsid w:val="001C18FA"/>
    <w:rsid w:val="001C193E"/>
    <w:rsid w:val="001C1C99"/>
    <w:rsid w:val="001C372F"/>
    <w:rsid w:val="001C44BF"/>
    <w:rsid w:val="001C47D0"/>
    <w:rsid w:val="001C4FE7"/>
    <w:rsid w:val="001C5C9C"/>
    <w:rsid w:val="001C73AC"/>
    <w:rsid w:val="001C7D0C"/>
    <w:rsid w:val="001D02F7"/>
    <w:rsid w:val="001D0EE5"/>
    <w:rsid w:val="001D1678"/>
    <w:rsid w:val="001D1804"/>
    <w:rsid w:val="001D234E"/>
    <w:rsid w:val="001D2DC4"/>
    <w:rsid w:val="001D2F1D"/>
    <w:rsid w:val="001D2FE9"/>
    <w:rsid w:val="001D3954"/>
    <w:rsid w:val="001D47C8"/>
    <w:rsid w:val="001D4DC1"/>
    <w:rsid w:val="001D510B"/>
    <w:rsid w:val="001D539B"/>
    <w:rsid w:val="001D548C"/>
    <w:rsid w:val="001D6CEA"/>
    <w:rsid w:val="001D76CB"/>
    <w:rsid w:val="001D7F1A"/>
    <w:rsid w:val="001E3A13"/>
    <w:rsid w:val="001E3FC1"/>
    <w:rsid w:val="001E4453"/>
    <w:rsid w:val="001E47DB"/>
    <w:rsid w:val="001E4C93"/>
    <w:rsid w:val="001E554A"/>
    <w:rsid w:val="001E61F5"/>
    <w:rsid w:val="001E6944"/>
    <w:rsid w:val="001E6D5D"/>
    <w:rsid w:val="001E743E"/>
    <w:rsid w:val="001E79AB"/>
    <w:rsid w:val="001F06E4"/>
    <w:rsid w:val="001F08EF"/>
    <w:rsid w:val="001F0CB9"/>
    <w:rsid w:val="001F0FAA"/>
    <w:rsid w:val="001F1B59"/>
    <w:rsid w:val="001F27E8"/>
    <w:rsid w:val="001F2BE6"/>
    <w:rsid w:val="001F2EDD"/>
    <w:rsid w:val="001F4620"/>
    <w:rsid w:val="001F50E2"/>
    <w:rsid w:val="001F52C7"/>
    <w:rsid w:val="001F6195"/>
    <w:rsid w:val="001F7853"/>
    <w:rsid w:val="001F7A5C"/>
    <w:rsid w:val="00200D7E"/>
    <w:rsid w:val="002019B4"/>
    <w:rsid w:val="00203823"/>
    <w:rsid w:val="002045E7"/>
    <w:rsid w:val="0020629A"/>
    <w:rsid w:val="00206A2F"/>
    <w:rsid w:val="00210D30"/>
    <w:rsid w:val="002125A6"/>
    <w:rsid w:val="00212722"/>
    <w:rsid w:val="00214654"/>
    <w:rsid w:val="00215347"/>
    <w:rsid w:val="002155B5"/>
    <w:rsid w:val="002158AB"/>
    <w:rsid w:val="00215D19"/>
    <w:rsid w:val="00216527"/>
    <w:rsid w:val="00216F33"/>
    <w:rsid w:val="00217C82"/>
    <w:rsid w:val="00217E6A"/>
    <w:rsid w:val="0022015C"/>
    <w:rsid w:val="00220B0C"/>
    <w:rsid w:val="00221AA9"/>
    <w:rsid w:val="0022328E"/>
    <w:rsid w:val="0022360A"/>
    <w:rsid w:val="00223719"/>
    <w:rsid w:val="00223D65"/>
    <w:rsid w:val="00224AFA"/>
    <w:rsid w:val="00224B41"/>
    <w:rsid w:val="00224F44"/>
    <w:rsid w:val="002276B7"/>
    <w:rsid w:val="00230C0B"/>
    <w:rsid w:val="00231516"/>
    <w:rsid w:val="002321B2"/>
    <w:rsid w:val="002325A8"/>
    <w:rsid w:val="00232957"/>
    <w:rsid w:val="002334AF"/>
    <w:rsid w:val="002338A5"/>
    <w:rsid w:val="00233CBF"/>
    <w:rsid w:val="00235AEC"/>
    <w:rsid w:val="0023617F"/>
    <w:rsid w:val="00236328"/>
    <w:rsid w:val="0023660C"/>
    <w:rsid w:val="002369C7"/>
    <w:rsid w:val="00236C18"/>
    <w:rsid w:val="00236D91"/>
    <w:rsid w:val="00236E9A"/>
    <w:rsid w:val="00236FC9"/>
    <w:rsid w:val="002377B2"/>
    <w:rsid w:val="0024004A"/>
    <w:rsid w:val="00240EFA"/>
    <w:rsid w:val="002426F7"/>
    <w:rsid w:val="00247A6C"/>
    <w:rsid w:val="00250186"/>
    <w:rsid w:val="00250247"/>
    <w:rsid w:val="002502AD"/>
    <w:rsid w:val="002505CD"/>
    <w:rsid w:val="00252E3D"/>
    <w:rsid w:val="002535BF"/>
    <w:rsid w:val="00254657"/>
    <w:rsid w:val="00255A87"/>
    <w:rsid w:val="00256690"/>
    <w:rsid w:val="00257546"/>
    <w:rsid w:val="00257C2A"/>
    <w:rsid w:val="00261660"/>
    <w:rsid w:val="00262311"/>
    <w:rsid w:val="00262BD4"/>
    <w:rsid w:val="002649CD"/>
    <w:rsid w:val="00264B67"/>
    <w:rsid w:val="00264D8B"/>
    <w:rsid w:val="00264E21"/>
    <w:rsid w:val="00264FDA"/>
    <w:rsid w:val="0026673E"/>
    <w:rsid w:val="002672DC"/>
    <w:rsid w:val="00267A4B"/>
    <w:rsid w:val="00270165"/>
    <w:rsid w:val="00271773"/>
    <w:rsid w:val="00271F00"/>
    <w:rsid w:val="002729B7"/>
    <w:rsid w:val="00273583"/>
    <w:rsid w:val="00273E38"/>
    <w:rsid w:val="0027531C"/>
    <w:rsid w:val="00275AE0"/>
    <w:rsid w:val="00275C25"/>
    <w:rsid w:val="0027605C"/>
    <w:rsid w:val="00276158"/>
    <w:rsid w:val="00276F32"/>
    <w:rsid w:val="00276FF8"/>
    <w:rsid w:val="0027745B"/>
    <w:rsid w:val="002777F2"/>
    <w:rsid w:val="00280484"/>
    <w:rsid w:val="002805A7"/>
    <w:rsid w:val="0028169F"/>
    <w:rsid w:val="002823E4"/>
    <w:rsid w:val="002834C7"/>
    <w:rsid w:val="00283BC7"/>
    <w:rsid w:val="00283DB5"/>
    <w:rsid w:val="002843EC"/>
    <w:rsid w:val="00285167"/>
    <w:rsid w:val="002863E2"/>
    <w:rsid w:val="00286B19"/>
    <w:rsid w:val="00286D79"/>
    <w:rsid w:val="00287423"/>
    <w:rsid w:val="00287B98"/>
    <w:rsid w:val="0029094C"/>
    <w:rsid w:val="0029176C"/>
    <w:rsid w:val="00291812"/>
    <w:rsid w:val="00292001"/>
    <w:rsid w:val="00292136"/>
    <w:rsid w:val="00292B0A"/>
    <w:rsid w:val="00292D16"/>
    <w:rsid w:val="00293F6E"/>
    <w:rsid w:val="0029407E"/>
    <w:rsid w:val="00294264"/>
    <w:rsid w:val="00294E01"/>
    <w:rsid w:val="00296302"/>
    <w:rsid w:val="002966A3"/>
    <w:rsid w:val="00297D99"/>
    <w:rsid w:val="002A0BD9"/>
    <w:rsid w:val="002A10E0"/>
    <w:rsid w:val="002A20A1"/>
    <w:rsid w:val="002A22A6"/>
    <w:rsid w:val="002A2B5A"/>
    <w:rsid w:val="002A2D3A"/>
    <w:rsid w:val="002A2F9E"/>
    <w:rsid w:val="002A44DF"/>
    <w:rsid w:val="002A4571"/>
    <w:rsid w:val="002A496D"/>
    <w:rsid w:val="002A5058"/>
    <w:rsid w:val="002A6236"/>
    <w:rsid w:val="002A6545"/>
    <w:rsid w:val="002A7217"/>
    <w:rsid w:val="002A782A"/>
    <w:rsid w:val="002A7A50"/>
    <w:rsid w:val="002B042F"/>
    <w:rsid w:val="002B0F9B"/>
    <w:rsid w:val="002B13B5"/>
    <w:rsid w:val="002B19A6"/>
    <w:rsid w:val="002B2015"/>
    <w:rsid w:val="002B235F"/>
    <w:rsid w:val="002B3C12"/>
    <w:rsid w:val="002B5151"/>
    <w:rsid w:val="002B5329"/>
    <w:rsid w:val="002B6DF7"/>
    <w:rsid w:val="002B6EC7"/>
    <w:rsid w:val="002C1560"/>
    <w:rsid w:val="002C2A5F"/>
    <w:rsid w:val="002C3202"/>
    <w:rsid w:val="002C3B65"/>
    <w:rsid w:val="002C6E06"/>
    <w:rsid w:val="002C7A0D"/>
    <w:rsid w:val="002C7C01"/>
    <w:rsid w:val="002C7CA5"/>
    <w:rsid w:val="002D021C"/>
    <w:rsid w:val="002D077F"/>
    <w:rsid w:val="002D1387"/>
    <w:rsid w:val="002D1772"/>
    <w:rsid w:val="002D21DE"/>
    <w:rsid w:val="002D27BE"/>
    <w:rsid w:val="002D2D1D"/>
    <w:rsid w:val="002D31C7"/>
    <w:rsid w:val="002D500D"/>
    <w:rsid w:val="002D5089"/>
    <w:rsid w:val="002D573D"/>
    <w:rsid w:val="002D5D1F"/>
    <w:rsid w:val="002D6CAF"/>
    <w:rsid w:val="002D7B8E"/>
    <w:rsid w:val="002E01D1"/>
    <w:rsid w:val="002E11FC"/>
    <w:rsid w:val="002E18DB"/>
    <w:rsid w:val="002E1A47"/>
    <w:rsid w:val="002E2D8D"/>
    <w:rsid w:val="002E2F80"/>
    <w:rsid w:val="002E3935"/>
    <w:rsid w:val="002E432E"/>
    <w:rsid w:val="002E450A"/>
    <w:rsid w:val="002E4560"/>
    <w:rsid w:val="002E4D4A"/>
    <w:rsid w:val="002E539E"/>
    <w:rsid w:val="002E5CE9"/>
    <w:rsid w:val="002E6351"/>
    <w:rsid w:val="002E6379"/>
    <w:rsid w:val="002E6C78"/>
    <w:rsid w:val="002E7120"/>
    <w:rsid w:val="002E7D25"/>
    <w:rsid w:val="002E7FA5"/>
    <w:rsid w:val="002F0EB7"/>
    <w:rsid w:val="002F0FCC"/>
    <w:rsid w:val="002F129A"/>
    <w:rsid w:val="002F1368"/>
    <w:rsid w:val="002F33B6"/>
    <w:rsid w:val="002F33EF"/>
    <w:rsid w:val="002F4DBF"/>
    <w:rsid w:val="002F50C0"/>
    <w:rsid w:val="002F64E9"/>
    <w:rsid w:val="002F69FD"/>
    <w:rsid w:val="002F7F3E"/>
    <w:rsid w:val="00300E1A"/>
    <w:rsid w:val="00301426"/>
    <w:rsid w:val="00301D51"/>
    <w:rsid w:val="003024C3"/>
    <w:rsid w:val="0030270F"/>
    <w:rsid w:val="00303420"/>
    <w:rsid w:val="00303AA1"/>
    <w:rsid w:val="00304901"/>
    <w:rsid w:val="00305360"/>
    <w:rsid w:val="00307442"/>
    <w:rsid w:val="0031038E"/>
    <w:rsid w:val="003113CC"/>
    <w:rsid w:val="00311496"/>
    <w:rsid w:val="00311582"/>
    <w:rsid w:val="00311D96"/>
    <w:rsid w:val="00311EC9"/>
    <w:rsid w:val="003125F7"/>
    <w:rsid w:val="0031381C"/>
    <w:rsid w:val="00314774"/>
    <w:rsid w:val="00314BDD"/>
    <w:rsid w:val="00315C12"/>
    <w:rsid w:val="003164C0"/>
    <w:rsid w:val="003173A5"/>
    <w:rsid w:val="00320530"/>
    <w:rsid w:val="00320575"/>
    <w:rsid w:val="0032098D"/>
    <w:rsid w:val="00320E86"/>
    <w:rsid w:val="003216AE"/>
    <w:rsid w:val="00321976"/>
    <w:rsid w:val="00323E17"/>
    <w:rsid w:val="00323E38"/>
    <w:rsid w:val="00325CCA"/>
    <w:rsid w:val="00326C2E"/>
    <w:rsid w:val="0033012A"/>
    <w:rsid w:val="003328C0"/>
    <w:rsid w:val="003332C2"/>
    <w:rsid w:val="00334FB4"/>
    <w:rsid w:val="003353E1"/>
    <w:rsid w:val="003354C7"/>
    <w:rsid w:val="0033644D"/>
    <w:rsid w:val="00336CD0"/>
    <w:rsid w:val="00340545"/>
    <w:rsid w:val="003413EE"/>
    <w:rsid w:val="00342FCB"/>
    <w:rsid w:val="00343F97"/>
    <w:rsid w:val="00344A7E"/>
    <w:rsid w:val="00344DBB"/>
    <w:rsid w:val="00346435"/>
    <w:rsid w:val="003467B4"/>
    <w:rsid w:val="00347B7C"/>
    <w:rsid w:val="003502E0"/>
    <w:rsid w:val="00351801"/>
    <w:rsid w:val="0035373A"/>
    <w:rsid w:val="00354355"/>
    <w:rsid w:val="00354902"/>
    <w:rsid w:val="00355218"/>
    <w:rsid w:val="00355386"/>
    <w:rsid w:val="00356E61"/>
    <w:rsid w:val="00357F0D"/>
    <w:rsid w:val="00360936"/>
    <w:rsid w:val="00362B74"/>
    <w:rsid w:val="00362FAC"/>
    <w:rsid w:val="00363C66"/>
    <w:rsid w:val="00363E1E"/>
    <w:rsid w:val="003643BC"/>
    <w:rsid w:val="003645A9"/>
    <w:rsid w:val="00364E78"/>
    <w:rsid w:val="0036555A"/>
    <w:rsid w:val="00367FE6"/>
    <w:rsid w:val="00371024"/>
    <w:rsid w:val="003716DE"/>
    <w:rsid w:val="0037170A"/>
    <w:rsid w:val="00371D6E"/>
    <w:rsid w:val="00371D9C"/>
    <w:rsid w:val="00372E80"/>
    <w:rsid w:val="00372F0A"/>
    <w:rsid w:val="003737AA"/>
    <w:rsid w:val="003739F3"/>
    <w:rsid w:val="00373CA0"/>
    <w:rsid w:val="00373D10"/>
    <w:rsid w:val="003745B3"/>
    <w:rsid w:val="003747EA"/>
    <w:rsid w:val="00375A27"/>
    <w:rsid w:val="00376AA5"/>
    <w:rsid w:val="0037721D"/>
    <w:rsid w:val="00380063"/>
    <w:rsid w:val="003800A5"/>
    <w:rsid w:val="00380FDF"/>
    <w:rsid w:val="0038161B"/>
    <w:rsid w:val="0038287C"/>
    <w:rsid w:val="00383268"/>
    <w:rsid w:val="00383FAC"/>
    <w:rsid w:val="003840D8"/>
    <w:rsid w:val="003848A8"/>
    <w:rsid w:val="0038684E"/>
    <w:rsid w:val="00386A16"/>
    <w:rsid w:val="00387447"/>
    <w:rsid w:val="00390F3F"/>
    <w:rsid w:val="003912ED"/>
    <w:rsid w:val="0039173F"/>
    <w:rsid w:val="0039290F"/>
    <w:rsid w:val="00392B5C"/>
    <w:rsid w:val="00392CA7"/>
    <w:rsid w:val="003933D0"/>
    <w:rsid w:val="00393A23"/>
    <w:rsid w:val="00394354"/>
    <w:rsid w:val="003947B7"/>
    <w:rsid w:val="00396898"/>
    <w:rsid w:val="00396FC2"/>
    <w:rsid w:val="00397557"/>
    <w:rsid w:val="00397DE5"/>
    <w:rsid w:val="003A038F"/>
    <w:rsid w:val="003A100C"/>
    <w:rsid w:val="003A10F3"/>
    <w:rsid w:val="003A1922"/>
    <w:rsid w:val="003A1A06"/>
    <w:rsid w:val="003A244B"/>
    <w:rsid w:val="003A3218"/>
    <w:rsid w:val="003A3CC1"/>
    <w:rsid w:val="003A3E24"/>
    <w:rsid w:val="003A4D0D"/>
    <w:rsid w:val="003A54CB"/>
    <w:rsid w:val="003A5503"/>
    <w:rsid w:val="003A561F"/>
    <w:rsid w:val="003A5885"/>
    <w:rsid w:val="003A5ABD"/>
    <w:rsid w:val="003A6410"/>
    <w:rsid w:val="003A6417"/>
    <w:rsid w:val="003A656A"/>
    <w:rsid w:val="003A720A"/>
    <w:rsid w:val="003A726A"/>
    <w:rsid w:val="003A728F"/>
    <w:rsid w:val="003A778D"/>
    <w:rsid w:val="003B00FE"/>
    <w:rsid w:val="003B0151"/>
    <w:rsid w:val="003B082C"/>
    <w:rsid w:val="003B319E"/>
    <w:rsid w:val="003B5E4C"/>
    <w:rsid w:val="003B6BB1"/>
    <w:rsid w:val="003B7759"/>
    <w:rsid w:val="003C08EF"/>
    <w:rsid w:val="003C0959"/>
    <w:rsid w:val="003C0CC2"/>
    <w:rsid w:val="003C1A38"/>
    <w:rsid w:val="003C2F74"/>
    <w:rsid w:val="003C34D0"/>
    <w:rsid w:val="003C3FA0"/>
    <w:rsid w:val="003C45EE"/>
    <w:rsid w:val="003C4A31"/>
    <w:rsid w:val="003C55EF"/>
    <w:rsid w:val="003C56D8"/>
    <w:rsid w:val="003C5EFF"/>
    <w:rsid w:val="003C60CB"/>
    <w:rsid w:val="003C623B"/>
    <w:rsid w:val="003C6263"/>
    <w:rsid w:val="003C76B1"/>
    <w:rsid w:val="003D115C"/>
    <w:rsid w:val="003D2D58"/>
    <w:rsid w:val="003D3A23"/>
    <w:rsid w:val="003D3D72"/>
    <w:rsid w:val="003D413A"/>
    <w:rsid w:val="003D5856"/>
    <w:rsid w:val="003D5936"/>
    <w:rsid w:val="003D62DD"/>
    <w:rsid w:val="003E0300"/>
    <w:rsid w:val="003E0446"/>
    <w:rsid w:val="003E04F4"/>
    <w:rsid w:val="003E0AC6"/>
    <w:rsid w:val="003E0F93"/>
    <w:rsid w:val="003E4277"/>
    <w:rsid w:val="003E4EFC"/>
    <w:rsid w:val="003E4F0F"/>
    <w:rsid w:val="003E526B"/>
    <w:rsid w:val="003E5B27"/>
    <w:rsid w:val="003E5C43"/>
    <w:rsid w:val="003E5F8C"/>
    <w:rsid w:val="003E683A"/>
    <w:rsid w:val="003E6CC4"/>
    <w:rsid w:val="003E6D4C"/>
    <w:rsid w:val="003E6E22"/>
    <w:rsid w:val="003E6FCD"/>
    <w:rsid w:val="003E7538"/>
    <w:rsid w:val="003F0C70"/>
    <w:rsid w:val="003F1C6B"/>
    <w:rsid w:val="003F1FDA"/>
    <w:rsid w:val="003F254D"/>
    <w:rsid w:val="003F2AE7"/>
    <w:rsid w:val="003F2B42"/>
    <w:rsid w:val="003F3253"/>
    <w:rsid w:val="003F33A3"/>
    <w:rsid w:val="003F5555"/>
    <w:rsid w:val="003F5802"/>
    <w:rsid w:val="003F5ACE"/>
    <w:rsid w:val="003F5C00"/>
    <w:rsid w:val="00400581"/>
    <w:rsid w:val="00400DB1"/>
    <w:rsid w:val="00401359"/>
    <w:rsid w:val="004021A4"/>
    <w:rsid w:val="00402450"/>
    <w:rsid w:val="00402B72"/>
    <w:rsid w:val="00402ED6"/>
    <w:rsid w:val="004034A6"/>
    <w:rsid w:val="004050D8"/>
    <w:rsid w:val="00405B98"/>
    <w:rsid w:val="00410E20"/>
    <w:rsid w:val="00410F2F"/>
    <w:rsid w:val="004117C9"/>
    <w:rsid w:val="00411C12"/>
    <w:rsid w:val="00411F72"/>
    <w:rsid w:val="00413E04"/>
    <w:rsid w:val="00414B9F"/>
    <w:rsid w:val="00415F2A"/>
    <w:rsid w:val="004164C0"/>
    <w:rsid w:val="004177D0"/>
    <w:rsid w:val="004177EC"/>
    <w:rsid w:val="00420226"/>
    <w:rsid w:val="00420BBC"/>
    <w:rsid w:val="00422203"/>
    <w:rsid w:val="00422A64"/>
    <w:rsid w:val="004251BB"/>
    <w:rsid w:val="004260CD"/>
    <w:rsid w:val="004265CF"/>
    <w:rsid w:val="00426AB6"/>
    <w:rsid w:val="00427113"/>
    <w:rsid w:val="0042760C"/>
    <w:rsid w:val="00427C08"/>
    <w:rsid w:val="00430199"/>
    <w:rsid w:val="0043083E"/>
    <w:rsid w:val="00430EB1"/>
    <w:rsid w:val="0043257E"/>
    <w:rsid w:val="004336C0"/>
    <w:rsid w:val="00433814"/>
    <w:rsid w:val="00434AA3"/>
    <w:rsid w:val="00434BB6"/>
    <w:rsid w:val="00435648"/>
    <w:rsid w:val="004357CA"/>
    <w:rsid w:val="00435FE0"/>
    <w:rsid w:val="00437C05"/>
    <w:rsid w:val="00437F12"/>
    <w:rsid w:val="004404E6"/>
    <w:rsid w:val="004413B9"/>
    <w:rsid w:val="00442170"/>
    <w:rsid w:val="00442250"/>
    <w:rsid w:val="004423D3"/>
    <w:rsid w:val="00442573"/>
    <w:rsid w:val="00443073"/>
    <w:rsid w:val="00443ABE"/>
    <w:rsid w:val="00443F48"/>
    <w:rsid w:val="004445F1"/>
    <w:rsid w:val="00444F65"/>
    <w:rsid w:val="00445FE4"/>
    <w:rsid w:val="004462C0"/>
    <w:rsid w:val="00446B0C"/>
    <w:rsid w:val="00446D37"/>
    <w:rsid w:val="00447016"/>
    <w:rsid w:val="00447202"/>
    <w:rsid w:val="00447E4E"/>
    <w:rsid w:val="00447F4C"/>
    <w:rsid w:val="00450511"/>
    <w:rsid w:val="0045189C"/>
    <w:rsid w:val="00452116"/>
    <w:rsid w:val="004525D0"/>
    <w:rsid w:val="00452A7A"/>
    <w:rsid w:val="004533B9"/>
    <w:rsid w:val="004548EC"/>
    <w:rsid w:val="0045607F"/>
    <w:rsid w:val="004578DE"/>
    <w:rsid w:val="00457CA5"/>
    <w:rsid w:val="004603F4"/>
    <w:rsid w:val="00460C65"/>
    <w:rsid w:val="00461385"/>
    <w:rsid w:val="00461CE0"/>
    <w:rsid w:val="00462484"/>
    <w:rsid w:val="00462631"/>
    <w:rsid w:val="00462BA4"/>
    <w:rsid w:val="0046330C"/>
    <w:rsid w:val="00463C7C"/>
    <w:rsid w:val="00464259"/>
    <w:rsid w:val="0046565D"/>
    <w:rsid w:val="004673BF"/>
    <w:rsid w:val="00467CFE"/>
    <w:rsid w:val="00472268"/>
    <w:rsid w:val="00472A01"/>
    <w:rsid w:val="004736D1"/>
    <w:rsid w:val="00473DEB"/>
    <w:rsid w:val="004748E6"/>
    <w:rsid w:val="00476F1A"/>
    <w:rsid w:val="00477DF7"/>
    <w:rsid w:val="00481080"/>
    <w:rsid w:val="00481092"/>
    <w:rsid w:val="00482B5B"/>
    <w:rsid w:val="00482BAF"/>
    <w:rsid w:val="00483098"/>
    <w:rsid w:val="00483BB0"/>
    <w:rsid w:val="00485848"/>
    <w:rsid w:val="00486A81"/>
    <w:rsid w:val="00486F44"/>
    <w:rsid w:val="0048744B"/>
    <w:rsid w:val="00490506"/>
    <w:rsid w:val="0049066E"/>
    <w:rsid w:val="004926E6"/>
    <w:rsid w:val="00493582"/>
    <w:rsid w:val="004941CB"/>
    <w:rsid w:val="00494A65"/>
    <w:rsid w:val="004951F7"/>
    <w:rsid w:val="00495229"/>
    <w:rsid w:val="00495546"/>
    <w:rsid w:val="0049663C"/>
    <w:rsid w:val="0049713B"/>
    <w:rsid w:val="00497A19"/>
    <w:rsid w:val="00497AF7"/>
    <w:rsid w:val="004A204D"/>
    <w:rsid w:val="004A2738"/>
    <w:rsid w:val="004A3481"/>
    <w:rsid w:val="004A56EC"/>
    <w:rsid w:val="004A5D41"/>
    <w:rsid w:val="004A6B2A"/>
    <w:rsid w:val="004A70CA"/>
    <w:rsid w:val="004B05BA"/>
    <w:rsid w:val="004B06B0"/>
    <w:rsid w:val="004B24E7"/>
    <w:rsid w:val="004B2570"/>
    <w:rsid w:val="004B3313"/>
    <w:rsid w:val="004B49B6"/>
    <w:rsid w:val="004B4FB2"/>
    <w:rsid w:val="004B58B8"/>
    <w:rsid w:val="004B59C3"/>
    <w:rsid w:val="004B59D6"/>
    <w:rsid w:val="004B6780"/>
    <w:rsid w:val="004B69D0"/>
    <w:rsid w:val="004B7FAD"/>
    <w:rsid w:val="004C088D"/>
    <w:rsid w:val="004C19F2"/>
    <w:rsid w:val="004C1A12"/>
    <w:rsid w:val="004C1A66"/>
    <w:rsid w:val="004C24CB"/>
    <w:rsid w:val="004C26F6"/>
    <w:rsid w:val="004C2A0F"/>
    <w:rsid w:val="004C2C2D"/>
    <w:rsid w:val="004C3DD5"/>
    <w:rsid w:val="004C44A4"/>
    <w:rsid w:val="004C4E25"/>
    <w:rsid w:val="004C5397"/>
    <w:rsid w:val="004C6582"/>
    <w:rsid w:val="004C6B45"/>
    <w:rsid w:val="004C7EBA"/>
    <w:rsid w:val="004D039F"/>
    <w:rsid w:val="004D0B4E"/>
    <w:rsid w:val="004D0E7D"/>
    <w:rsid w:val="004D1ED7"/>
    <w:rsid w:val="004D1F17"/>
    <w:rsid w:val="004D2081"/>
    <w:rsid w:val="004D21E0"/>
    <w:rsid w:val="004D255A"/>
    <w:rsid w:val="004D3ABE"/>
    <w:rsid w:val="004D46B3"/>
    <w:rsid w:val="004D5202"/>
    <w:rsid w:val="004D5850"/>
    <w:rsid w:val="004D64E9"/>
    <w:rsid w:val="004D685A"/>
    <w:rsid w:val="004D6E33"/>
    <w:rsid w:val="004D7556"/>
    <w:rsid w:val="004E0B59"/>
    <w:rsid w:val="004E2C03"/>
    <w:rsid w:val="004E2F34"/>
    <w:rsid w:val="004E2F9F"/>
    <w:rsid w:val="004E344F"/>
    <w:rsid w:val="004E5727"/>
    <w:rsid w:val="004E5EF1"/>
    <w:rsid w:val="004E6667"/>
    <w:rsid w:val="004E67F2"/>
    <w:rsid w:val="004E69FB"/>
    <w:rsid w:val="004F0071"/>
    <w:rsid w:val="004F0E65"/>
    <w:rsid w:val="004F10E8"/>
    <w:rsid w:val="004F2120"/>
    <w:rsid w:val="004F25A7"/>
    <w:rsid w:val="004F49EB"/>
    <w:rsid w:val="004F52D8"/>
    <w:rsid w:val="004F5930"/>
    <w:rsid w:val="005001E8"/>
    <w:rsid w:val="00500EBA"/>
    <w:rsid w:val="005018A1"/>
    <w:rsid w:val="00502CE7"/>
    <w:rsid w:val="00503151"/>
    <w:rsid w:val="00505670"/>
    <w:rsid w:val="00505C11"/>
    <w:rsid w:val="00506861"/>
    <w:rsid w:val="00506870"/>
    <w:rsid w:val="005072E9"/>
    <w:rsid w:val="0050782E"/>
    <w:rsid w:val="00507CE8"/>
    <w:rsid w:val="005108D3"/>
    <w:rsid w:val="005128F0"/>
    <w:rsid w:val="005129EC"/>
    <w:rsid w:val="005130C9"/>
    <w:rsid w:val="00513E51"/>
    <w:rsid w:val="00513F8C"/>
    <w:rsid w:val="00515787"/>
    <w:rsid w:val="00515B1E"/>
    <w:rsid w:val="0051647F"/>
    <w:rsid w:val="00517027"/>
    <w:rsid w:val="00517420"/>
    <w:rsid w:val="0051758F"/>
    <w:rsid w:val="00517B99"/>
    <w:rsid w:val="00520010"/>
    <w:rsid w:val="005213B4"/>
    <w:rsid w:val="0052197F"/>
    <w:rsid w:val="00521F8F"/>
    <w:rsid w:val="005224C2"/>
    <w:rsid w:val="00522B04"/>
    <w:rsid w:val="0052303B"/>
    <w:rsid w:val="005238CC"/>
    <w:rsid w:val="00526E0F"/>
    <w:rsid w:val="00530032"/>
    <w:rsid w:val="005324B9"/>
    <w:rsid w:val="00534209"/>
    <w:rsid w:val="00535B7E"/>
    <w:rsid w:val="005362A5"/>
    <w:rsid w:val="00537D22"/>
    <w:rsid w:val="0054115B"/>
    <w:rsid w:val="00541617"/>
    <w:rsid w:val="00541DDD"/>
    <w:rsid w:val="005425B7"/>
    <w:rsid w:val="005436F9"/>
    <w:rsid w:val="0054386D"/>
    <w:rsid w:val="0054436C"/>
    <w:rsid w:val="0054537B"/>
    <w:rsid w:val="0054588A"/>
    <w:rsid w:val="00545E73"/>
    <w:rsid w:val="00546C43"/>
    <w:rsid w:val="00546E44"/>
    <w:rsid w:val="00547A57"/>
    <w:rsid w:val="00547AA9"/>
    <w:rsid w:val="00550263"/>
    <w:rsid w:val="005502A8"/>
    <w:rsid w:val="00550FDF"/>
    <w:rsid w:val="00551C88"/>
    <w:rsid w:val="0055225F"/>
    <w:rsid w:val="00552776"/>
    <w:rsid w:val="0055293A"/>
    <w:rsid w:val="00552D4A"/>
    <w:rsid w:val="00552E5A"/>
    <w:rsid w:val="0055386F"/>
    <w:rsid w:val="00555758"/>
    <w:rsid w:val="005564EE"/>
    <w:rsid w:val="00561022"/>
    <w:rsid w:val="005610D3"/>
    <w:rsid w:val="0056123A"/>
    <w:rsid w:val="00561E8A"/>
    <w:rsid w:val="00563E21"/>
    <w:rsid w:val="00564407"/>
    <w:rsid w:val="005645D5"/>
    <w:rsid w:val="0056497F"/>
    <w:rsid w:val="00564B17"/>
    <w:rsid w:val="00564BB3"/>
    <w:rsid w:val="0056536E"/>
    <w:rsid w:val="005658D8"/>
    <w:rsid w:val="00565CE8"/>
    <w:rsid w:val="00566611"/>
    <w:rsid w:val="00567EBF"/>
    <w:rsid w:val="0057067E"/>
    <w:rsid w:val="0057072C"/>
    <w:rsid w:val="00571A8D"/>
    <w:rsid w:val="0057276E"/>
    <w:rsid w:val="00572CA0"/>
    <w:rsid w:val="0057427F"/>
    <w:rsid w:val="00574345"/>
    <w:rsid w:val="00576611"/>
    <w:rsid w:val="0057687C"/>
    <w:rsid w:val="00577578"/>
    <w:rsid w:val="00581593"/>
    <w:rsid w:val="005824EB"/>
    <w:rsid w:val="005826D4"/>
    <w:rsid w:val="00582CF5"/>
    <w:rsid w:val="0058362B"/>
    <w:rsid w:val="005836A1"/>
    <w:rsid w:val="00584204"/>
    <w:rsid w:val="00584CF9"/>
    <w:rsid w:val="00584D9B"/>
    <w:rsid w:val="00585A14"/>
    <w:rsid w:val="00587881"/>
    <w:rsid w:val="005908FE"/>
    <w:rsid w:val="00591958"/>
    <w:rsid w:val="00591AB0"/>
    <w:rsid w:val="00591B43"/>
    <w:rsid w:val="005923D6"/>
    <w:rsid w:val="0059280A"/>
    <w:rsid w:val="005930A6"/>
    <w:rsid w:val="00593225"/>
    <w:rsid w:val="005940A4"/>
    <w:rsid w:val="00594F66"/>
    <w:rsid w:val="00595036"/>
    <w:rsid w:val="00595FB8"/>
    <w:rsid w:val="00596343"/>
    <w:rsid w:val="0059642E"/>
    <w:rsid w:val="00596825"/>
    <w:rsid w:val="005A0495"/>
    <w:rsid w:val="005A2FE8"/>
    <w:rsid w:val="005A31E7"/>
    <w:rsid w:val="005A50FF"/>
    <w:rsid w:val="005A63ED"/>
    <w:rsid w:val="005A75B6"/>
    <w:rsid w:val="005A7BD8"/>
    <w:rsid w:val="005A7CAA"/>
    <w:rsid w:val="005A7FAE"/>
    <w:rsid w:val="005B0223"/>
    <w:rsid w:val="005B16A2"/>
    <w:rsid w:val="005B2A26"/>
    <w:rsid w:val="005B3499"/>
    <w:rsid w:val="005B34C1"/>
    <w:rsid w:val="005B44DE"/>
    <w:rsid w:val="005B4B68"/>
    <w:rsid w:val="005B4E80"/>
    <w:rsid w:val="005B5298"/>
    <w:rsid w:val="005B5332"/>
    <w:rsid w:val="005B66BE"/>
    <w:rsid w:val="005B7635"/>
    <w:rsid w:val="005B79CC"/>
    <w:rsid w:val="005C0498"/>
    <w:rsid w:val="005C13DA"/>
    <w:rsid w:val="005C217C"/>
    <w:rsid w:val="005C2702"/>
    <w:rsid w:val="005C2BE7"/>
    <w:rsid w:val="005C2E5E"/>
    <w:rsid w:val="005C2F0C"/>
    <w:rsid w:val="005C438C"/>
    <w:rsid w:val="005C51F4"/>
    <w:rsid w:val="005C52E7"/>
    <w:rsid w:val="005C55B1"/>
    <w:rsid w:val="005C5C86"/>
    <w:rsid w:val="005C620F"/>
    <w:rsid w:val="005C62C7"/>
    <w:rsid w:val="005C668F"/>
    <w:rsid w:val="005C6C80"/>
    <w:rsid w:val="005C7A0D"/>
    <w:rsid w:val="005D0DC3"/>
    <w:rsid w:val="005D1372"/>
    <w:rsid w:val="005D1CA3"/>
    <w:rsid w:val="005D25B2"/>
    <w:rsid w:val="005D2CBB"/>
    <w:rsid w:val="005D345F"/>
    <w:rsid w:val="005D52D0"/>
    <w:rsid w:val="005D6523"/>
    <w:rsid w:val="005E206E"/>
    <w:rsid w:val="005E23FD"/>
    <w:rsid w:val="005E26AC"/>
    <w:rsid w:val="005E2EBF"/>
    <w:rsid w:val="005E5603"/>
    <w:rsid w:val="005E6CF3"/>
    <w:rsid w:val="005E703E"/>
    <w:rsid w:val="005E7128"/>
    <w:rsid w:val="005E796F"/>
    <w:rsid w:val="005E7E48"/>
    <w:rsid w:val="005F0216"/>
    <w:rsid w:val="005F1AAE"/>
    <w:rsid w:val="005F22D9"/>
    <w:rsid w:val="005F26EC"/>
    <w:rsid w:val="005F30D7"/>
    <w:rsid w:val="005F337E"/>
    <w:rsid w:val="005F4B9A"/>
    <w:rsid w:val="005F4DEE"/>
    <w:rsid w:val="005F5900"/>
    <w:rsid w:val="005F5B7D"/>
    <w:rsid w:val="005F5F76"/>
    <w:rsid w:val="005F622C"/>
    <w:rsid w:val="005F6881"/>
    <w:rsid w:val="005F6FAA"/>
    <w:rsid w:val="0060026B"/>
    <w:rsid w:val="006010BF"/>
    <w:rsid w:val="0060185F"/>
    <w:rsid w:val="00602B85"/>
    <w:rsid w:val="00602F89"/>
    <w:rsid w:val="00603336"/>
    <w:rsid w:val="00604912"/>
    <w:rsid w:val="0060569D"/>
    <w:rsid w:val="00605D9A"/>
    <w:rsid w:val="0061137D"/>
    <w:rsid w:val="00611A50"/>
    <w:rsid w:val="0061303E"/>
    <w:rsid w:val="00613E56"/>
    <w:rsid w:val="006142E8"/>
    <w:rsid w:val="00616175"/>
    <w:rsid w:val="00617156"/>
    <w:rsid w:val="0061733C"/>
    <w:rsid w:val="006173B4"/>
    <w:rsid w:val="006177C4"/>
    <w:rsid w:val="00620A7A"/>
    <w:rsid w:val="00620E72"/>
    <w:rsid w:val="006218F0"/>
    <w:rsid w:val="00625E67"/>
    <w:rsid w:val="00627244"/>
    <w:rsid w:val="00627C72"/>
    <w:rsid w:val="00630DC6"/>
    <w:rsid w:val="0063122B"/>
    <w:rsid w:val="0063173B"/>
    <w:rsid w:val="00632E2D"/>
    <w:rsid w:val="006336A4"/>
    <w:rsid w:val="0063464C"/>
    <w:rsid w:val="00635F21"/>
    <w:rsid w:val="00635FE3"/>
    <w:rsid w:val="006360C4"/>
    <w:rsid w:val="00637718"/>
    <w:rsid w:val="00641D2C"/>
    <w:rsid w:val="0064239C"/>
    <w:rsid w:val="0064262C"/>
    <w:rsid w:val="00643B49"/>
    <w:rsid w:val="006471E9"/>
    <w:rsid w:val="0065077F"/>
    <w:rsid w:val="00650DA9"/>
    <w:rsid w:val="00652530"/>
    <w:rsid w:val="00652BD5"/>
    <w:rsid w:val="006531EF"/>
    <w:rsid w:val="00653DA6"/>
    <w:rsid w:val="006555C2"/>
    <w:rsid w:val="006563C7"/>
    <w:rsid w:val="006566E5"/>
    <w:rsid w:val="00657E4F"/>
    <w:rsid w:val="0066113E"/>
    <w:rsid w:val="0066528C"/>
    <w:rsid w:val="00665AB7"/>
    <w:rsid w:val="00665CDB"/>
    <w:rsid w:val="00667290"/>
    <w:rsid w:val="00667B7A"/>
    <w:rsid w:val="00667EB8"/>
    <w:rsid w:val="00670531"/>
    <w:rsid w:val="00671794"/>
    <w:rsid w:val="006718F8"/>
    <w:rsid w:val="006731EB"/>
    <w:rsid w:val="00673927"/>
    <w:rsid w:val="00673B9A"/>
    <w:rsid w:val="006747A9"/>
    <w:rsid w:val="00674E42"/>
    <w:rsid w:val="0067629E"/>
    <w:rsid w:val="00676631"/>
    <w:rsid w:val="00676EC9"/>
    <w:rsid w:val="00676F98"/>
    <w:rsid w:val="00680AB2"/>
    <w:rsid w:val="00681205"/>
    <w:rsid w:val="006827E8"/>
    <w:rsid w:val="006838D0"/>
    <w:rsid w:val="00685430"/>
    <w:rsid w:val="006858C5"/>
    <w:rsid w:val="00686249"/>
    <w:rsid w:val="00687346"/>
    <w:rsid w:val="00687DF3"/>
    <w:rsid w:val="0069073B"/>
    <w:rsid w:val="00690D0B"/>
    <w:rsid w:val="006913E8"/>
    <w:rsid w:val="00691BB7"/>
    <w:rsid w:val="00692F98"/>
    <w:rsid w:val="00693410"/>
    <w:rsid w:val="00694835"/>
    <w:rsid w:val="0069567B"/>
    <w:rsid w:val="00696661"/>
    <w:rsid w:val="006A0F40"/>
    <w:rsid w:val="006A1AAF"/>
    <w:rsid w:val="006A3D31"/>
    <w:rsid w:val="006A46A9"/>
    <w:rsid w:val="006A4773"/>
    <w:rsid w:val="006A4847"/>
    <w:rsid w:val="006A4E8B"/>
    <w:rsid w:val="006A5D5F"/>
    <w:rsid w:val="006A6710"/>
    <w:rsid w:val="006A723F"/>
    <w:rsid w:val="006A78E3"/>
    <w:rsid w:val="006A79C0"/>
    <w:rsid w:val="006A7C45"/>
    <w:rsid w:val="006B0642"/>
    <w:rsid w:val="006B06B7"/>
    <w:rsid w:val="006B102B"/>
    <w:rsid w:val="006B2A93"/>
    <w:rsid w:val="006B32A3"/>
    <w:rsid w:val="006B47AD"/>
    <w:rsid w:val="006B4988"/>
    <w:rsid w:val="006B522C"/>
    <w:rsid w:val="006B5B13"/>
    <w:rsid w:val="006B6B11"/>
    <w:rsid w:val="006B6B71"/>
    <w:rsid w:val="006C0477"/>
    <w:rsid w:val="006C054B"/>
    <w:rsid w:val="006C05CD"/>
    <w:rsid w:val="006C06F8"/>
    <w:rsid w:val="006C18B1"/>
    <w:rsid w:val="006C1F58"/>
    <w:rsid w:val="006C2215"/>
    <w:rsid w:val="006C3162"/>
    <w:rsid w:val="006C3840"/>
    <w:rsid w:val="006C4885"/>
    <w:rsid w:val="006C4DA6"/>
    <w:rsid w:val="006C5C58"/>
    <w:rsid w:val="006C649D"/>
    <w:rsid w:val="006C7757"/>
    <w:rsid w:val="006C798C"/>
    <w:rsid w:val="006C7A7A"/>
    <w:rsid w:val="006D0535"/>
    <w:rsid w:val="006D0899"/>
    <w:rsid w:val="006D0B19"/>
    <w:rsid w:val="006D1A07"/>
    <w:rsid w:val="006D1EC5"/>
    <w:rsid w:val="006D3B0B"/>
    <w:rsid w:val="006D7A2D"/>
    <w:rsid w:val="006D7BED"/>
    <w:rsid w:val="006D7D04"/>
    <w:rsid w:val="006E0454"/>
    <w:rsid w:val="006E27E4"/>
    <w:rsid w:val="006E287E"/>
    <w:rsid w:val="006E382B"/>
    <w:rsid w:val="006E4584"/>
    <w:rsid w:val="006E6164"/>
    <w:rsid w:val="006E6881"/>
    <w:rsid w:val="006E691B"/>
    <w:rsid w:val="006E71F8"/>
    <w:rsid w:val="006E7519"/>
    <w:rsid w:val="006E751D"/>
    <w:rsid w:val="006E757E"/>
    <w:rsid w:val="006F0C26"/>
    <w:rsid w:val="006F0DF1"/>
    <w:rsid w:val="006F12DA"/>
    <w:rsid w:val="006F1F00"/>
    <w:rsid w:val="006F48A3"/>
    <w:rsid w:val="006F4DC5"/>
    <w:rsid w:val="006F57F3"/>
    <w:rsid w:val="00700737"/>
    <w:rsid w:val="00700916"/>
    <w:rsid w:val="00700999"/>
    <w:rsid w:val="0070259C"/>
    <w:rsid w:val="00703221"/>
    <w:rsid w:val="00703726"/>
    <w:rsid w:val="00703F3F"/>
    <w:rsid w:val="00704F25"/>
    <w:rsid w:val="00705A9A"/>
    <w:rsid w:val="00705E7B"/>
    <w:rsid w:val="0071192C"/>
    <w:rsid w:val="00713125"/>
    <w:rsid w:val="00713A7B"/>
    <w:rsid w:val="007143FE"/>
    <w:rsid w:val="00716C0C"/>
    <w:rsid w:val="00717810"/>
    <w:rsid w:val="00720B22"/>
    <w:rsid w:val="0072168B"/>
    <w:rsid w:val="00722AF6"/>
    <w:rsid w:val="0072322B"/>
    <w:rsid w:val="00723ECB"/>
    <w:rsid w:val="007240EF"/>
    <w:rsid w:val="00730780"/>
    <w:rsid w:val="0073145E"/>
    <w:rsid w:val="00732508"/>
    <w:rsid w:val="00733299"/>
    <w:rsid w:val="00733628"/>
    <w:rsid w:val="007336BA"/>
    <w:rsid w:val="00734522"/>
    <w:rsid w:val="00734B26"/>
    <w:rsid w:val="00735549"/>
    <w:rsid w:val="0073632D"/>
    <w:rsid w:val="00736E48"/>
    <w:rsid w:val="007371FF"/>
    <w:rsid w:val="0074083A"/>
    <w:rsid w:val="00740D73"/>
    <w:rsid w:val="007412F0"/>
    <w:rsid w:val="00741618"/>
    <w:rsid w:val="00741A66"/>
    <w:rsid w:val="0074264C"/>
    <w:rsid w:val="00742672"/>
    <w:rsid w:val="007440AA"/>
    <w:rsid w:val="00744403"/>
    <w:rsid w:val="007448CA"/>
    <w:rsid w:val="00744ADD"/>
    <w:rsid w:val="00745A6D"/>
    <w:rsid w:val="0075209D"/>
    <w:rsid w:val="0075310D"/>
    <w:rsid w:val="00753CA7"/>
    <w:rsid w:val="00754359"/>
    <w:rsid w:val="00755A7C"/>
    <w:rsid w:val="00755D60"/>
    <w:rsid w:val="00756CFE"/>
    <w:rsid w:val="00757C61"/>
    <w:rsid w:val="007605E8"/>
    <w:rsid w:val="00760751"/>
    <w:rsid w:val="00760892"/>
    <w:rsid w:val="00760EAB"/>
    <w:rsid w:val="00761910"/>
    <w:rsid w:val="00761C2F"/>
    <w:rsid w:val="0076216A"/>
    <w:rsid w:val="00762760"/>
    <w:rsid w:val="007633AF"/>
    <w:rsid w:val="00763AF4"/>
    <w:rsid w:val="00764239"/>
    <w:rsid w:val="00764730"/>
    <w:rsid w:val="00764AD0"/>
    <w:rsid w:val="00764C29"/>
    <w:rsid w:val="007653AC"/>
    <w:rsid w:val="0076750C"/>
    <w:rsid w:val="00770008"/>
    <w:rsid w:val="0077138F"/>
    <w:rsid w:val="00772445"/>
    <w:rsid w:val="00772DA4"/>
    <w:rsid w:val="00773539"/>
    <w:rsid w:val="00774C22"/>
    <w:rsid w:val="00777017"/>
    <w:rsid w:val="00777055"/>
    <w:rsid w:val="00777736"/>
    <w:rsid w:val="00780214"/>
    <w:rsid w:val="007802E2"/>
    <w:rsid w:val="00780492"/>
    <w:rsid w:val="007823A8"/>
    <w:rsid w:val="00783968"/>
    <w:rsid w:val="00784293"/>
    <w:rsid w:val="00784333"/>
    <w:rsid w:val="00785387"/>
    <w:rsid w:val="007856A1"/>
    <w:rsid w:val="00785AB0"/>
    <w:rsid w:val="00786D66"/>
    <w:rsid w:val="0079162D"/>
    <w:rsid w:val="0079318F"/>
    <w:rsid w:val="0079370C"/>
    <w:rsid w:val="00794CE7"/>
    <w:rsid w:val="007954A1"/>
    <w:rsid w:val="00795E82"/>
    <w:rsid w:val="00797E44"/>
    <w:rsid w:val="00797E99"/>
    <w:rsid w:val="007A1B2E"/>
    <w:rsid w:val="007A3323"/>
    <w:rsid w:val="007A38C3"/>
    <w:rsid w:val="007A4369"/>
    <w:rsid w:val="007A4CB3"/>
    <w:rsid w:val="007A50B9"/>
    <w:rsid w:val="007A5758"/>
    <w:rsid w:val="007A5A0B"/>
    <w:rsid w:val="007A5A7A"/>
    <w:rsid w:val="007A6C4A"/>
    <w:rsid w:val="007A6E91"/>
    <w:rsid w:val="007B0695"/>
    <w:rsid w:val="007B1A22"/>
    <w:rsid w:val="007B34C6"/>
    <w:rsid w:val="007B5231"/>
    <w:rsid w:val="007B54F5"/>
    <w:rsid w:val="007B5EF1"/>
    <w:rsid w:val="007B6179"/>
    <w:rsid w:val="007B6777"/>
    <w:rsid w:val="007B72B1"/>
    <w:rsid w:val="007B7391"/>
    <w:rsid w:val="007C0449"/>
    <w:rsid w:val="007C06FB"/>
    <w:rsid w:val="007C0B6E"/>
    <w:rsid w:val="007C0D16"/>
    <w:rsid w:val="007C1215"/>
    <w:rsid w:val="007C15F1"/>
    <w:rsid w:val="007C19AA"/>
    <w:rsid w:val="007C24E3"/>
    <w:rsid w:val="007C3AFD"/>
    <w:rsid w:val="007C3D73"/>
    <w:rsid w:val="007C4A3B"/>
    <w:rsid w:val="007C5CB6"/>
    <w:rsid w:val="007C5D3A"/>
    <w:rsid w:val="007C78F5"/>
    <w:rsid w:val="007D00E0"/>
    <w:rsid w:val="007D0418"/>
    <w:rsid w:val="007D09BC"/>
    <w:rsid w:val="007D0C21"/>
    <w:rsid w:val="007D0EEF"/>
    <w:rsid w:val="007D14CC"/>
    <w:rsid w:val="007D1A6B"/>
    <w:rsid w:val="007D240C"/>
    <w:rsid w:val="007D310E"/>
    <w:rsid w:val="007D4A63"/>
    <w:rsid w:val="007D4DF4"/>
    <w:rsid w:val="007D5627"/>
    <w:rsid w:val="007D6DC6"/>
    <w:rsid w:val="007D7317"/>
    <w:rsid w:val="007D7667"/>
    <w:rsid w:val="007E0869"/>
    <w:rsid w:val="007E1242"/>
    <w:rsid w:val="007E1ADB"/>
    <w:rsid w:val="007E3339"/>
    <w:rsid w:val="007E336F"/>
    <w:rsid w:val="007E3BC1"/>
    <w:rsid w:val="007E411B"/>
    <w:rsid w:val="007E44BF"/>
    <w:rsid w:val="007E5151"/>
    <w:rsid w:val="007E6CA8"/>
    <w:rsid w:val="007E700D"/>
    <w:rsid w:val="007E7174"/>
    <w:rsid w:val="007E7BC3"/>
    <w:rsid w:val="007E7D8F"/>
    <w:rsid w:val="007E7ED0"/>
    <w:rsid w:val="007F0308"/>
    <w:rsid w:val="007F0FC2"/>
    <w:rsid w:val="007F1119"/>
    <w:rsid w:val="007F299C"/>
    <w:rsid w:val="007F59EA"/>
    <w:rsid w:val="007F6BB2"/>
    <w:rsid w:val="007F7377"/>
    <w:rsid w:val="007F74C8"/>
    <w:rsid w:val="007F76FD"/>
    <w:rsid w:val="007F7A24"/>
    <w:rsid w:val="007F7D1A"/>
    <w:rsid w:val="007F7E8F"/>
    <w:rsid w:val="00801672"/>
    <w:rsid w:val="008016DF"/>
    <w:rsid w:val="008021FB"/>
    <w:rsid w:val="00802318"/>
    <w:rsid w:val="00802788"/>
    <w:rsid w:val="00804473"/>
    <w:rsid w:val="00805066"/>
    <w:rsid w:val="008056AB"/>
    <w:rsid w:val="00805761"/>
    <w:rsid w:val="008059E6"/>
    <w:rsid w:val="00807E0C"/>
    <w:rsid w:val="00812A40"/>
    <w:rsid w:val="00813C00"/>
    <w:rsid w:val="0081425D"/>
    <w:rsid w:val="00814550"/>
    <w:rsid w:val="0081487A"/>
    <w:rsid w:val="00814A3B"/>
    <w:rsid w:val="00814A7A"/>
    <w:rsid w:val="00814E3D"/>
    <w:rsid w:val="00814FE2"/>
    <w:rsid w:val="00815A88"/>
    <w:rsid w:val="008166EA"/>
    <w:rsid w:val="008170C0"/>
    <w:rsid w:val="008175EC"/>
    <w:rsid w:val="00820DFB"/>
    <w:rsid w:val="00821E6F"/>
    <w:rsid w:val="00821EFB"/>
    <w:rsid w:val="00822028"/>
    <w:rsid w:val="008239EE"/>
    <w:rsid w:val="00823AD4"/>
    <w:rsid w:val="00824E3F"/>
    <w:rsid w:val="00825507"/>
    <w:rsid w:val="00826A9A"/>
    <w:rsid w:val="00826FB0"/>
    <w:rsid w:val="00827DE2"/>
    <w:rsid w:val="00831666"/>
    <w:rsid w:val="0083299B"/>
    <w:rsid w:val="00832B83"/>
    <w:rsid w:val="008344E1"/>
    <w:rsid w:val="008349A3"/>
    <w:rsid w:val="0083661D"/>
    <w:rsid w:val="00836929"/>
    <w:rsid w:val="008369B2"/>
    <w:rsid w:val="00837DBD"/>
    <w:rsid w:val="00837FF2"/>
    <w:rsid w:val="00840B4E"/>
    <w:rsid w:val="00840D53"/>
    <w:rsid w:val="00841957"/>
    <w:rsid w:val="00843C17"/>
    <w:rsid w:val="00843EE1"/>
    <w:rsid w:val="008440CE"/>
    <w:rsid w:val="00844141"/>
    <w:rsid w:val="0084419F"/>
    <w:rsid w:val="008442E2"/>
    <w:rsid w:val="00847013"/>
    <w:rsid w:val="00847643"/>
    <w:rsid w:val="008506A7"/>
    <w:rsid w:val="00852227"/>
    <w:rsid w:val="008545B5"/>
    <w:rsid w:val="00855090"/>
    <w:rsid w:val="00855AE9"/>
    <w:rsid w:val="00856DB8"/>
    <w:rsid w:val="00856E5C"/>
    <w:rsid w:val="00857DF0"/>
    <w:rsid w:val="0086088D"/>
    <w:rsid w:val="00860929"/>
    <w:rsid w:val="00860950"/>
    <w:rsid w:val="00862835"/>
    <w:rsid w:val="00863583"/>
    <w:rsid w:val="00864069"/>
    <w:rsid w:val="008664E5"/>
    <w:rsid w:val="00867398"/>
    <w:rsid w:val="00867C0C"/>
    <w:rsid w:val="00870758"/>
    <w:rsid w:val="00870D3B"/>
    <w:rsid w:val="00870E7A"/>
    <w:rsid w:val="008711D1"/>
    <w:rsid w:val="0087144E"/>
    <w:rsid w:val="008714E8"/>
    <w:rsid w:val="0087152E"/>
    <w:rsid w:val="008718B3"/>
    <w:rsid w:val="00871C37"/>
    <w:rsid w:val="00872B1D"/>
    <w:rsid w:val="00872F9F"/>
    <w:rsid w:val="00874447"/>
    <w:rsid w:val="00875C7B"/>
    <w:rsid w:val="00875F8E"/>
    <w:rsid w:val="00877B43"/>
    <w:rsid w:val="0088096A"/>
    <w:rsid w:val="008817C8"/>
    <w:rsid w:val="00881AEF"/>
    <w:rsid w:val="00881C11"/>
    <w:rsid w:val="00883CB0"/>
    <w:rsid w:val="008842CB"/>
    <w:rsid w:val="00885ACB"/>
    <w:rsid w:val="0088747D"/>
    <w:rsid w:val="00887494"/>
    <w:rsid w:val="00890486"/>
    <w:rsid w:val="008915E2"/>
    <w:rsid w:val="008938C2"/>
    <w:rsid w:val="00893C3D"/>
    <w:rsid w:val="008947B2"/>
    <w:rsid w:val="00895C56"/>
    <w:rsid w:val="00896EFE"/>
    <w:rsid w:val="008A04DA"/>
    <w:rsid w:val="008A16C6"/>
    <w:rsid w:val="008A29CD"/>
    <w:rsid w:val="008A2D3E"/>
    <w:rsid w:val="008A3357"/>
    <w:rsid w:val="008A4258"/>
    <w:rsid w:val="008A45D9"/>
    <w:rsid w:val="008A4614"/>
    <w:rsid w:val="008A487C"/>
    <w:rsid w:val="008A4EBF"/>
    <w:rsid w:val="008A512B"/>
    <w:rsid w:val="008A5410"/>
    <w:rsid w:val="008A5677"/>
    <w:rsid w:val="008A5838"/>
    <w:rsid w:val="008A6126"/>
    <w:rsid w:val="008A7108"/>
    <w:rsid w:val="008B1101"/>
    <w:rsid w:val="008B14FB"/>
    <w:rsid w:val="008B1E18"/>
    <w:rsid w:val="008B27A2"/>
    <w:rsid w:val="008B36D3"/>
    <w:rsid w:val="008B3B98"/>
    <w:rsid w:val="008B3F99"/>
    <w:rsid w:val="008B412B"/>
    <w:rsid w:val="008B4491"/>
    <w:rsid w:val="008B4730"/>
    <w:rsid w:val="008B4FEF"/>
    <w:rsid w:val="008B5C91"/>
    <w:rsid w:val="008C06C6"/>
    <w:rsid w:val="008C0A59"/>
    <w:rsid w:val="008C0B8B"/>
    <w:rsid w:val="008C15F7"/>
    <w:rsid w:val="008C2D66"/>
    <w:rsid w:val="008C37ED"/>
    <w:rsid w:val="008C3BFA"/>
    <w:rsid w:val="008C480F"/>
    <w:rsid w:val="008C4DFF"/>
    <w:rsid w:val="008C6748"/>
    <w:rsid w:val="008C686D"/>
    <w:rsid w:val="008C786E"/>
    <w:rsid w:val="008D01B0"/>
    <w:rsid w:val="008D0E54"/>
    <w:rsid w:val="008D1825"/>
    <w:rsid w:val="008D27B9"/>
    <w:rsid w:val="008D286D"/>
    <w:rsid w:val="008D2A7F"/>
    <w:rsid w:val="008D3568"/>
    <w:rsid w:val="008D4967"/>
    <w:rsid w:val="008D4F01"/>
    <w:rsid w:val="008D68A5"/>
    <w:rsid w:val="008D6A33"/>
    <w:rsid w:val="008E035A"/>
    <w:rsid w:val="008E0D57"/>
    <w:rsid w:val="008E16F5"/>
    <w:rsid w:val="008E1A9A"/>
    <w:rsid w:val="008E1B43"/>
    <w:rsid w:val="008E1E8C"/>
    <w:rsid w:val="008E30B9"/>
    <w:rsid w:val="008E4AFD"/>
    <w:rsid w:val="008E4F89"/>
    <w:rsid w:val="008E52B9"/>
    <w:rsid w:val="008E66D6"/>
    <w:rsid w:val="008F174B"/>
    <w:rsid w:val="008F1C12"/>
    <w:rsid w:val="008F2001"/>
    <w:rsid w:val="008F2868"/>
    <w:rsid w:val="008F2E87"/>
    <w:rsid w:val="008F39BF"/>
    <w:rsid w:val="008F45CF"/>
    <w:rsid w:val="008F466B"/>
    <w:rsid w:val="008F511F"/>
    <w:rsid w:val="008F5E3D"/>
    <w:rsid w:val="008F6593"/>
    <w:rsid w:val="008F660F"/>
    <w:rsid w:val="0090052D"/>
    <w:rsid w:val="00901281"/>
    <w:rsid w:val="00901CAD"/>
    <w:rsid w:val="0090298D"/>
    <w:rsid w:val="0090374F"/>
    <w:rsid w:val="00903F02"/>
    <w:rsid w:val="00904341"/>
    <w:rsid w:val="009045E0"/>
    <w:rsid w:val="009047FF"/>
    <w:rsid w:val="0090487E"/>
    <w:rsid w:val="00906649"/>
    <w:rsid w:val="009066FF"/>
    <w:rsid w:val="00907133"/>
    <w:rsid w:val="009102F9"/>
    <w:rsid w:val="00910CA7"/>
    <w:rsid w:val="0091119B"/>
    <w:rsid w:val="0091161F"/>
    <w:rsid w:val="0091249B"/>
    <w:rsid w:val="00912510"/>
    <w:rsid w:val="00913FFE"/>
    <w:rsid w:val="00914357"/>
    <w:rsid w:val="00914649"/>
    <w:rsid w:val="00916ABD"/>
    <w:rsid w:val="00916E07"/>
    <w:rsid w:val="00917097"/>
    <w:rsid w:val="0091760A"/>
    <w:rsid w:val="00917867"/>
    <w:rsid w:val="00917C3B"/>
    <w:rsid w:val="009205D2"/>
    <w:rsid w:val="009208E9"/>
    <w:rsid w:val="00921C34"/>
    <w:rsid w:val="00922307"/>
    <w:rsid w:val="00923263"/>
    <w:rsid w:val="009238A7"/>
    <w:rsid w:val="009239B6"/>
    <w:rsid w:val="00925B48"/>
    <w:rsid w:val="00925D39"/>
    <w:rsid w:val="00925DC3"/>
    <w:rsid w:val="009263D9"/>
    <w:rsid w:val="00926B2A"/>
    <w:rsid w:val="009270D5"/>
    <w:rsid w:val="00927A18"/>
    <w:rsid w:val="00930FCC"/>
    <w:rsid w:val="00931ECC"/>
    <w:rsid w:val="0093353B"/>
    <w:rsid w:val="00935682"/>
    <w:rsid w:val="0093663C"/>
    <w:rsid w:val="00936E7E"/>
    <w:rsid w:val="009375CD"/>
    <w:rsid w:val="00937871"/>
    <w:rsid w:val="00940634"/>
    <w:rsid w:val="00940D80"/>
    <w:rsid w:val="009425D5"/>
    <w:rsid w:val="00942D64"/>
    <w:rsid w:val="00943532"/>
    <w:rsid w:val="00943DF4"/>
    <w:rsid w:val="0094408C"/>
    <w:rsid w:val="00944967"/>
    <w:rsid w:val="009454BC"/>
    <w:rsid w:val="00945847"/>
    <w:rsid w:val="0094590C"/>
    <w:rsid w:val="009465CA"/>
    <w:rsid w:val="00946E08"/>
    <w:rsid w:val="00947985"/>
    <w:rsid w:val="0095021E"/>
    <w:rsid w:val="009506B2"/>
    <w:rsid w:val="00951706"/>
    <w:rsid w:val="00951CBF"/>
    <w:rsid w:val="009526E4"/>
    <w:rsid w:val="0095347E"/>
    <w:rsid w:val="009546C6"/>
    <w:rsid w:val="0095616B"/>
    <w:rsid w:val="00956585"/>
    <w:rsid w:val="00956AF3"/>
    <w:rsid w:val="00956B54"/>
    <w:rsid w:val="00956C89"/>
    <w:rsid w:val="00956E43"/>
    <w:rsid w:val="009571BC"/>
    <w:rsid w:val="009601AD"/>
    <w:rsid w:val="0096027B"/>
    <w:rsid w:val="00961150"/>
    <w:rsid w:val="00961C07"/>
    <w:rsid w:val="009622C0"/>
    <w:rsid w:val="009625F4"/>
    <w:rsid w:val="009631FE"/>
    <w:rsid w:val="00963D73"/>
    <w:rsid w:val="009640CF"/>
    <w:rsid w:val="00964300"/>
    <w:rsid w:val="0096525B"/>
    <w:rsid w:val="00965286"/>
    <w:rsid w:val="00965595"/>
    <w:rsid w:val="00966019"/>
    <w:rsid w:val="00970DE0"/>
    <w:rsid w:val="00970E0E"/>
    <w:rsid w:val="009716E4"/>
    <w:rsid w:val="009718E3"/>
    <w:rsid w:val="00971A91"/>
    <w:rsid w:val="00973384"/>
    <w:rsid w:val="00974FA2"/>
    <w:rsid w:val="0097507B"/>
    <w:rsid w:val="00976586"/>
    <w:rsid w:val="00977CF2"/>
    <w:rsid w:val="00977CF7"/>
    <w:rsid w:val="00981320"/>
    <w:rsid w:val="00981E5B"/>
    <w:rsid w:val="009821A6"/>
    <w:rsid w:val="009822F1"/>
    <w:rsid w:val="00982CC2"/>
    <w:rsid w:val="00983C5D"/>
    <w:rsid w:val="00984530"/>
    <w:rsid w:val="0098581E"/>
    <w:rsid w:val="00986BAC"/>
    <w:rsid w:val="00986C26"/>
    <w:rsid w:val="009877C6"/>
    <w:rsid w:val="00990161"/>
    <w:rsid w:val="00991040"/>
    <w:rsid w:val="009917D8"/>
    <w:rsid w:val="00993769"/>
    <w:rsid w:val="00993A5F"/>
    <w:rsid w:val="00993F86"/>
    <w:rsid w:val="00994504"/>
    <w:rsid w:val="009945DE"/>
    <w:rsid w:val="00994846"/>
    <w:rsid w:val="00996624"/>
    <w:rsid w:val="009969A1"/>
    <w:rsid w:val="00996D03"/>
    <w:rsid w:val="00996EC8"/>
    <w:rsid w:val="00997774"/>
    <w:rsid w:val="009A03B4"/>
    <w:rsid w:val="009A0594"/>
    <w:rsid w:val="009A0767"/>
    <w:rsid w:val="009A0793"/>
    <w:rsid w:val="009A0997"/>
    <w:rsid w:val="009A1063"/>
    <w:rsid w:val="009A13AB"/>
    <w:rsid w:val="009A1AF1"/>
    <w:rsid w:val="009A28DF"/>
    <w:rsid w:val="009A28F6"/>
    <w:rsid w:val="009A3A8B"/>
    <w:rsid w:val="009A4928"/>
    <w:rsid w:val="009A4BC5"/>
    <w:rsid w:val="009A4CE6"/>
    <w:rsid w:val="009A4E50"/>
    <w:rsid w:val="009A582E"/>
    <w:rsid w:val="009A5BE9"/>
    <w:rsid w:val="009A7932"/>
    <w:rsid w:val="009A7D0E"/>
    <w:rsid w:val="009B091D"/>
    <w:rsid w:val="009B16C0"/>
    <w:rsid w:val="009B2BBF"/>
    <w:rsid w:val="009B2D65"/>
    <w:rsid w:val="009B382F"/>
    <w:rsid w:val="009B4774"/>
    <w:rsid w:val="009B4E82"/>
    <w:rsid w:val="009B5871"/>
    <w:rsid w:val="009B58F8"/>
    <w:rsid w:val="009B6BB2"/>
    <w:rsid w:val="009B6C3A"/>
    <w:rsid w:val="009B7157"/>
    <w:rsid w:val="009C02C1"/>
    <w:rsid w:val="009C1192"/>
    <w:rsid w:val="009C14FD"/>
    <w:rsid w:val="009C258F"/>
    <w:rsid w:val="009C35DE"/>
    <w:rsid w:val="009C4F3B"/>
    <w:rsid w:val="009C543A"/>
    <w:rsid w:val="009C5477"/>
    <w:rsid w:val="009C5566"/>
    <w:rsid w:val="009C7352"/>
    <w:rsid w:val="009D1207"/>
    <w:rsid w:val="009D2235"/>
    <w:rsid w:val="009D3101"/>
    <w:rsid w:val="009D4127"/>
    <w:rsid w:val="009D44A7"/>
    <w:rsid w:val="009D49AD"/>
    <w:rsid w:val="009D4C1C"/>
    <w:rsid w:val="009D54DD"/>
    <w:rsid w:val="009D6106"/>
    <w:rsid w:val="009D7105"/>
    <w:rsid w:val="009D78D4"/>
    <w:rsid w:val="009D7FAF"/>
    <w:rsid w:val="009E0500"/>
    <w:rsid w:val="009E0748"/>
    <w:rsid w:val="009E169D"/>
    <w:rsid w:val="009E3280"/>
    <w:rsid w:val="009E34A4"/>
    <w:rsid w:val="009E3DF9"/>
    <w:rsid w:val="009E506C"/>
    <w:rsid w:val="009E535D"/>
    <w:rsid w:val="009E59EA"/>
    <w:rsid w:val="009E63F0"/>
    <w:rsid w:val="009E711F"/>
    <w:rsid w:val="009F0C38"/>
    <w:rsid w:val="009F2686"/>
    <w:rsid w:val="009F2C4C"/>
    <w:rsid w:val="009F3601"/>
    <w:rsid w:val="009F46E4"/>
    <w:rsid w:val="009F54DE"/>
    <w:rsid w:val="009F5DB3"/>
    <w:rsid w:val="009F626B"/>
    <w:rsid w:val="009F6479"/>
    <w:rsid w:val="009F7B8F"/>
    <w:rsid w:val="00A0113C"/>
    <w:rsid w:val="00A01642"/>
    <w:rsid w:val="00A018AC"/>
    <w:rsid w:val="00A02BA7"/>
    <w:rsid w:val="00A0322D"/>
    <w:rsid w:val="00A033FF"/>
    <w:rsid w:val="00A03A5C"/>
    <w:rsid w:val="00A04F95"/>
    <w:rsid w:val="00A05B6B"/>
    <w:rsid w:val="00A05EA4"/>
    <w:rsid w:val="00A077F7"/>
    <w:rsid w:val="00A0783D"/>
    <w:rsid w:val="00A07B25"/>
    <w:rsid w:val="00A10C6F"/>
    <w:rsid w:val="00A11DE0"/>
    <w:rsid w:val="00A12D45"/>
    <w:rsid w:val="00A1385A"/>
    <w:rsid w:val="00A13EA2"/>
    <w:rsid w:val="00A14B74"/>
    <w:rsid w:val="00A14B80"/>
    <w:rsid w:val="00A154C1"/>
    <w:rsid w:val="00A1567A"/>
    <w:rsid w:val="00A158E5"/>
    <w:rsid w:val="00A15C92"/>
    <w:rsid w:val="00A15FD8"/>
    <w:rsid w:val="00A164B0"/>
    <w:rsid w:val="00A204F4"/>
    <w:rsid w:val="00A210AA"/>
    <w:rsid w:val="00A21282"/>
    <w:rsid w:val="00A21418"/>
    <w:rsid w:val="00A235B2"/>
    <w:rsid w:val="00A25467"/>
    <w:rsid w:val="00A255FA"/>
    <w:rsid w:val="00A26707"/>
    <w:rsid w:val="00A26C05"/>
    <w:rsid w:val="00A26C51"/>
    <w:rsid w:val="00A26CE0"/>
    <w:rsid w:val="00A30004"/>
    <w:rsid w:val="00A30CC7"/>
    <w:rsid w:val="00A31A7A"/>
    <w:rsid w:val="00A33503"/>
    <w:rsid w:val="00A338B0"/>
    <w:rsid w:val="00A33D9B"/>
    <w:rsid w:val="00A34350"/>
    <w:rsid w:val="00A353F2"/>
    <w:rsid w:val="00A354C9"/>
    <w:rsid w:val="00A358C7"/>
    <w:rsid w:val="00A3594D"/>
    <w:rsid w:val="00A3619A"/>
    <w:rsid w:val="00A371BF"/>
    <w:rsid w:val="00A3722A"/>
    <w:rsid w:val="00A37F93"/>
    <w:rsid w:val="00A4089F"/>
    <w:rsid w:val="00A41184"/>
    <w:rsid w:val="00A419AF"/>
    <w:rsid w:val="00A4378C"/>
    <w:rsid w:val="00A45303"/>
    <w:rsid w:val="00A45B70"/>
    <w:rsid w:val="00A46677"/>
    <w:rsid w:val="00A47541"/>
    <w:rsid w:val="00A47AA2"/>
    <w:rsid w:val="00A47D03"/>
    <w:rsid w:val="00A50749"/>
    <w:rsid w:val="00A50B77"/>
    <w:rsid w:val="00A539C6"/>
    <w:rsid w:val="00A5404F"/>
    <w:rsid w:val="00A5460A"/>
    <w:rsid w:val="00A5476A"/>
    <w:rsid w:val="00A54C47"/>
    <w:rsid w:val="00A54F4C"/>
    <w:rsid w:val="00A557BB"/>
    <w:rsid w:val="00A56517"/>
    <w:rsid w:val="00A57CBC"/>
    <w:rsid w:val="00A603CB"/>
    <w:rsid w:val="00A60DBA"/>
    <w:rsid w:val="00A616A8"/>
    <w:rsid w:val="00A62C4E"/>
    <w:rsid w:val="00A62D66"/>
    <w:rsid w:val="00A63098"/>
    <w:rsid w:val="00A65741"/>
    <w:rsid w:val="00A6685B"/>
    <w:rsid w:val="00A6714E"/>
    <w:rsid w:val="00A671CB"/>
    <w:rsid w:val="00A701AA"/>
    <w:rsid w:val="00A70222"/>
    <w:rsid w:val="00A707BD"/>
    <w:rsid w:val="00A70B1A"/>
    <w:rsid w:val="00A7233D"/>
    <w:rsid w:val="00A729D6"/>
    <w:rsid w:val="00A72A28"/>
    <w:rsid w:val="00A731C5"/>
    <w:rsid w:val="00A73470"/>
    <w:rsid w:val="00A73C52"/>
    <w:rsid w:val="00A73E9C"/>
    <w:rsid w:val="00A7759A"/>
    <w:rsid w:val="00A7765A"/>
    <w:rsid w:val="00A777C7"/>
    <w:rsid w:val="00A80E6C"/>
    <w:rsid w:val="00A81279"/>
    <w:rsid w:val="00A817BA"/>
    <w:rsid w:val="00A8251F"/>
    <w:rsid w:val="00A8276C"/>
    <w:rsid w:val="00A83141"/>
    <w:rsid w:val="00A834F0"/>
    <w:rsid w:val="00A84F31"/>
    <w:rsid w:val="00A85146"/>
    <w:rsid w:val="00A86286"/>
    <w:rsid w:val="00A863BB"/>
    <w:rsid w:val="00A86E17"/>
    <w:rsid w:val="00A87409"/>
    <w:rsid w:val="00A877C6"/>
    <w:rsid w:val="00A90952"/>
    <w:rsid w:val="00A92DEA"/>
    <w:rsid w:val="00A930F2"/>
    <w:rsid w:val="00A93340"/>
    <w:rsid w:val="00A938C7"/>
    <w:rsid w:val="00A9415A"/>
    <w:rsid w:val="00A9418F"/>
    <w:rsid w:val="00A94A9A"/>
    <w:rsid w:val="00A94EC5"/>
    <w:rsid w:val="00A95CF6"/>
    <w:rsid w:val="00A963AD"/>
    <w:rsid w:val="00A97CD7"/>
    <w:rsid w:val="00AA004D"/>
    <w:rsid w:val="00AA17B4"/>
    <w:rsid w:val="00AA1A11"/>
    <w:rsid w:val="00AA1EFE"/>
    <w:rsid w:val="00AA3433"/>
    <w:rsid w:val="00AA3D90"/>
    <w:rsid w:val="00AA3E45"/>
    <w:rsid w:val="00AA503C"/>
    <w:rsid w:val="00AA55E3"/>
    <w:rsid w:val="00AA6647"/>
    <w:rsid w:val="00AA7F14"/>
    <w:rsid w:val="00AB0F1D"/>
    <w:rsid w:val="00AB1320"/>
    <w:rsid w:val="00AB2381"/>
    <w:rsid w:val="00AB2C62"/>
    <w:rsid w:val="00AB31C0"/>
    <w:rsid w:val="00AB5196"/>
    <w:rsid w:val="00AB553E"/>
    <w:rsid w:val="00AB5970"/>
    <w:rsid w:val="00AB5C83"/>
    <w:rsid w:val="00AB6C3B"/>
    <w:rsid w:val="00AB6CF8"/>
    <w:rsid w:val="00AB79B3"/>
    <w:rsid w:val="00AC07B1"/>
    <w:rsid w:val="00AC07CB"/>
    <w:rsid w:val="00AC093E"/>
    <w:rsid w:val="00AC0C3E"/>
    <w:rsid w:val="00AC159A"/>
    <w:rsid w:val="00AC3470"/>
    <w:rsid w:val="00AC3B8A"/>
    <w:rsid w:val="00AC603C"/>
    <w:rsid w:val="00AC6095"/>
    <w:rsid w:val="00AC6678"/>
    <w:rsid w:val="00AD02D9"/>
    <w:rsid w:val="00AD08D7"/>
    <w:rsid w:val="00AD0A9E"/>
    <w:rsid w:val="00AD1573"/>
    <w:rsid w:val="00AD187C"/>
    <w:rsid w:val="00AD2791"/>
    <w:rsid w:val="00AD38D2"/>
    <w:rsid w:val="00AD40A4"/>
    <w:rsid w:val="00AD476C"/>
    <w:rsid w:val="00AD4C34"/>
    <w:rsid w:val="00AD4C82"/>
    <w:rsid w:val="00AD51A3"/>
    <w:rsid w:val="00AD59D9"/>
    <w:rsid w:val="00AD612B"/>
    <w:rsid w:val="00AD6513"/>
    <w:rsid w:val="00AD72A3"/>
    <w:rsid w:val="00AE1C77"/>
    <w:rsid w:val="00AE2A83"/>
    <w:rsid w:val="00AE3036"/>
    <w:rsid w:val="00AE3AFA"/>
    <w:rsid w:val="00AE3D1D"/>
    <w:rsid w:val="00AE43EE"/>
    <w:rsid w:val="00AE5660"/>
    <w:rsid w:val="00AE6CA9"/>
    <w:rsid w:val="00AE71D1"/>
    <w:rsid w:val="00AE772E"/>
    <w:rsid w:val="00AF1F33"/>
    <w:rsid w:val="00AF1F8D"/>
    <w:rsid w:val="00AF2A99"/>
    <w:rsid w:val="00AF341A"/>
    <w:rsid w:val="00AF38CF"/>
    <w:rsid w:val="00AF4732"/>
    <w:rsid w:val="00AF4957"/>
    <w:rsid w:val="00AF4F85"/>
    <w:rsid w:val="00AF60FD"/>
    <w:rsid w:val="00AF7088"/>
    <w:rsid w:val="00AF73C4"/>
    <w:rsid w:val="00B01069"/>
    <w:rsid w:val="00B01A98"/>
    <w:rsid w:val="00B01E48"/>
    <w:rsid w:val="00B02F4A"/>
    <w:rsid w:val="00B04184"/>
    <w:rsid w:val="00B04865"/>
    <w:rsid w:val="00B04A5D"/>
    <w:rsid w:val="00B04EF6"/>
    <w:rsid w:val="00B05353"/>
    <w:rsid w:val="00B056CB"/>
    <w:rsid w:val="00B06591"/>
    <w:rsid w:val="00B06A53"/>
    <w:rsid w:val="00B06AEA"/>
    <w:rsid w:val="00B07B96"/>
    <w:rsid w:val="00B10BE8"/>
    <w:rsid w:val="00B11993"/>
    <w:rsid w:val="00B11A9D"/>
    <w:rsid w:val="00B11EEB"/>
    <w:rsid w:val="00B1394D"/>
    <w:rsid w:val="00B149F6"/>
    <w:rsid w:val="00B15005"/>
    <w:rsid w:val="00B21087"/>
    <w:rsid w:val="00B211CB"/>
    <w:rsid w:val="00B217B3"/>
    <w:rsid w:val="00B220B2"/>
    <w:rsid w:val="00B22380"/>
    <w:rsid w:val="00B223D8"/>
    <w:rsid w:val="00B2260A"/>
    <w:rsid w:val="00B22DD7"/>
    <w:rsid w:val="00B23189"/>
    <w:rsid w:val="00B23ED2"/>
    <w:rsid w:val="00B251EA"/>
    <w:rsid w:val="00B25860"/>
    <w:rsid w:val="00B26243"/>
    <w:rsid w:val="00B30081"/>
    <w:rsid w:val="00B31044"/>
    <w:rsid w:val="00B31A43"/>
    <w:rsid w:val="00B34034"/>
    <w:rsid w:val="00B34F7E"/>
    <w:rsid w:val="00B35387"/>
    <w:rsid w:val="00B35BC5"/>
    <w:rsid w:val="00B36CB0"/>
    <w:rsid w:val="00B374E8"/>
    <w:rsid w:val="00B3759A"/>
    <w:rsid w:val="00B377F6"/>
    <w:rsid w:val="00B3785D"/>
    <w:rsid w:val="00B40793"/>
    <w:rsid w:val="00B40F8C"/>
    <w:rsid w:val="00B4171A"/>
    <w:rsid w:val="00B41984"/>
    <w:rsid w:val="00B41E08"/>
    <w:rsid w:val="00B42483"/>
    <w:rsid w:val="00B42AEC"/>
    <w:rsid w:val="00B43F3A"/>
    <w:rsid w:val="00B43FE2"/>
    <w:rsid w:val="00B4421E"/>
    <w:rsid w:val="00B44B19"/>
    <w:rsid w:val="00B44C4B"/>
    <w:rsid w:val="00B45782"/>
    <w:rsid w:val="00B46221"/>
    <w:rsid w:val="00B46334"/>
    <w:rsid w:val="00B479D1"/>
    <w:rsid w:val="00B47A6D"/>
    <w:rsid w:val="00B5002A"/>
    <w:rsid w:val="00B502EA"/>
    <w:rsid w:val="00B50967"/>
    <w:rsid w:val="00B50B43"/>
    <w:rsid w:val="00B538BF"/>
    <w:rsid w:val="00B5415D"/>
    <w:rsid w:val="00B5501B"/>
    <w:rsid w:val="00B550C3"/>
    <w:rsid w:val="00B578F2"/>
    <w:rsid w:val="00B6093B"/>
    <w:rsid w:val="00B61CE4"/>
    <w:rsid w:val="00B6261F"/>
    <w:rsid w:val="00B628A3"/>
    <w:rsid w:val="00B62A92"/>
    <w:rsid w:val="00B62CA2"/>
    <w:rsid w:val="00B636C4"/>
    <w:rsid w:val="00B63ABB"/>
    <w:rsid w:val="00B653A1"/>
    <w:rsid w:val="00B66422"/>
    <w:rsid w:val="00B6759A"/>
    <w:rsid w:val="00B6795D"/>
    <w:rsid w:val="00B679CF"/>
    <w:rsid w:val="00B72BD1"/>
    <w:rsid w:val="00B743D1"/>
    <w:rsid w:val="00B752BC"/>
    <w:rsid w:val="00B761F8"/>
    <w:rsid w:val="00B76562"/>
    <w:rsid w:val="00B76612"/>
    <w:rsid w:val="00B769EA"/>
    <w:rsid w:val="00B77989"/>
    <w:rsid w:val="00B8032B"/>
    <w:rsid w:val="00B808BE"/>
    <w:rsid w:val="00B80C95"/>
    <w:rsid w:val="00B81E8F"/>
    <w:rsid w:val="00B83386"/>
    <w:rsid w:val="00B83E1A"/>
    <w:rsid w:val="00B840C2"/>
    <w:rsid w:val="00B84A9C"/>
    <w:rsid w:val="00B863F9"/>
    <w:rsid w:val="00B864D5"/>
    <w:rsid w:val="00B86F22"/>
    <w:rsid w:val="00B878B7"/>
    <w:rsid w:val="00B87E77"/>
    <w:rsid w:val="00B90453"/>
    <w:rsid w:val="00B915D5"/>
    <w:rsid w:val="00B91791"/>
    <w:rsid w:val="00B918A0"/>
    <w:rsid w:val="00B91DD5"/>
    <w:rsid w:val="00B9208F"/>
    <w:rsid w:val="00B92C96"/>
    <w:rsid w:val="00B92F88"/>
    <w:rsid w:val="00B935F8"/>
    <w:rsid w:val="00B93A93"/>
    <w:rsid w:val="00B9409A"/>
    <w:rsid w:val="00B976F8"/>
    <w:rsid w:val="00B97A55"/>
    <w:rsid w:val="00B97A9F"/>
    <w:rsid w:val="00B97F89"/>
    <w:rsid w:val="00BA03C1"/>
    <w:rsid w:val="00BA20F8"/>
    <w:rsid w:val="00BA33A8"/>
    <w:rsid w:val="00BA3E40"/>
    <w:rsid w:val="00BA4039"/>
    <w:rsid w:val="00BA4D73"/>
    <w:rsid w:val="00BA5B58"/>
    <w:rsid w:val="00BA6AE6"/>
    <w:rsid w:val="00BA6B70"/>
    <w:rsid w:val="00BA7495"/>
    <w:rsid w:val="00BA787A"/>
    <w:rsid w:val="00BA7E01"/>
    <w:rsid w:val="00BB093D"/>
    <w:rsid w:val="00BB0AA9"/>
    <w:rsid w:val="00BB104E"/>
    <w:rsid w:val="00BB14FD"/>
    <w:rsid w:val="00BB1701"/>
    <w:rsid w:val="00BB1B4B"/>
    <w:rsid w:val="00BB336A"/>
    <w:rsid w:val="00BB4133"/>
    <w:rsid w:val="00BB5B28"/>
    <w:rsid w:val="00BB745F"/>
    <w:rsid w:val="00BC1F65"/>
    <w:rsid w:val="00BC2B09"/>
    <w:rsid w:val="00BC2D2F"/>
    <w:rsid w:val="00BC307F"/>
    <w:rsid w:val="00BC3225"/>
    <w:rsid w:val="00BC37FB"/>
    <w:rsid w:val="00BC418C"/>
    <w:rsid w:val="00BC4249"/>
    <w:rsid w:val="00BC4428"/>
    <w:rsid w:val="00BC609C"/>
    <w:rsid w:val="00BC64D3"/>
    <w:rsid w:val="00BC6983"/>
    <w:rsid w:val="00BC78B2"/>
    <w:rsid w:val="00BD0D97"/>
    <w:rsid w:val="00BD0EA1"/>
    <w:rsid w:val="00BD1435"/>
    <w:rsid w:val="00BD1F43"/>
    <w:rsid w:val="00BD2F12"/>
    <w:rsid w:val="00BD389C"/>
    <w:rsid w:val="00BD3B28"/>
    <w:rsid w:val="00BD4AF4"/>
    <w:rsid w:val="00BD523C"/>
    <w:rsid w:val="00BD5F3C"/>
    <w:rsid w:val="00BD6BFC"/>
    <w:rsid w:val="00BD78F4"/>
    <w:rsid w:val="00BD7BB6"/>
    <w:rsid w:val="00BE098A"/>
    <w:rsid w:val="00BE0AE3"/>
    <w:rsid w:val="00BE14A3"/>
    <w:rsid w:val="00BE1FFF"/>
    <w:rsid w:val="00BE2BAE"/>
    <w:rsid w:val="00BE35BD"/>
    <w:rsid w:val="00BE36C4"/>
    <w:rsid w:val="00BE4983"/>
    <w:rsid w:val="00BE6601"/>
    <w:rsid w:val="00BE72B4"/>
    <w:rsid w:val="00BF0413"/>
    <w:rsid w:val="00BF0679"/>
    <w:rsid w:val="00BF078D"/>
    <w:rsid w:val="00BF1834"/>
    <w:rsid w:val="00BF1EB8"/>
    <w:rsid w:val="00BF20DC"/>
    <w:rsid w:val="00BF276D"/>
    <w:rsid w:val="00BF2DCF"/>
    <w:rsid w:val="00BF38CD"/>
    <w:rsid w:val="00BF3B3B"/>
    <w:rsid w:val="00BF3C67"/>
    <w:rsid w:val="00BF3E71"/>
    <w:rsid w:val="00BF407C"/>
    <w:rsid w:val="00BF4171"/>
    <w:rsid w:val="00BF4D21"/>
    <w:rsid w:val="00BF4F31"/>
    <w:rsid w:val="00BF5C3A"/>
    <w:rsid w:val="00BF5CBB"/>
    <w:rsid w:val="00BF6704"/>
    <w:rsid w:val="00BF734C"/>
    <w:rsid w:val="00BF7CD7"/>
    <w:rsid w:val="00C00939"/>
    <w:rsid w:val="00C02D07"/>
    <w:rsid w:val="00C0327F"/>
    <w:rsid w:val="00C040DB"/>
    <w:rsid w:val="00C044BE"/>
    <w:rsid w:val="00C060F8"/>
    <w:rsid w:val="00C06B49"/>
    <w:rsid w:val="00C06C4D"/>
    <w:rsid w:val="00C11222"/>
    <w:rsid w:val="00C11259"/>
    <w:rsid w:val="00C11634"/>
    <w:rsid w:val="00C11B34"/>
    <w:rsid w:val="00C12AC9"/>
    <w:rsid w:val="00C146A8"/>
    <w:rsid w:val="00C15493"/>
    <w:rsid w:val="00C15963"/>
    <w:rsid w:val="00C20166"/>
    <w:rsid w:val="00C20A92"/>
    <w:rsid w:val="00C20FA4"/>
    <w:rsid w:val="00C211B8"/>
    <w:rsid w:val="00C218A6"/>
    <w:rsid w:val="00C21CB7"/>
    <w:rsid w:val="00C22270"/>
    <w:rsid w:val="00C22CF5"/>
    <w:rsid w:val="00C258B3"/>
    <w:rsid w:val="00C25951"/>
    <w:rsid w:val="00C27A75"/>
    <w:rsid w:val="00C3263C"/>
    <w:rsid w:val="00C32FDD"/>
    <w:rsid w:val="00C3385E"/>
    <w:rsid w:val="00C34219"/>
    <w:rsid w:val="00C34700"/>
    <w:rsid w:val="00C376A8"/>
    <w:rsid w:val="00C37EA7"/>
    <w:rsid w:val="00C41883"/>
    <w:rsid w:val="00C41B89"/>
    <w:rsid w:val="00C42A80"/>
    <w:rsid w:val="00C433BC"/>
    <w:rsid w:val="00C45971"/>
    <w:rsid w:val="00C471C9"/>
    <w:rsid w:val="00C5074D"/>
    <w:rsid w:val="00C50C07"/>
    <w:rsid w:val="00C50DA9"/>
    <w:rsid w:val="00C522D2"/>
    <w:rsid w:val="00C526CD"/>
    <w:rsid w:val="00C53488"/>
    <w:rsid w:val="00C535A0"/>
    <w:rsid w:val="00C54C9B"/>
    <w:rsid w:val="00C55477"/>
    <w:rsid w:val="00C554BA"/>
    <w:rsid w:val="00C5641D"/>
    <w:rsid w:val="00C57D7E"/>
    <w:rsid w:val="00C57DBF"/>
    <w:rsid w:val="00C6028D"/>
    <w:rsid w:val="00C60AA3"/>
    <w:rsid w:val="00C6129E"/>
    <w:rsid w:val="00C6269B"/>
    <w:rsid w:val="00C63626"/>
    <w:rsid w:val="00C65B4C"/>
    <w:rsid w:val="00C6784A"/>
    <w:rsid w:val="00C72BF6"/>
    <w:rsid w:val="00C7320A"/>
    <w:rsid w:val="00C734CA"/>
    <w:rsid w:val="00C73C3C"/>
    <w:rsid w:val="00C748AD"/>
    <w:rsid w:val="00C7585B"/>
    <w:rsid w:val="00C75E3C"/>
    <w:rsid w:val="00C77942"/>
    <w:rsid w:val="00C77B4B"/>
    <w:rsid w:val="00C8034E"/>
    <w:rsid w:val="00C805A8"/>
    <w:rsid w:val="00C80B42"/>
    <w:rsid w:val="00C80EB5"/>
    <w:rsid w:val="00C8104F"/>
    <w:rsid w:val="00C815C8"/>
    <w:rsid w:val="00C822D1"/>
    <w:rsid w:val="00C82446"/>
    <w:rsid w:val="00C843EC"/>
    <w:rsid w:val="00C84432"/>
    <w:rsid w:val="00C84731"/>
    <w:rsid w:val="00C84810"/>
    <w:rsid w:val="00C84EC5"/>
    <w:rsid w:val="00C85504"/>
    <w:rsid w:val="00C85F19"/>
    <w:rsid w:val="00C85FF6"/>
    <w:rsid w:val="00C864A2"/>
    <w:rsid w:val="00C866CB"/>
    <w:rsid w:val="00C8724D"/>
    <w:rsid w:val="00C87C52"/>
    <w:rsid w:val="00C87F97"/>
    <w:rsid w:val="00C9049C"/>
    <w:rsid w:val="00C90BFF"/>
    <w:rsid w:val="00C91C82"/>
    <w:rsid w:val="00C92181"/>
    <w:rsid w:val="00C92289"/>
    <w:rsid w:val="00C93CCA"/>
    <w:rsid w:val="00C94159"/>
    <w:rsid w:val="00C95940"/>
    <w:rsid w:val="00C961B0"/>
    <w:rsid w:val="00C96796"/>
    <w:rsid w:val="00C96AC6"/>
    <w:rsid w:val="00C96D63"/>
    <w:rsid w:val="00C979F2"/>
    <w:rsid w:val="00CA0DDF"/>
    <w:rsid w:val="00CA2AEE"/>
    <w:rsid w:val="00CA2E4B"/>
    <w:rsid w:val="00CA327B"/>
    <w:rsid w:val="00CA4054"/>
    <w:rsid w:val="00CA4F69"/>
    <w:rsid w:val="00CA5268"/>
    <w:rsid w:val="00CB3B41"/>
    <w:rsid w:val="00CB606D"/>
    <w:rsid w:val="00CB67A2"/>
    <w:rsid w:val="00CB7847"/>
    <w:rsid w:val="00CC0D42"/>
    <w:rsid w:val="00CC1597"/>
    <w:rsid w:val="00CC2469"/>
    <w:rsid w:val="00CC2848"/>
    <w:rsid w:val="00CC3AEB"/>
    <w:rsid w:val="00CC3F0E"/>
    <w:rsid w:val="00CC44BF"/>
    <w:rsid w:val="00CC4BA5"/>
    <w:rsid w:val="00CC74ED"/>
    <w:rsid w:val="00CC793A"/>
    <w:rsid w:val="00CC7A36"/>
    <w:rsid w:val="00CC7BBD"/>
    <w:rsid w:val="00CC7E0A"/>
    <w:rsid w:val="00CD072A"/>
    <w:rsid w:val="00CD2843"/>
    <w:rsid w:val="00CD2B54"/>
    <w:rsid w:val="00CD3058"/>
    <w:rsid w:val="00CD4672"/>
    <w:rsid w:val="00CD4DD0"/>
    <w:rsid w:val="00CD4DED"/>
    <w:rsid w:val="00CD5991"/>
    <w:rsid w:val="00CD7777"/>
    <w:rsid w:val="00CE1103"/>
    <w:rsid w:val="00CE24B6"/>
    <w:rsid w:val="00CE2FC3"/>
    <w:rsid w:val="00CE35AA"/>
    <w:rsid w:val="00CE3894"/>
    <w:rsid w:val="00CE3A67"/>
    <w:rsid w:val="00CE3D32"/>
    <w:rsid w:val="00CE4C4D"/>
    <w:rsid w:val="00CE5A76"/>
    <w:rsid w:val="00CE5BE4"/>
    <w:rsid w:val="00CE7E0A"/>
    <w:rsid w:val="00CE7EF3"/>
    <w:rsid w:val="00CF115C"/>
    <w:rsid w:val="00CF28E6"/>
    <w:rsid w:val="00CF2E66"/>
    <w:rsid w:val="00CF3418"/>
    <w:rsid w:val="00CF34E0"/>
    <w:rsid w:val="00CF40D0"/>
    <w:rsid w:val="00CF48A1"/>
    <w:rsid w:val="00CF509D"/>
    <w:rsid w:val="00CF5352"/>
    <w:rsid w:val="00CF6AA1"/>
    <w:rsid w:val="00CF6CA5"/>
    <w:rsid w:val="00CF7637"/>
    <w:rsid w:val="00CF7FE8"/>
    <w:rsid w:val="00D009FA"/>
    <w:rsid w:val="00D00F5B"/>
    <w:rsid w:val="00D01AC9"/>
    <w:rsid w:val="00D0324F"/>
    <w:rsid w:val="00D03679"/>
    <w:rsid w:val="00D03AF4"/>
    <w:rsid w:val="00D03C38"/>
    <w:rsid w:val="00D056E8"/>
    <w:rsid w:val="00D05BF5"/>
    <w:rsid w:val="00D110AE"/>
    <w:rsid w:val="00D115E5"/>
    <w:rsid w:val="00D129FD"/>
    <w:rsid w:val="00D13850"/>
    <w:rsid w:val="00D13CCD"/>
    <w:rsid w:val="00D14B7E"/>
    <w:rsid w:val="00D14C41"/>
    <w:rsid w:val="00D15722"/>
    <w:rsid w:val="00D161D2"/>
    <w:rsid w:val="00D167EB"/>
    <w:rsid w:val="00D168D5"/>
    <w:rsid w:val="00D1718C"/>
    <w:rsid w:val="00D20208"/>
    <w:rsid w:val="00D2040D"/>
    <w:rsid w:val="00D21284"/>
    <w:rsid w:val="00D2170A"/>
    <w:rsid w:val="00D226A6"/>
    <w:rsid w:val="00D23A41"/>
    <w:rsid w:val="00D24057"/>
    <w:rsid w:val="00D2435F"/>
    <w:rsid w:val="00D247FB"/>
    <w:rsid w:val="00D264DD"/>
    <w:rsid w:val="00D26745"/>
    <w:rsid w:val="00D2701F"/>
    <w:rsid w:val="00D3095B"/>
    <w:rsid w:val="00D310F7"/>
    <w:rsid w:val="00D311C0"/>
    <w:rsid w:val="00D3176C"/>
    <w:rsid w:val="00D32056"/>
    <w:rsid w:val="00D32145"/>
    <w:rsid w:val="00D3314C"/>
    <w:rsid w:val="00D338FD"/>
    <w:rsid w:val="00D34A2B"/>
    <w:rsid w:val="00D34CD3"/>
    <w:rsid w:val="00D3533C"/>
    <w:rsid w:val="00D3593D"/>
    <w:rsid w:val="00D36B30"/>
    <w:rsid w:val="00D40027"/>
    <w:rsid w:val="00D400B3"/>
    <w:rsid w:val="00D416B9"/>
    <w:rsid w:val="00D42F68"/>
    <w:rsid w:val="00D45725"/>
    <w:rsid w:val="00D46A11"/>
    <w:rsid w:val="00D46E88"/>
    <w:rsid w:val="00D500B2"/>
    <w:rsid w:val="00D50D91"/>
    <w:rsid w:val="00D515F6"/>
    <w:rsid w:val="00D52476"/>
    <w:rsid w:val="00D52E2A"/>
    <w:rsid w:val="00D52E6C"/>
    <w:rsid w:val="00D53359"/>
    <w:rsid w:val="00D548B2"/>
    <w:rsid w:val="00D55A39"/>
    <w:rsid w:val="00D55A6E"/>
    <w:rsid w:val="00D55DFC"/>
    <w:rsid w:val="00D56154"/>
    <w:rsid w:val="00D565FD"/>
    <w:rsid w:val="00D5756D"/>
    <w:rsid w:val="00D57852"/>
    <w:rsid w:val="00D60AE9"/>
    <w:rsid w:val="00D611E9"/>
    <w:rsid w:val="00D61C42"/>
    <w:rsid w:val="00D61E01"/>
    <w:rsid w:val="00D6201E"/>
    <w:rsid w:val="00D62FB9"/>
    <w:rsid w:val="00D63433"/>
    <w:rsid w:val="00D646BE"/>
    <w:rsid w:val="00D64AFA"/>
    <w:rsid w:val="00D64F30"/>
    <w:rsid w:val="00D64FE9"/>
    <w:rsid w:val="00D64FF0"/>
    <w:rsid w:val="00D6528C"/>
    <w:rsid w:val="00D664CE"/>
    <w:rsid w:val="00D66CC5"/>
    <w:rsid w:val="00D6708B"/>
    <w:rsid w:val="00D700B9"/>
    <w:rsid w:val="00D71E18"/>
    <w:rsid w:val="00D724BD"/>
    <w:rsid w:val="00D7256A"/>
    <w:rsid w:val="00D74645"/>
    <w:rsid w:val="00D74B95"/>
    <w:rsid w:val="00D74BE5"/>
    <w:rsid w:val="00D7519B"/>
    <w:rsid w:val="00D76A54"/>
    <w:rsid w:val="00D76AF2"/>
    <w:rsid w:val="00D76AFE"/>
    <w:rsid w:val="00D76FC3"/>
    <w:rsid w:val="00D76FD6"/>
    <w:rsid w:val="00D80E13"/>
    <w:rsid w:val="00D810BB"/>
    <w:rsid w:val="00D81945"/>
    <w:rsid w:val="00D81C39"/>
    <w:rsid w:val="00D825F6"/>
    <w:rsid w:val="00D82FB3"/>
    <w:rsid w:val="00D833B7"/>
    <w:rsid w:val="00D8349A"/>
    <w:rsid w:val="00D83704"/>
    <w:rsid w:val="00D84634"/>
    <w:rsid w:val="00D84BDB"/>
    <w:rsid w:val="00D84F93"/>
    <w:rsid w:val="00D85516"/>
    <w:rsid w:val="00D874F0"/>
    <w:rsid w:val="00D87D83"/>
    <w:rsid w:val="00D908A5"/>
    <w:rsid w:val="00D9118F"/>
    <w:rsid w:val="00D91C6F"/>
    <w:rsid w:val="00D920C4"/>
    <w:rsid w:val="00D92F81"/>
    <w:rsid w:val="00D92F8F"/>
    <w:rsid w:val="00D93125"/>
    <w:rsid w:val="00D9337C"/>
    <w:rsid w:val="00D93EE5"/>
    <w:rsid w:val="00D94672"/>
    <w:rsid w:val="00D955A7"/>
    <w:rsid w:val="00D95AF2"/>
    <w:rsid w:val="00D966BE"/>
    <w:rsid w:val="00D97EBC"/>
    <w:rsid w:val="00DA1C01"/>
    <w:rsid w:val="00DA4403"/>
    <w:rsid w:val="00DA496B"/>
    <w:rsid w:val="00DA513E"/>
    <w:rsid w:val="00DA5458"/>
    <w:rsid w:val="00DA57CB"/>
    <w:rsid w:val="00DA5A17"/>
    <w:rsid w:val="00DA7957"/>
    <w:rsid w:val="00DA7C96"/>
    <w:rsid w:val="00DA7E91"/>
    <w:rsid w:val="00DB07FB"/>
    <w:rsid w:val="00DB08F0"/>
    <w:rsid w:val="00DB0BE7"/>
    <w:rsid w:val="00DB1990"/>
    <w:rsid w:val="00DB42F1"/>
    <w:rsid w:val="00DB545F"/>
    <w:rsid w:val="00DB546A"/>
    <w:rsid w:val="00DB5EF6"/>
    <w:rsid w:val="00DB5F57"/>
    <w:rsid w:val="00DB6486"/>
    <w:rsid w:val="00DB7D6F"/>
    <w:rsid w:val="00DC08EE"/>
    <w:rsid w:val="00DC1727"/>
    <w:rsid w:val="00DC1FE9"/>
    <w:rsid w:val="00DC3EFD"/>
    <w:rsid w:val="00DC44E1"/>
    <w:rsid w:val="00DC46B3"/>
    <w:rsid w:val="00DC473B"/>
    <w:rsid w:val="00DC5B51"/>
    <w:rsid w:val="00DC72F1"/>
    <w:rsid w:val="00DC7D01"/>
    <w:rsid w:val="00DC7E7F"/>
    <w:rsid w:val="00DD0631"/>
    <w:rsid w:val="00DD0B6A"/>
    <w:rsid w:val="00DD18F5"/>
    <w:rsid w:val="00DD25AC"/>
    <w:rsid w:val="00DD28DC"/>
    <w:rsid w:val="00DD2D0C"/>
    <w:rsid w:val="00DD3BC2"/>
    <w:rsid w:val="00DD4182"/>
    <w:rsid w:val="00DD6211"/>
    <w:rsid w:val="00DD73F4"/>
    <w:rsid w:val="00DD79B3"/>
    <w:rsid w:val="00DD7B5F"/>
    <w:rsid w:val="00DD7C46"/>
    <w:rsid w:val="00DD7C96"/>
    <w:rsid w:val="00DE01E7"/>
    <w:rsid w:val="00DE0746"/>
    <w:rsid w:val="00DE12E0"/>
    <w:rsid w:val="00DE1FBD"/>
    <w:rsid w:val="00DE28F7"/>
    <w:rsid w:val="00DE3661"/>
    <w:rsid w:val="00DE38C7"/>
    <w:rsid w:val="00DE3F9E"/>
    <w:rsid w:val="00DE4414"/>
    <w:rsid w:val="00DE4E4E"/>
    <w:rsid w:val="00DE569D"/>
    <w:rsid w:val="00DE6C5F"/>
    <w:rsid w:val="00DE7478"/>
    <w:rsid w:val="00DE7767"/>
    <w:rsid w:val="00DF0A5B"/>
    <w:rsid w:val="00DF12B6"/>
    <w:rsid w:val="00DF1C6D"/>
    <w:rsid w:val="00DF1DA9"/>
    <w:rsid w:val="00DF2AFB"/>
    <w:rsid w:val="00DF39A7"/>
    <w:rsid w:val="00DF4341"/>
    <w:rsid w:val="00DF554D"/>
    <w:rsid w:val="00DF69E8"/>
    <w:rsid w:val="00DF73E2"/>
    <w:rsid w:val="00E004E0"/>
    <w:rsid w:val="00E01D86"/>
    <w:rsid w:val="00E02E8E"/>
    <w:rsid w:val="00E0355A"/>
    <w:rsid w:val="00E03672"/>
    <w:rsid w:val="00E042F0"/>
    <w:rsid w:val="00E057B8"/>
    <w:rsid w:val="00E05E55"/>
    <w:rsid w:val="00E07421"/>
    <w:rsid w:val="00E11C7D"/>
    <w:rsid w:val="00E12738"/>
    <w:rsid w:val="00E13550"/>
    <w:rsid w:val="00E13AA7"/>
    <w:rsid w:val="00E13F7E"/>
    <w:rsid w:val="00E15639"/>
    <w:rsid w:val="00E1669B"/>
    <w:rsid w:val="00E16BA5"/>
    <w:rsid w:val="00E21873"/>
    <w:rsid w:val="00E23101"/>
    <w:rsid w:val="00E23475"/>
    <w:rsid w:val="00E235EE"/>
    <w:rsid w:val="00E23988"/>
    <w:rsid w:val="00E23B7E"/>
    <w:rsid w:val="00E23E64"/>
    <w:rsid w:val="00E2562B"/>
    <w:rsid w:val="00E25885"/>
    <w:rsid w:val="00E270F4"/>
    <w:rsid w:val="00E30309"/>
    <w:rsid w:val="00E30D95"/>
    <w:rsid w:val="00E3165E"/>
    <w:rsid w:val="00E32F0A"/>
    <w:rsid w:val="00E33457"/>
    <w:rsid w:val="00E3489F"/>
    <w:rsid w:val="00E357AB"/>
    <w:rsid w:val="00E372D0"/>
    <w:rsid w:val="00E37F7E"/>
    <w:rsid w:val="00E41BB0"/>
    <w:rsid w:val="00E421F7"/>
    <w:rsid w:val="00E43062"/>
    <w:rsid w:val="00E4426C"/>
    <w:rsid w:val="00E4445A"/>
    <w:rsid w:val="00E45B68"/>
    <w:rsid w:val="00E465E7"/>
    <w:rsid w:val="00E46D5E"/>
    <w:rsid w:val="00E47E88"/>
    <w:rsid w:val="00E53797"/>
    <w:rsid w:val="00E53DF6"/>
    <w:rsid w:val="00E54746"/>
    <w:rsid w:val="00E54EEF"/>
    <w:rsid w:val="00E55446"/>
    <w:rsid w:val="00E566B5"/>
    <w:rsid w:val="00E5718B"/>
    <w:rsid w:val="00E60F0F"/>
    <w:rsid w:val="00E61477"/>
    <w:rsid w:val="00E619A1"/>
    <w:rsid w:val="00E62370"/>
    <w:rsid w:val="00E63F0F"/>
    <w:rsid w:val="00E6449A"/>
    <w:rsid w:val="00E6510C"/>
    <w:rsid w:val="00E65570"/>
    <w:rsid w:val="00E6566C"/>
    <w:rsid w:val="00E666D4"/>
    <w:rsid w:val="00E66FBD"/>
    <w:rsid w:val="00E67300"/>
    <w:rsid w:val="00E67433"/>
    <w:rsid w:val="00E67571"/>
    <w:rsid w:val="00E7221A"/>
    <w:rsid w:val="00E72DC9"/>
    <w:rsid w:val="00E7336E"/>
    <w:rsid w:val="00E737AD"/>
    <w:rsid w:val="00E74512"/>
    <w:rsid w:val="00E758A9"/>
    <w:rsid w:val="00E75A2F"/>
    <w:rsid w:val="00E763CB"/>
    <w:rsid w:val="00E77888"/>
    <w:rsid w:val="00E8125F"/>
    <w:rsid w:val="00E81536"/>
    <w:rsid w:val="00E824A2"/>
    <w:rsid w:val="00E8327D"/>
    <w:rsid w:val="00E8378A"/>
    <w:rsid w:val="00E8385D"/>
    <w:rsid w:val="00E83C7D"/>
    <w:rsid w:val="00E84FB9"/>
    <w:rsid w:val="00E85C89"/>
    <w:rsid w:val="00E8600C"/>
    <w:rsid w:val="00E86338"/>
    <w:rsid w:val="00E86FDB"/>
    <w:rsid w:val="00E875FC"/>
    <w:rsid w:val="00E87F87"/>
    <w:rsid w:val="00E906E2"/>
    <w:rsid w:val="00E938DE"/>
    <w:rsid w:val="00E96B96"/>
    <w:rsid w:val="00E97755"/>
    <w:rsid w:val="00EA019D"/>
    <w:rsid w:val="00EA2BD5"/>
    <w:rsid w:val="00EA2BDC"/>
    <w:rsid w:val="00EA3CE8"/>
    <w:rsid w:val="00EA4322"/>
    <w:rsid w:val="00EA46D2"/>
    <w:rsid w:val="00EA501B"/>
    <w:rsid w:val="00EA5678"/>
    <w:rsid w:val="00EA6E92"/>
    <w:rsid w:val="00EA7050"/>
    <w:rsid w:val="00EA7A84"/>
    <w:rsid w:val="00EB0F33"/>
    <w:rsid w:val="00EB2430"/>
    <w:rsid w:val="00EB26B5"/>
    <w:rsid w:val="00EB3254"/>
    <w:rsid w:val="00EB3321"/>
    <w:rsid w:val="00EB34B8"/>
    <w:rsid w:val="00EB371E"/>
    <w:rsid w:val="00EB3817"/>
    <w:rsid w:val="00EB4054"/>
    <w:rsid w:val="00EB49FF"/>
    <w:rsid w:val="00EB5D03"/>
    <w:rsid w:val="00EB5EB1"/>
    <w:rsid w:val="00EB614F"/>
    <w:rsid w:val="00EB7D39"/>
    <w:rsid w:val="00EC1974"/>
    <w:rsid w:val="00EC2608"/>
    <w:rsid w:val="00EC27FB"/>
    <w:rsid w:val="00EC3C2C"/>
    <w:rsid w:val="00EC4068"/>
    <w:rsid w:val="00EC480D"/>
    <w:rsid w:val="00EC4CCE"/>
    <w:rsid w:val="00EC4D5A"/>
    <w:rsid w:val="00EC4EAA"/>
    <w:rsid w:val="00EC6319"/>
    <w:rsid w:val="00EC68AE"/>
    <w:rsid w:val="00EC73A8"/>
    <w:rsid w:val="00EC75FB"/>
    <w:rsid w:val="00ED054D"/>
    <w:rsid w:val="00ED0CDE"/>
    <w:rsid w:val="00ED1DAB"/>
    <w:rsid w:val="00ED1FAB"/>
    <w:rsid w:val="00ED2839"/>
    <w:rsid w:val="00ED2DBC"/>
    <w:rsid w:val="00ED3E55"/>
    <w:rsid w:val="00ED3E7A"/>
    <w:rsid w:val="00ED48AA"/>
    <w:rsid w:val="00ED4F10"/>
    <w:rsid w:val="00ED5287"/>
    <w:rsid w:val="00ED585B"/>
    <w:rsid w:val="00ED61E8"/>
    <w:rsid w:val="00ED683D"/>
    <w:rsid w:val="00ED7B79"/>
    <w:rsid w:val="00EE0E36"/>
    <w:rsid w:val="00EE10E4"/>
    <w:rsid w:val="00EE128A"/>
    <w:rsid w:val="00EE2386"/>
    <w:rsid w:val="00EE2EE6"/>
    <w:rsid w:val="00EE36DB"/>
    <w:rsid w:val="00EE58B6"/>
    <w:rsid w:val="00EE5FEB"/>
    <w:rsid w:val="00EE696F"/>
    <w:rsid w:val="00EE6F1A"/>
    <w:rsid w:val="00EE70A9"/>
    <w:rsid w:val="00EF11E3"/>
    <w:rsid w:val="00EF1334"/>
    <w:rsid w:val="00EF1931"/>
    <w:rsid w:val="00EF20CA"/>
    <w:rsid w:val="00EF4083"/>
    <w:rsid w:val="00EF440A"/>
    <w:rsid w:val="00EF6214"/>
    <w:rsid w:val="00EF6556"/>
    <w:rsid w:val="00EF660E"/>
    <w:rsid w:val="00EF7E23"/>
    <w:rsid w:val="00F01649"/>
    <w:rsid w:val="00F01FCE"/>
    <w:rsid w:val="00F03724"/>
    <w:rsid w:val="00F0388E"/>
    <w:rsid w:val="00F04460"/>
    <w:rsid w:val="00F04867"/>
    <w:rsid w:val="00F04E42"/>
    <w:rsid w:val="00F04FD4"/>
    <w:rsid w:val="00F05091"/>
    <w:rsid w:val="00F05563"/>
    <w:rsid w:val="00F05AD1"/>
    <w:rsid w:val="00F06776"/>
    <w:rsid w:val="00F07036"/>
    <w:rsid w:val="00F07078"/>
    <w:rsid w:val="00F07542"/>
    <w:rsid w:val="00F07666"/>
    <w:rsid w:val="00F115C8"/>
    <w:rsid w:val="00F116DB"/>
    <w:rsid w:val="00F11A8A"/>
    <w:rsid w:val="00F11B36"/>
    <w:rsid w:val="00F12F32"/>
    <w:rsid w:val="00F13362"/>
    <w:rsid w:val="00F1347E"/>
    <w:rsid w:val="00F14FED"/>
    <w:rsid w:val="00F15715"/>
    <w:rsid w:val="00F15E1B"/>
    <w:rsid w:val="00F15FF5"/>
    <w:rsid w:val="00F17D8B"/>
    <w:rsid w:val="00F2012F"/>
    <w:rsid w:val="00F201ED"/>
    <w:rsid w:val="00F2063E"/>
    <w:rsid w:val="00F2136E"/>
    <w:rsid w:val="00F222F9"/>
    <w:rsid w:val="00F22420"/>
    <w:rsid w:val="00F22783"/>
    <w:rsid w:val="00F22BA3"/>
    <w:rsid w:val="00F23B78"/>
    <w:rsid w:val="00F23FFB"/>
    <w:rsid w:val="00F25119"/>
    <w:rsid w:val="00F25901"/>
    <w:rsid w:val="00F25A53"/>
    <w:rsid w:val="00F25AC4"/>
    <w:rsid w:val="00F269E9"/>
    <w:rsid w:val="00F3022F"/>
    <w:rsid w:val="00F306AA"/>
    <w:rsid w:val="00F31089"/>
    <w:rsid w:val="00F3150F"/>
    <w:rsid w:val="00F317EE"/>
    <w:rsid w:val="00F31CFD"/>
    <w:rsid w:val="00F32A09"/>
    <w:rsid w:val="00F32FE0"/>
    <w:rsid w:val="00F33CA1"/>
    <w:rsid w:val="00F342BC"/>
    <w:rsid w:val="00F345DE"/>
    <w:rsid w:val="00F34888"/>
    <w:rsid w:val="00F351CA"/>
    <w:rsid w:val="00F36360"/>
    <w:rsid w:val="00F364E9"/>
    <w:rsid w:val="00F36534"/>
    <w:rsid w:val="00F36D14"/>
    <w:rsid w:val="00F36FDD"/>
    <w:rsid w:val="00F37BF8"/>
    <w:rsid w:val="00F41D4B"/>
    <w:rsid w:val="00F423A7"/>
    <w:rsid w:val="00F4344E"/>
    <w:rsid w:val="00F43F7B"/>
    <w:rsid w:val="00F44698"/>
    <w:rsid w:val="00F44750"/>
    <w:rsid w:val="00F44798"/>
    <w:rsid w:val="00F45C89"/>
    <w:rsid w:val="00F4634C"/>
    <w:rsid w:val="00F47EA2"/>
    <w:rsid w:val="00F503B5"/>
    <w:rsid w:val="00F50B3E"/>
    <w:rsid w:val="00F5158A"/>
    <w:rsid w:val="00F5186E"/>
    <w:rsid w:val="00F51D09"/>
    <w:rsid w:val="00F52485"/>
    <w:rsid w:val="00F5254F"/>
    <w:rsid w:val="00F54038"/>
    <w:rsid w:val="00F54A5B"/>
    <w:rsid w:val="00F54A64"/>
    <w:rsid w:val="00F55249"/>
    <w:rsid w:val="00F552E3"/>
    <w:rsid w:val="00F55555"/>
    <w:rsid w:val="00F55646"/>
    <w:rsid w:val="00F55CE5"/>
    <w:rsid w:val="00F56697"/>
    <w:rsid w:val="00F56825"/>
    <w:rsid w:val="00F56D5C"/>
    <w:rsid w:val="00F600AA"/>
    <w:rsid w:val="00F6039C"/>
    <w:rsid w:val="00F60597"/>
    <w:rsid w:val="00F60CA8"/>
    <w:rsid w:val="00F6157D"/>
    <w:rsid w:val="00F61977"/>
    <w:rsid w:val="00F62455"/>
    <w:rsid w:val="00F6281E"/>
    <w:rsid w:val="00F63E6D"/>
    <w:rsid w:val="00F64414"/>
    <w:rsid w:val="00F64C68"/>
    <w:rsid w:val="00F660B1"/>
    <w:rsid w:val="00F6680F"/>
    <w:rsid w:val="00F66E35"/>
    <w:rsid w:val="00F67310"/>
    <w:rsid w:val="00F67FD6"/>
    <w:rsid w:val="00F70519"/>
    <w:rsid w:val="00F71C39"/>
    <w:rsid w:val="00F71CDD"/>
    <w:rsid w:val="00F7254C"/>
    <w:rsid w:val="00F72621"/>
    <w:rsid w:val="00F730DF"/>
    <w:rsid w:val="00F73EB8"/>
    <w:rsid w:val="00F74C55"/>
    <w:rsid w:val="00F762EA"/>
    <w:rsid w:val="00F77939"/>
    <w:rsid w:val="00F802BD"/>
    <w:rsid w:val="00F80391"/>
    <w:rsid w:val="00F81055"/>
    <w:rsid w:val="00F812A1"/>
    <w:rsid w:val="00F83F78"/>
    <w:rsid w:val="00F84B88"/>
    <w:rsid w:val="00F85981"/>
    <w:rsid w:val="00F86206"/>
    <w:rsid w:val="00F867B3"/>
    <w:rsid w:val="00F879B6"/>
    <w:rsid w:val="00F87B8A"/>
    <w:rsid w:val="00F9076E"/>
    <w:rsid w:val="00F94C6D"/>
    <w:rsid w:val="00F94C6F"/>
    <w:rsid w:val="00F96319"/>
    <w:rsid w:val="00F97223"/>
    <w:rsid w:val="00FA0317"/>
    <w:rsid w:val="00FA0CA0"/>
    <w:rsid w:val="00FA0F2E"/>
    <w:rsid w:val="00FA15E5"/>
    <w:rsid w:val="00FA2DBE"/>
    <w:rsid w:val="00FA41E4"/>
    <w:rsid w:val="00FA58A6"/>
    <w:rsid w:val="00FA5E48"/>
    <w:rsid w:val="00FA6C4F"/>
    <w:rsid w:val="00FB03A8"/>
    <w:rsid w:val="00FB1270"/>
    <w:rsid w:val="00FB15E1"/>
    <w:rsid w:val="00FB1896"/>
    <w:rsid w:val="00FB2162"/>
    <w:rsid w:val="00FB2D99"/>
    <w:rsid w:val="00FB3427"/>
    <w:rsid w:val="00FB3FB0"/>
    <w:rsid w:val="00FB4B75"/>
    <w:rsid w:val="00FB54F4"/>
    <w:rsid w:val="00FB6AF7"/>
    <w:rsid w:val="00FB7666"/>
    <w:rsid w:val="00FC1277"/>
    <w:rsid w:val="00FC2EA6"/>
    <w:rsid w:val="00FC307E"/>
    <w:rsid w:val="00FC3151"/>
    <w:rsid w:val="00FC3E4F"/>
    <w:rsid w:val="00FC456B"/>
    <w:rsid w:val="00FC487F"/>
    <w:rsid w:val="00FC6676"/>
    <w:rsid w:val="00FC76AC"/>
    <w:rsid w:val="00FD0758"/>
    <w:rsid w:val="00FD248F"/>
    <w:rsid w:val="00FD2706"/>
    <w:rsid w:val="00FD2A26"/>
    <w:rsid w:val="00FD2B54"/>
    <w:rsid w:val="00FD37C5"/>
    <w:rsid w:val="00FD480C"/>
    <w:rsid w:val="00FD5C08"/>
    <w:rsid w:val="00FD6163"/>
    <w:rsid w:val="00FD6975"/>
    <w:rsid w:val="00FD7515"/>
    <w:rsid w:val="00FD77DB"/>
    <w:rsid w:val="00FD7AA9"/>
    <w:rsid w:val="00FE5943"/>
    <w:rsid w:val="00FE6C89"/>
    <w:rsid w:val="00FE6CC3"/>
    <w:rsid w:val="00FE6CD9"/>
    <w:rsid w:val="00FE6D9F"/>
    <w:rsid w:val="00FF137B"/>
    <w:rsid w:val="00FF221C"/>
    <w:rsid w:val="00FF2279"/>
    <w:rsid w:val="00FF2ACD"/>
    <w:rsid w:val="00FF44E7"/>
    <w:rsid w:val="00FF580C"/>
    <w:rsid w:val="00FF5A1D"/>
    <w:rsid w:val="00FF6177"/>
    <w:rsid w:val="00FF6509"/>
    <w:rsid w:val="00FF6688"/>
    <w:rsid w:val="00FF6B26"/>
    <w:rsid w:val="00FF7502"/>
    <w:rsid w:val="6524B888"/>
    <w:rsid w:val="75EB0935"/>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9AF91D6"/>
  <w15:docId w15:val="{4E520E98-68C6-4479-A047-724BAD7544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0" w:qFormat="1"/>
    <w:lsdException w:name="heading 3" w:uiPriority="0" w:qFormat="1"/>
    <w:lsdException w:name="heading 4" w:uiPriority="9" w:qFormat="1"/>
    <w:lsdException w:name="heading 5" w:uiPriority="9" w:qFormat="1"/>
    <w:lsdException w:name="heading 6" w:uiPriority="9" w:qFormat="1"/>
    <w:lsdException w:name="heading 7" w:uiPriority="9"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Smart Link" w:semiHidden="1" w:unhideWhenUsed="1"/>
  </w:latentStyles>
  <w:style w:type="paragraph" w:default="1" w:styleId="Normln">
    <w:name w:val="Normal"/>
    <w:qFormat/>
    <w:rsid w:val="009A7932"/>
    <w:pPr>
      <w:spacing w:before="120"/>
      <w:jc w:val="both"/>
    </w:pPr>
    <w:rPr>
      <w:rFonts w:ascii="Calibri" w:hAnsi="Calibri" w:cs="Calibri"/>
      <w:color w:val="000000"/>
      <w:sz w:val="24"/>
      <w:szCs w:val="24"/>
      <w:lang w:eastAsia="en-US"/>
    </w:rPr>
  </w:style>
  <w:style w:type="paragraph" w:styleId="Nadpis1">
    <w:name w:val="heading 1"/>
    <w:basedOn w:val="Normln"/>
    <w:next w:val="Normln"/>
    <w:qFormat/>
    <w:rsid w:val="0010177B"/>
    <w:pPr>
      <w:keepNext/>
      <w:jc w:val="center"/>
      <w:outlineLvl w:val="0"/>
    </w:pPr>
    <w:rPr>
      <w:b/>
      <w:bCs/>
      <w:sz w:val="36"/>
      <w:szCs w:val="36"/>
    </w:rPr>
  </w:style>
  <w:style w:type="paragraph" w:styleId="Nadpis2">
    <w:name w:val="heading 2"/>
    <w:basedOn w:val="Normln"/>
    <w:next w:val="Normln"/>
    <w:link w:val="Nadpis2Char"/>
    <w:qFormat/>
    <w:rsid w:val="00AB0657"/>
    <w:pPr>
      <w:numPr>
        <w:numId w:val="1"/>
      </w:numPr>
      <w:ind w:hanging="720"/>
      <w:outlineLvl w:val="1"/>
    </w:pPr>
    <w:rPr>
      <w:b/>
      <w:sz w:val="28"/>
      <w:szCs w:val="28"/>
    </w:rPr>
  </w:style>
  <w:style w:type="paragraph" w:styleId="Nadpis3">
    <w:name w:val="heading 3"/>
    <w:basedOn w:val="Normln"/>
    <w:next w:val="Normln"/>
    <w:qFormat/>
    <w:rsid w:val="00EE20B8"/>
    <w:pPr>
      <w:numPr>
        <w:ilvl w:val="1"/>
        <w:numId w:val="1"/>
      </w:numPr>
      <w:ind w:hanging="720"/>
      <w:outlineLvl w:val="2"/>
    </w:pPr>
    <w:rPr>
      <w:b/>
    </w:rPr>
  </w:style>
  <w:style w:type="paragraph" w:styleId="Nadpis4">
    <w:name w:val="heading 4"/>
    <w:basedOn w:val="Odstavecseseznamem"/>
    <w:next w:val="Normln"/>
    <w:qFormat/>
    <w:rsid w:val="00EE20B8"/>
    <w:pPr>
      <w:numPr>
        <w:ilvl w:val="2"/>
        <w:numId w:val="1"/>
      </w:numPr>
      <w:spacing w:after="160"/>
      <w:ind w:left="1434" w:hanging="1434"/>
      <w:jc w:val="left"/>
      <w:outlineLvl w:val="3"/>
    </w:pPr>
  </w:style>
  <w:style w:type="paragraph" w:styleId="Nadpis5">
    <w:name w:val="heading 5"/>
    <w:basedOn w:val="Normln"/>
    <w:next w:val="Normln"/>
    <w:qFormat/>
    <w:rsid w:val="00FC2455"/>
    <w:pPr>
      <w:keepNext/>
      <w:outlineLvl w:val="4"/>
    </w:pPr>
    <w:rPr>
      <w:b/>
      <w:bCs/>
      <w:color w:val="0000FF"/>
      <w:sz w:val="28"/>
    </w:rPr>
  </w:style>
  <w:style w:type="paragraph" w:styleId="Nadpis6">
    <w:name w:val="heading 6"/>
    <w:basedOn w:val="Normln"/>
    <w:next w:val="Normln"/>
    <w:qFormat/>
    <w:rsid w:val="00FC2455"/>
    <w:pPr>
      <w:keepNext/>
      <w:spacing w:before="360"/>
      <w:ind w:firstLine="357"/>
      <w:jc w:val="center"/>
      <w:outlineLvl w:val="5"/>
    </w:pPr>
    <w:rPr>
      <w:rFonts w:ascii="Arial" w:hAnsi="Arial" w:cs="Arial"/>
      <w:b/>
      <w:bCs/>
      <w:sz w:val="28"/>
    </w:rPr>
  </w:style>
  <w:style w:type="paragraph" w:styleId="Nadpis7">
    <w:name w:val="heading 7"/>
    <w:basedOn w:val="Normln"/>
    <w:next w:val="Normln"/>
    <w:qFormat/>
    <w:rsid w:val="00FC2455"/>
    <w:pPr>
      <w:keepNext/>
      <w:ind w:firstLine="540"/>
      <w:outlineLvl w:val="6"/>
    </w:pPr>
    <w:rPr>
      <w:b/>
      <w:bCs/>
      <w:color w:val="0000FF"/>
    </w:rPr>
  </w:style>
  <w:style w:type="paragraph" w:styleId="Nadpis8">
    <w:name w:val="heading 8"/>
    <w:basedOn w:val="Normln"/>
    <w:next w:val="Normln"/>
    <w:link w:val="Nadpis8Char"/>
    <w:uiPriority w:val="9"/>
    <w:semiHidden/>
    <w:unhideWhenUsed/>
    <w:qFormat/>
    <w:rsid w:val="00AA56EB"/>
    <w:pPr>
      <w:spacing w:before="240" w:after="60"/>
      <w:outlineLvl w:val="7"/>
    </w:pPr>
    <w:rPr>
      <w:rFonts w:cs="Times New Roman"/>
      <w:i/>
      <w:iCs/>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customStyle="1" w:styleId="sloKZ">
    <w:name w:val="Číslo KZ"/>
    <w:basedOn w:val="Normln"/>
    <w:rsid w:val="00FC2455"/>
    <w:rPr>
      <w:b/>
      <w:bCs/>
      <w:sz w:val="32"/>
      <w:lang w:eastAsia="cs-CZ"/>
    </w:rPr>
  </w:style>
  <w:style w:type="paragraph" w:customStyle="1" w:styleId="odsazen">
    <w:name w:val="odsazený"/>
    <w:basedOn w:val="Normln"/>
    <w:rsid w:val="00FC2455"/>
    <w:pPr>
      <w:ind w:firstLine="567"/>
    </w:pPr>
    <w:rPr>
      <w:iCs/>
      <w:lang w:eastAsia="cs-CZ"/>
    </w:rPr>
  </w:style>
  <w:style w:type="paragraph" w:styleId="Zkladntext">
    <w:name w:val="Body Text"/>
    <w:basedOn w:val="Normln"/>
    <w:semiHidden/>
    <w:rsid w:val="00FC2455"/>
    <w:rPr>
      <w:b/>
      <w:bCs/>
      <w:sz w:val="28"/>
      <w:szCs w:val="28"/>
    </w:rPr>
  </w:style>
  <w:style w:type="paragraph" w:styleId="Zkladntextodsazen2">
    <w:name w:val="Body Text Indent 2"/>
    <w:basedOn w:val="Normln"/>
    <w:semiHidden/>
    <w:rsid w:val="00FC2455"/>
    <w:pPr>
      <w:ind w:left="1080" w:hanging="1080"/>
    </w:pPr>
    <w:rPr>
      <w:sz w:val="20"/>
      <w:szCs w:val="20"/>
    </w:rPr>
  </w:style>
  <w:style w:type="paragraph" w:customStyle="1" w:styleId="vod">
    <w:name w:val="Úvod"/>
    <w:basedOn w:val="Normln"/>
    <w:rsid w:val="00FC2455"/>
    <w:pPr>
      <w:keepNext/>
      <w:spacing w:before="360" w:after="240"/>
      <w:outlineLvl w:val="0"/>
    </w:pPr>
    <w:rPr>
      <w:b/>
      <w:bCs/>
      <w:sz w:val="28"/>
      <w:szCs w:val="28"/>
      <w:lang w:eastAsia="cs-CZ"/>
    </w:rPr>
  </w:style>
  <w:style w:type="paragraph" w:customStyle="1" w:styleId="Prosttext1">
    <w:name w:val="Prostý text1"/>
    <w:basedOn w:val="Normln"/>
    <w:rsid w:val="00FC2455"/>
    <w:rPr>
      <w:rFonts w:ascii="Courier New" w:hAnsi="Courier New"/>
      <w:sz w:val="20"/>
      <w:szCs w:val="20"/>
      <w:lang w:eastAsia="cs-CZ"/>
    </w:rPr>
  </w:style>
  <w:style w:type="paragraph" w:styleId="Zkladntextodsazen">
    <w:name w:val="Body Text Indent"/>
    <w:basedOn w:val="Normln"/>
    <w:semiHidden/>
    <w:rsid w:val="00FC2455"/>
    <w:pPr>
      <w:ind w:firstLine="720"/>
    </w:pPr>
  </w:style>
  <w:style w:type="paragraph" w:styleId="Zkladntext3">
    <w:name w:val="Body Text 3"/>
    <w:basedOn w:val="Normln"/>
    <w:semiHidden/>
    <w:rsid w:val="00FC2455"/>
    <w:pPr>
      <w:keepNext/>
      <w:keepLines/>
    </w:pPr>
    <w:rPr>
      <w:b/>
      <w:bCs/>
    </w:rPr>
  </w:style>
  <w:style w:type="paragraph" w:styleId="Zkladntext2">
    <w:name w:val="Body Text 2"/>
    <w:basedOn w:val="Normln"/>
    <w:semiHidden/>
    <w:rsid w:val="00FC2455"/>
    <w:pPr>
      <w:spacing w:after="120" w:line="480" w:lineRule="auto"/>
    </w:pPr>
  </w:style>
  <w:style w:type="paragraph" w:customStyle="1" w:styleId="BodyText21">
    <w:name w:val="Body Text 21"/>
    <w:basedOn w:val="Normln"/>
    <w:rsid w:val="00FC2455"/>
    <w:pPr>
      <w:overflowPunct w:val="0"/>
      <w:autoSpaceDE w:val="0"/>
      <w:autoSpaceDN w:val="0"/>
      <w:adjustRightInd w:val="0"/>
      <w:spacing w:after="120"/>
      <w:textAlignment w:val="baseline"/>
    </w:pPr>
    <w:rPr>
      <w:szCs w:val="20"/>
      <w:lang w:eastAsia="cs-CZ"/>
    </w:rPr>
  </w:style>
  <w:style w:type="paragraph" w:styleId="Zpat">
    <w:name w:val="footer"/>
    <w:basedOn w:val="Normln"/>
    <w:link w:val="ZpatChar"/>
    <w:uiPriority w:val="99"/>
    <w:rsid w:val="00FC2455"/>
    <w:pPr>
      <w:tabs>
        <w:tab w:val="center" w:pos="4536"/>
        <w:tab w:val="right" w:pos="9072"/>
      </w:tabs>
    </w:pPr>
  </w:style>
  <w:style w:type="character" w:styleId="slostrnky">
    <w:name w:val="page number"/>
    <w:basedOn w:val="Standardnpsmoodstavce"/>
    <w:semiHidden/>
    <w:rsid w:val="00FC2455"/>
  </w:style>
  <w:style w:type="paragraph" w:styleId="Zhlav">
    <w:name w:val="header"/>
    <w:basedOn w:val="Normln"/>
    <w:link w:val="ZhlavChar"/>
    <w:uiPriority w:val="99"/>
    <w:rsid w:val="00FC2455"/>
    <w:pPr>
      <w:tabs>
        <w:tab w:val="center" w:pos="4536"/>
        <w:tab w:val="right" w:pos="9072"/>
      </w:tabs>
    </w:pPr>
  </w:style>
  <w:style w:type="character" w:styleId="Odkaznakoment">
    <w:name w:val="annotation reference"/>
    <w:uiPriority w:val="99"/>
    <w:semiHidden/>
    <w:rsid w:val="00FC2455"/>
    <w:rPr>
      <w:sz w:val="16"/>
      <w:szCs w:val="16"/>
    </w:rPr>
  </w:style>
  <w:style w:type="paragraph" w:styleId="Textkomente">
    <w:name w:val="annotation text"/>
    <w:basedOn w:val="Normln"/>
    <w:link w:val="TextkomenteChar"/>
    <w:semiHidden/>
    <w:rsid w:val="00FC2455"/>
    <w:rPr>
      <w:sz w:val="20"/>
      <w:szCs w:val="20"/>
    </w:rPr>
  </w:style>
  <w:style w:type="paragraph" w:customStyle="1" w:styleId="Zkladntext21">
    <w:name w:val="Základní text 21"/>
    <w:basedOn w:val="Normln"/>
    <w:rsid w:val="00FC2455"/>
    <w:pPr>
      <w:overflowPunct w:val="0"/>
      <w:autoSpaceDE w:val="0"/>
      <w:autoSpaceDN w:val="0"/>
      <w:adjustRightInd w:val="0"/>
      <w:spacing w:line="240" w:lineRule="atLeast"/>
      <w:ind w:firstLine="425"/>
    </w:pPr>
    <w:rPr>
      <w:color w:val="FF0000"/>
      <w:szCs w:val="20"/>
      <w:lang w:eastAsia="cs-CZ"/>
    </w:rPr>
  </w:style>
  <w:style w:type="paragraph" w:styleId="Titulek">
    <w:name w:val="caption"/>
    <w:basedOn w:val="Normln"/>
    <w:next w:val="Normln"/>
    <w:qFormat/>
    <w:rsid w:val="00FC2455"/>
    <w:rPr>
      <w:rFonts w:ascii="Arial" w:hAnsi="Arial" w:cs="Arial"/>
      <w:i/>
      <w:iCs/>
      <w:sz w:val="18"/>
    </w:rPr>
  </w:style>
  <w:style w:type="paragraph" w:styleId="Zkladntextodsazen3">
    <w:name w:val="Body Text Indent 3"/>
    <w:basedOn w:val="Normln"/>
    <w:semiHidden/>
    <w:rsid w:val="00FC2455"/>
    <w:pPr>
      <w:autoSpaceDE w:val="0"/>
      <w:autoSpaceDN w:val="0"/>
      <w:adjustRightInd w:val="0"/>
      <w:spacing w:line="240" w:lineRule="atLeast"/>
      <w:ind w:left="360" w:hanging="360"/>
    </w:pPr>
  </w:style>
  <w:style w:type="character" w:customStyle="1" w:styleId="ZpatChar">
    <w:name w:val="Zápatí Char"/>
    <w:link w:val="Zpat"/>
    <w:uiPriority w:val="99"/>
    <w:rsid w:val="005E3F4A"/>
    <w:rPr>
      <w:sz w:val="24"/>
      <w:szCs w:val="24"/>
      <w:lang w:val="en-US" w:eastAsia="en-US"/>
    </w:rPr>
  </w:style>
  <w:style w:type="table" w:styleId="Mkatabulky">
    <w:name w:val="Table Grid"/>
    <w:basedOn w:val="Normlntabulka"/>
    <w:uiPriority w:val="59"/>
    <w:rsid w:val="0089456F"/>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Textbubliny">
    <w:name w:val="Balloon Text"/>
    <w:basedOn w:val="Normln"/>
    <w:link w:val="TextbublinyChar"/>
    <w:uiPriority w:val="99"/>
    <w:semiHidden/>
    <w:unhideWhenUsed/>
    <w:rsid w:val="00905D30"/>
    <w:rPr>
      <w:rFonts w:ascii="Tahoma" w:hAnsi="Tahoma" w:cs="Tahoma"/>
      <w:sz w:val="16"/>
      <w:szCs w:val="16"/>
    </w:rPr>
  </w:style>
  <w:style w:type="character" w:customStyle="1" w:styleId="TextbublinyChar">
    <w:name w:val="Text bubliny Char"/>
    <w:link w:val="Textbubliny"/>
    <w:uiPriority w:val="99"/>
    <w:semiHidden/>
    <w:rsid w:val="00905D30"/>
    <w:rPr>
      <w:rFonts w:ascii="Tahoma" w:hAnsi="Tahoma" w:cs="Tahoma"/>
      <w:sz w:val="16"/>
      <w:szCs w:val="16"/>
      <w:lang w:val="en-US" w:eastAsia="en-US"/>
    </w:rPr>
  </w:style>
  <w:style w:type="paragraph" w:styleId="Odstavecseseznamem">
    <w:name w:val="List Paragraph"/>
    <w:aliases w:val="List Paragraph_0,List Paragraph_1,List Paragraph_2,List Paragraph_3,Nad,Nadpis pro KZ,Odstavec cíl se seznamem,Odstavec se seznamem1,Odstavec se seznamem2,Odstavec se seznamem5,Odstavec_muj,_Odstavec se seznamem,můj Nadpis 2,odrážky"/>
    <w:basedOn w:val="Normln"/>
    <w:link w:val="OdstavecseseznamemChar"/>
    <w:uiPriority w:val="34"/>
    <w:qFormat/>
    <w:rsid w:val="00C94B2D"/>
    <w:pPr>
      <w:ind w:left="720"/>
      <w:contextualSpacing/>
    </w:pPr>
  </w:style>
  <w:style w:type="paragraph" w:styleId="Pedmtkomente">
    <w:name w:val="annotation subject"/>
    <w:basedOn w:val="Textkomente"/>
    <w:next w:val="Textkomente"/>
    <w:link w:val="PedmtkomenteChar"/>
    <w:uiPriority w:val="99"/>
    <w:semiHidden/>
    <w:unhideWhenUsed/>
    <w:rsid w:val="008D73B7"/>
    <w:rPr>
      <w:b/>
      <w:bCs/>
    </w:rPr>
  </w:style>
  <w:style w:type="character" w:customStyle="1" w:styleId="TextkomenteChar">
    <w:name w:val="Text komentáře Char"/>
    <w:link w:val="Textkomente"/>
    <w:semiHidden/>
    <w:rsid w:val="008D73B7"/>
    <w:rPr>
      <w:lang w:val="en-US" w:eastAsia="en-US"/>
    </w:rPr>
  </w:style>
  <w:style w:type="character" w:customStyle="1" w:styleId="PedmtkomenteChar">
    <w:name w:val="Předmět komentáře Char"/>
    <w:link w:val="Pedmtkomente"/>
    <w:uiPriority w:val="99"/>
    <w:semiHidden/>
    <w:rsid w:val="008D73B7"/>
    <w:rPr>
      <w:b/>
      <w:bCs/>
      <w:lang w:val="en-US" w:eastAsia="en-US"/>
    </w:rPr>
  </w:style>
  <w:style w:type="paragraph" w:styleId="Textpoznpodarou">
    <w:name w:val="footnote text"/>
    <w:aliases w:val="Boston 10,Font: Geneva 9,Footnote,Fußnotentextf,Geneva 9,Schriftart: 10 pt,Schriftart: 8 pt,Schriftart: 9 pt,Text pozn. pod čarou Char Char,Text pozn. pod čarou Char1 Char,Text pozn. pod čarou Char2,Text poznámky pod čiarou 007,f,fn"/>
    <w:basedOn w:val="Normln"/>
    <w:link w:val="TextpoznpodarouChar"/>
    <w:uiPriority w:val="99"/>
    <w:unhideWhenUsed/>
    <w:qFormat/>
    <w:rsid w:val="00EA73F6"/>
    <w:pPr>
      <w:spacing w:before="0"/>
    </w:pPr>
    <w:rPr>
      <w:sz w:val="20"/>
      <w:szCs w:val="20"/>
    </w:rPr>
  </w:style>
  <w:style w:type="character" w:customStyle="1" w:styleId="TextpoznpodarouChar">
    <w:name w:val="Text pozn. pod čarou Char"/>
    <w:aliases w:val="Boston 10 Char,Font: Geneva 9 Char,Footnote Char,Fußnotentextf Char,Geneva 9 Char,Schriftart: 10 pt Char,Schriftart: 8 pt Char,Schriftart: 9 pt Char,Text pozn. pod čarou Char Char Char,Text pozn. pod čarou Char1 Char Char"/>
    <w:link w:val="Textpoznpodarou"/>
    <w:uiPriority w:val="99"/>
    <w:rsid w:val="00EA73F6"/>
    <w:rPr>
      <w:rFonts w:ascii="Calibri" w:hAnsi="Calibri" w:cs="Calibri"/>
      <w:color w:val="000000"/>
      <w:lang w:eastAsia="en-US"/>
    </w:rPr>
  </w:style>
  <w:style w:type="character" w:styleId="Znakapoznpodarou">
    <w:name w:val="footnote reference"/>
    <w:aliases w:val="12 b.,4_G,Appel note de bas de p,Appel note de bas de page,BVI fnr,Char Car Car Car Car,EN Footnote Reference,Footnote Reference Superscript,Footnote symbol,PGI Fußnote Ziffer,PGI Fußnote Ziffer + Times New Roman,Zúžené o ..."/>
    <w:uiPriority w:val="99"/>
    <w:unhideWhenUsed/>
    <w:rsid w:val="00E73CB0"/>
    <w:rPr>
      <w:vertAlign w:val="superscript"/>
    </w:rPr>
  </w:style>
  <w:style w:type="paragraph" w:styleId="Normlnweb">
    <w:name w:val="Normal (Web)"/>
    <w:basedOn w:val="Normln"/>
    <w:uiPriority w:val="99"/>
    <w:rsid w:val="003D6E7E"/>
  </w:style>
  <w:style w:type="character" w:styleId="Zdraznn">
    <w:name w:val="Emphasis"/>
    <w:aliases w:val="běžný text"/>
    <w:uiPriority w:val="20"/>
    <w:qFormat/>
    <w:rsid w:val="003D6E7E"/>
    <w:rPr>
      <w:i/>
      <w:iCs/>
    </w:rPr>
  </w:style>
  <w:style w:type="paragraph" w:customStyle="1" w:styleId="NormlnKZ">
    <w:name w:val="Normální KZ"/>
    <w:basedOn w:val="Normln"/>
    <w:rsid w:val="00AF495B"/>
    <w:pPr>
      <w:spacing w:after="120"/>
      <w:ind w:firstLine="425"/>
    </w:pPr>
    <w:rPr>
      <w:rFonts w:eastAsia="Calibri"/>
      <w:sz w:val="22"/>
      <w:szCs w:val="22"/>
      <w:lang w:eastAsia="cs-CZ"/>
    </w:rPr>
  </w:style>
  <w:style w:type="character" w:customStyle="1" w:styleId="OdstavecseseznamemChar">
    <w:name w:val="Odstavec se seznamem Char"/>
    <w:aliases w:val="List Paragraph_0 Char,List Paragraph_1 Char,List Paragraph_2 Char,List Paragraph_3 Char,Nad Char,Nadpis pro KZ Char,Odstavec cíl se seznamem Char,Odstavec se seznamem1 Char,Odstavec se seznamem2 Char,Odstavec se seznamem5 Char"/>
    <w:link w:val="Odstavecseseznamem"/>
    <w:uiPriority w:val="34"/>
    <w:qFormat/>
    <w:rsid w:val="00B707FC"/>
    <w:rPr>
      <w:sz w:val="24"/>
      <w:szCs w:val="24"/>
      <w:lang w:eastAsia="en-US"/>
    </w:rPr>
  </w:style>
  <w:style w:type="paragraph" w:customStyle="1" w:styleId="Default">
    <w:name w:val="Default"/>
    <w:rsid w:val="00CD752C"/>
    <w:pPr>
      <w:autoSpaceDE w:val="0"/>
      <w:autoSpaceDN w:val="0"/>
      <w:adjustRightInd w:val="0"/>
    </w:pPr>
    <w:rPr>
      <w:rFonts w:ascii="Arial" w:hAnsi="Arial" w:cs="Arial"/>
      <w:color w:val="000000"/>
      <w:sz w:val="24"/>
      <w:szCs w:val="24"/>
    </w:rPr>
  </w:style>
  <w:style w:type="character" w:customStyle="1" w:styleId="Nadpis2Char">
    <w:name w:val="Nadpis 2 Char"/>
    <w:link w:val="Nadpis2"/>
    <w:rsid w:val="00AB0657"/>
    <w:rPr>
      <w:rFonts w:ascii="Calibri" w:hAnsi="Calibri" w:cs="Calibri"/>
      <w:b/>
      <w:color w:val="000000"/>
      <w:sz w:val="28"/>
      <w:szCs w:val="28"/>
      <w:lang w:eastAsia="en-US"/>
    </w:rPr>
  </w:style>
  <w:style w:type="character" w:customStyle="1" w:styleId="Nadpis8Char">
    <w:name w:val="Nadpis 8 Char"/>
    <w:link w:val="Nadpis8"/>
    <w:uiPriority w:val="9"/>
    <w:semiHidden/>
    <w:rsid w:val="00AA56EB"/>
    <w:rPr>
      <w:rFonts w:ascii="Calibri" w:eastAsia="Times New Roman" w:hAnsi="Calibri" w:cs="Times New Roman"/>
      <w:i/>
      <w:iCs/>
      <w:color w:val="000000"/>
      <w:sz w:val="24"/>
      <w:szCs w:val="24"/>
      <w:lang w:eastAsia="en-US"/>
    </w:rPr>
  </w:style>
  <w:style w:type="paragraph" w:customStyle="1" w:styleId="KZ-normln">
    <w:name w:val="KZ-normální"/>
    <w:basedOn w:val="Normln"/>
    <w:link w:val="KZ-normlnChar"/>
    <w:qFormat/>
    <w:rsid w:val="00304687"/>
    <w:pPr>
      <w:spacing w:after="120"/>
    </w:pPr>
    <w:rPr>
      <w:rFonts w:asciiTheme="minorHAnsi" w:hAnsiTheme="minorHAnsi" w:cs="Arial"/>
      <w:szCs w:val="22"/>
    </w:rPr>
  </w:style>
  <w:style w:type="character" w:customStyle="1" w:styleId="KZ-normlnChar">
    <w:name w:val="KZ-normální Char"/>
    <w:link w:val="KZ-normln"/>
    <w:rsid w:val="00304687"/>
    <w:rPr>
      <w:rFonts w:asciiTheme="minorHAnsi" w:hAnsiTheme="minorHAnsi" w:cs="Arial"/>
      <w:color w:val="000000"/>
      <w:sz w:val="24"/>
      <w:szCs w:val="22"/>
      <w:lang w:eastAsia="en-US"/>
    </w:rPr>
  </w:style>
  <w:style w:type="character" w:styleId="Hypertextovodkaz">
    <w:name w:val="Hyperlink"/>
    <w:uiPriority w:val="99"/>
    <w:rsid w:val="00270B04"/>
    <w:rPr>
      <w:color w:val="0000FF"/>
      <w:u w:val="single"/>
    </w:rPr>
  </w:style>
  <w:style w:type="character" w:styleId="Siln">
    <w:name w:val="Strong"/>
    <w:uiPriority w:val="22"/>
    <w:qFormat/>
    <w:rsid w:val="00FE5478"/>
    <w:rPr>
      <w:b/>
      <w:bCs/>
    </w:rPr>
  </w:style>
  <w:style w:type="paragraph" w:customStyle="1" w:styleId="Pa18">
    <w:name w:val="Pa18"/>
    <w:basedOn w:val="Normln"/>
    <w:next w:val="Normln"/>
    <w:uiPriority w:val="99"/>
    <w:rsid w:val="00653E37"/>
    <w:pPr>
      <w:autoSpaceDE w:val="0"/>
      <w:autoSpaceDN w:val="0"/>
      <w:adjustRightInd w:val="0"/>
      <w:spacing w:before="0" w:line="211" w:lineRule="atLeast"/>
      <w:jc w:val="left"/>
    </w:pPr>
    <w:rPr>
      <w:rFonts w:cs="Times New Roman"/>
      <w:color w:val="auto"/>
      <w:lang w:eastAsia="cs-CZ"/>
    </w:rPr>
  </w:style>
  <w:style w:type="character" w:customStyle="1" w:styleId="A14">
    <w:name w:val="A14"/>
    <w:uiPriority w:val="99"/>
    <w:rsid w:val="00653E37"/>
    <w:rPr>
      <w:b/>
      <w:color w:val="000000"/>
      <w:sz w:val="54"/>
    </w:rPr>
  </w:style>
  <w:style w:type="paragraph" w:customStyle="1" w:styleId="Pa19">
    <w:name w:val="Pa19"/>
    <w:basedOn w:val="Normln"/>
    <w:next w:val="Normln"/>
    <w:uiPriority w:val="99"/>
    <w:rsid w:val="00653E37"/>
    <w:pPr>
      <w:autoSpaceDE w:val="0"/>
      <w:autoSpaceDN w:val="0"/>
      <w:adjustRightInd w:val="0"/>
      <w:spacing w:before="0" w:line="211" w:lineRule="atLeast"/>
      <w:jc w:val="left"/>
    </w:pPr>
    <w:rPr>
      <w:rFonts w:cs="Times New Roman"/>
      <w:color w:val="auto"/>
      <w:lang w:eastAsia="cs-CZ"/>
    </w:rPr>
  </w:style>
  <w:style w:type="paragraph" w:customStyle="1" w:styleId="Textpoznpodarou1">
    <w:name w:val="Text pozn. pod čarou1"/>
    <w:basedOn w:val="Normln"/>
    <w:next w:val="Textpoznpodarou"/>
    <w:uiPriority w:val="99"/>
    <w:semiHidden/>
    <w:unhideWhenUsed/>
    <w:rsid w:val="005869C6"/>
    <w:pPr>
      <w:spacing w:before="0"/>
    </w:pPr>
    <w:rPr>
      <w:rFonts w:asciiTheme="minorHAnsi" w:hAnsiTheme="minorHAnsi" w:cs="Times New Roman"/>
      <w:color w:val="auto"/>
      <w:sz w:val="20"/>
      <w:szCs w:val="20"/>
      <w:lang w:eastAsia="cs-CZ"/>
    </w:rPr>
  </w:style>
  <w:style w:type="character" w:customStyle="1" w:styleId="ZhlavChar">
    <w:name w:val="Záhlaví Char"/>
    <w:basedOn w:val="Standardnpsmoodstavce"/>
    <w:link w:val="Zhlav"/>
    <w:uiPriority w:val="99"/>
    <w:rsid w:val="005C605C"/>
    <w:rPr>
      <w:rFonts w:ascii="Calibri" w:hAnsi="Calibri" w:cs="Calibri"/>
      <w:color w:val="000000"/>
      <w:sz w:val="24"/>
      <w:szCs w:val="24"/>
      <w:lang w:eastAsia="en-US"/>
    </w:rPr>
  </w:style>
  <w:style w:type="paragraph" w:styleId="Bezmezer">
    <w:name w:val="No Spacing"/>
    <w:uiPriority w:val="1"/>
    <w:qFormat/>
    <w:rsid w:val="00EF20CA"/>
    <w:pPr>
      <w:jc w:val="both"/>
    </w:pPr>
    <w:rPr>
      <w:rFonts w:asciiTheme="minorHAnsi" w:hAnsiTheme="minorHAnsi" w:cs="Arial"/>
      <w:sz w:val="24"/>
      <w:szCs w:val="24"/>
      <w:lang w:eastAsia="en-US"/>
    </w:rPr>
  </w:style>
  <w:style w:type="character" w:customStyle="1" w:styleId="A15">
    <w:name w:val="A15"/>
    <w:uiPriority w:val="99"/>
    <w:rsid w:val="00964300"/>
    <w:rPr>
      <w:color w:val="000000"/>
      <w:sz w:val="36"/>
      <w:szCs w:val="36"/>
    </w:rPr>
  </w:style>
  <w:style w:type="table" w:customStyle="1" w:styleId="Mkatabulky1">
    <w:name w:val="Mřížka tabulky1"/>
    <w:basedOn w:val="Normlntabulka"/>
    <w:next w:val="Mkatabulky"/>
    <w:uiPriority w:val="39"/>
    <w:rsid w:val="005E206E"/>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vysvtlivek">
    <w:name w:val="endnote text"/>
    <w:basedOn w:val="Normln"/>
    <w:link w:val="TextvysvtlivekChar"/>
    <w:uiPriority w:val="99"/>
    <w:semiHidden/>
    <w:unhideWhenUsed/>
    <w:rsid w:val="00B26243"/>
    <w:pPr>
      <w:spacing w:before="0"/>
    </w:pPr>
    <w:rPr>
      <w:sz w:val="20"/>
      <w:szCs w:val="20"/>
    </w:rPr>
  </w:style>
  <w:style w:type="character" w:customStyle="1" w:styleId="TextvysvtlivekChar">
    <w:name w:val="Text vysvětlivek Char"/>
    <w:basedOn w:val="Standardnpsmoodstavce"/>
    <w:link w:val="Textvysvtlivek"/>
    <w:uiPriority w:val="99"/>
    <w:semiHidden/>
    <w:rsid w:val="00B26243"/>
    <w:rPr>
      <w:rFonts w:ascii="Calibri" w:hAnsi="Calibri" w:cs="Calibri"/>
      <w:color w:val="000000"/>
      <w:lang w:eastAsia="en-US"/>
    </w:rPr>
  </w:style>
  <w:style w:type="character" w:styleId="Odkaznavysvtlivky">
    <w:name w:val="endnote reference"/>
    <w:basedOn w:val="Standardnpsmoodstavce"/>
    <w:uiPriority w:val="99"/>
    <w:semiHidden/>
    <w:unhideWhenUsed/>
    <w:rsid w:val="00B26243"/>
    <w:rPr>
      <w:vertAlign w:val="superscript"/>
    </w:rPr>
  </w:style>
  <w:style w:type="paragraph" w:styleId="Revize">
    <w:name w:val="Revision"/>
    <w:hidden/>
    <w:uiPriority w:val="99"/>
    <w:semiHidden/>
    <w:rsid w:val="003A4D0D"/>
    <w:rPr>
      <w:rFonts w:ascii="Calibri" w:hAnsi="Calibri" w:cs="Calibri"/>
      <w:color w:val="000000"/>
      <w:sz w:val="24"/>
      <w:szCs w:val="24"/>
      <w:lang w:eastAsia="en-US"/>
    </w:rPr>
  </w:style>
  <w:style w:type="character" w:styleId="Sledovanodkaz">
    <w:name w:val="FollowedHyperlink"/>
    <w:basedOn w:val="Standardnpsmoodstavce"/>
    <w:uiPriority w:val="99"/>
    <w:semiHidden/>
    <w:unhideWhenUsed/>
    <w:rsid w:val="00B46221"/>
    <w:rPr>
      <w:color w:val="800080" w:themeColor="followedHyperlink"/>
      <w:u w:val="single"/>
    </w:rPr>
  </w:style>
  <w:style w:type="table" w:customStyle="1" w:styleId="Mkatabulky3">
    <w:name w:val="Mřížka tabulky3"/>
    <w:basedOn w:val="Normlntabulka"/>
    <w:next w:val="Mkatabulky"/>
    <w:uiPriority w:val="39"/>
    <w:rsid w:val="00A8251F"/>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A1">
    <w:name w:val="A1"/>
    <w:uiPriority w:val="99"/>
    <w:rsid w:val="00DD0631"/>
    <w:rPr>
      <w:color w:val="000000"/>
      <w:sz w:val="28"/>
      <w:szCs w:val="28"/>
    </w:rPr>
  </w:style>
  <w:style w:type="character" w:customStyle="1" w:styleId="A4">
    <w:name w:val="A4"/>
    <w:uiPriority w:val="99"/>
    <w:rsid w:val="00DD0631"/>
    <w:rPr>
      <w:color w:val="000000"/>
      <w:sz w:val="60"/>
      <w:szCs w:val="60"/>
    </w:rPr>
  </w:style>
  <w:style w:type="character" w:customStyle="1" w:styleId="A5">
    <w:name w:val="A5"/>
    <w:uiPriority w:val="99"/>
    <w:rsid w:val="00DD0631"/>
    <w:rPr>
      <w:b/>
      <w:bCs/>
      <w:color w:val="000000"/>
      <w:sz w:val="40"/>
      <w:szCs w:val="40"/>
    </w:rPr>
  </w:style>
  <w:style w:type="character" w:customStyle="1" w:styleId="ui-provider">
    <w:name w:val="ui-provider"/>
    <w:basedOn w:val="Standardnpsmoodstavce"/>
    <w:rsid w:val="00D311C0"/>
  </w:style>
  <w:style w:type="character" w:customStyle="1" w:styleId="normaltextrun">
    <w:name w:val="normaltextrun"/>
    <w:basedOn w:val="Standardnpsmoodstavce"/>
    <w:rsid w:val="007D6DC6"/>
  </w:style>
  <w:style w:type="character" w:customStyle="1" w:styleId="Jin">
    <w:name w:val="Jiné_"/>
    <w:basedOn w:val="Standardnpsmoodstavce"/>
    <w:link w:val="Jin0"/>
    <w:rsid w:val="006A723F"/>
    <w:rPr>
      <w:rFonts w:ascii="Calibri" w:eastAsia="Calibri" w:hAnsi="Calibri" w:cs="Calibri"/>
      <w:color w:val="231F20"/>
      <w:shd w:val="clear" w:color="auto" w:fill="FFFFFF"/>
    </w:rPr>
  </w:style>
  <w:style w:type="paragraph" w:customStyle="1" w:styleId="Jin0">
    <w:name w:val="Jiné"/>
    <w:basedOn w:val="Normln"/>
    <w:link w:val="Jin"/>
    <w:rsid w:val="006A723F"/>
    <w:pPr>
      <w:widowControl w:val="0"/>
      <w:shd w:val="clear" w:color="auto" w:fill="FFFFFF"/>
      <w:spacing w:before="0" w:after="100" w:line="252" w:lineRule="auto"/>
    </w:pPr>
    <w:rPr>
      <w:rFonts w:eastAsia="Calibri"/>
      <w:color w:val="231F20"/>
      <w:sz w:val="20"/>
      <w:szCs w:val="20"/>
      <w:lang w:eastAsia="cs-CZ"/>
    </w:rPr>
  </w:style>
  <w:style w:type="character" w:customStyle="1" w:styleId="eop">
    <w:name w:val="eop"/>
    <w:basedOn w:val="Standardnpsmoodstavce"/>
    <w:rsid w:val="009A0793"/>
  </w:style>
  <w:style w:type="character" w:styleId="Nevyeenzmnka">
    <w:name w:val="Unresolved Mention"/>
    <w:basedOn w:val="Standardnpsmoodstavce"/>
    <w:uiPriority w:val="99"/>
    <w:rsid w:val="00A26707"/>
    <w:rPr>
      <w:color w:val="605E5C"/>
      <w:shd w:val="clear" w:color="auto" w:fill="E1DFDD"/>
    </w:rPr>
  </w:style>
  <w:style w:type="paragraph" w:customStyle="1" w:styleId="paragraph">
    <w:name w:val="paragraph"/>
    <w:basedOn w:val="Normln"/>
    <w:rsid w:val="00DE38C7"/>
    <w:pPr>
      <w:spacing w:before="100" w:beforeAutospacing="1" w:after="100" w:afterAutospacing="1"/>
      <w:jc w:val="left"/>
    </w:pPr>
    <w:rPr>
      <w:rFonts w:ascii="Times New Roman" w:hAnsi="Times New Roman" w:cs="Times New Roman"/>
      <w:color w:val="auto"/>
      <w:lang w:eastAsia="cs-CZ"/>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8620120">
      <w:bodyDiv w:val="1"/>
      <w:marLeft w:val="0"/>
      <w:marRight w:val="0"/>
      <w:marTop w:val="0"/>
      <w:marBottom w:val="0"/>
      <w:divBdr>
        <w:top w:val="none" w:sz="0" w:space="0" w:color="auto"/>
        <w:left w:val="none" w:sz="0" w:space="0" w:color="auto"/>
        <w:bottom w:val="none" w:sz="0" w:space="0" w:color="auto"/>
        <w:right w:val="none" w:sz="0" w:space="0" w:color="auto"/>
      </w:divBdr>
    </w:div>
    <w:div w:id="129323881">
      <w:bodyDiv w:val="1"/>
      <w:marLeft w:val="0"/>
      <w:marRight w:val="0"/>
      <w:marTop w:val="0"/>
      <w:marBottom w:val="0"/>
      <w:divBdr>
        <w:top w:val="none" w:sz="0" w:space="0" w:color="auto"/>
        <w:left w:val="none" w:sz="0" w:space="0" w:color="auto"/>
        <w:bottom w:val="none" w:sz="0" w:space="0" w:color="auto"/>
        <w:right w:val="none" w:sz="0" w:space="0" w:color="auto"/>
      </w:divBdr>
    </w:div>
    <w:div w:id="245965318">
      <w:bodyDiv w:val="1"/>
      <w:marLeft w:val="0"/>
      <w:marRight w:val="0"/>
      <w:marTop w:val="0"/>
      <w:marBottom w:val="0"/>
      <w:divBdr>
        <w:top w:val="none" w:sz="0" w:space="0" w:color="auto"/>
        <w:left w:val="none" w:sz="0" w:space="0" w:color="auto"/>
        <w:bottom w:val="none" w:sz="0" w:space="0" w:color="auto"/>
        <w:right w:val="none" w:sz="0" w:space="0" w:color="auto"/>
      </w:divBdr>
    </w:div>
    <w:div w:id="246157615">
      <w:bodyDiv w:val="1"/>
      <w:marLeft w:val="0"/>
      <w:marRight w:val="0"/>
      <w:marTop w:val="0"/>
      <w:marBottom w:val="0"/>
      <w:divBdr>
        <w:top w:val="none" w:sz="0" w:space="0" w:color="auto"/>
        <w:left w:val="none" w:sz="0" w:space="0" w:color="auto"/>
        <w:bottom w:val="none" w:sz="0" w:space="0" w:color="auto"/>
        <w:right w:val="none" w:sz="0" w:space="0" w:color="auto"/>
      </w:divBdr>
    </w:div>
    <w:div w:id="290019668">
      <w:bodyDiv w:val="1"/>
      <w:marLeft w:val="0"/>
      <w:marRight w:val="0"/>
      <w:marTop w:val="0"/>
      <w:marBottom w:val="0"/>
      <w:divBdr>
        <w:top w:val="none" w:sz="0" w:space="0" w:color="auto"/>
        <w:left w:val="none" w:sz="0" w:space="0" w:color="auto"/>
        <w:bottom w:val="none" w:sz="0" w:space="0" w:color="auto"/>
        <w:right w:val="none" w:sz="0" w:space="0" w:color="auto"/>
      </w:divBdr>
    </w:div>
    <w:div w:id="303004115">
      <w:bodyDiv w:val="1"/>
      <w:marLeft w:val="0"/>
      <w:marRight w:val="0"/>
      <w:marTop w:val="0"/>
      <w:marBottom w:val="0"/>
      <w:divBdr>
        <w:top w:val="none" w:sz="0" w:space="0" w:color="auto"/>
        <w:left w:val="none" w:sz="0" w:space="0" w:color="auto"/>
        <w:bottom w:val="none" w:sz="0" w:space="0" w:color="auto"/>
        <w:right w:val="none" w:sz="0" w:space="0" w:color="auto"/>
      </w:divBdr>
    </w:div>
    <w:div w:id="346367344">
      <w:bodyDiv w:val="1"/>
      <w:marLeft w:val="0"/>
      <w:marRight w:val="0"/>
      <w:marTop w:val="0"/>
      <w:marBottom w:val="0"/>
      <w:divBdr>
        <w:top w:val="none" w:sz="0" w:space="0" w:color="auto"/>
        <w:left w:val="none" w:sz="0" w:space="0" w:color="auto"/>
        <w:bottom w:val="none" w:sz="0" w:space="0" w:color="auto"/>
        <w:right w:val="none" w:sz="0" w:space="0" w:color="auto"/>
      </w:divBdr>
    </w:div>
    <w:div w:id="483816056">
      <w:bodyDiv w:val="1"/>
      <w:marLeft w:val="0"/>
      <w:marRight w:val="0"/>
      <w:marTop w:val="0"/>
      <w:marBottom w:val="0"/>
      <w:divBdr>
        <w:top w:val="none" w:sz="0" w:space="0" w:color="auto"/>
        <w:left w:val="none" w:sz="0" w:space="0" w:color="auto"/>
        <w:bottom w:val="none" w:sz="0" w:space="0" w:color="auto"/>
        <w:right w:val="none" w:sz="0" w:space="0" w:color="auto"/>
      </w:divBdr>
    </w:div>
    <w:div w:id="546795313">
      <w:bodyDiv w:val="1"/>
      <w:marLeft w:val="0"/>
      <w:marRight w:val="0"/>
      <w:marTop w:val="0"/>
      <w:marBottom w:val="0"/>
      <w:divBdr>
        <w:top w:val="none" w:sz="0" w:space="0" w:color="auto"/>
        <w:left w:val="none" w:sz="0" w:space="0" w:color="auto"/>
        <w:bottom w:val="none" w:sz="0" w:space="0" w:color="auto"/>
        <w:right w:val="none" w:sz="0" w:space="0" w:color="auto"/>
      </w:divBdr>
    </w:div>
    <w:div w:id="547913484">
      <w:bodyDiv w:val="1"/>
      <w:marLeft w:val="0"/>
      <w:marRight w:val="0"/>
      <w:marTop w:val="0"/>
      <w:marBottom w:val="0"/>
      <w:divBdr>
        <w:top w:val="none" w:sz="0" w:space="0" w:color="auto"/>
        <w:left w:val="none" w:sz="0" w:space="0" w:color="auto"/>
        <w:bottom w:val="none" w:sz="0" w:space="0" w:color="auto"/>
        <w:right w:val="none" w:sz="0" w:space="0" w:color="auto"/>
      </w:divBdr>
    </w:div>
    <w:div w:id="576789344">
      <w:bodyDiv w:val="1"/>
      <w:marLeft w:val="0"/>
      <w:marRight w:val="0"/>
      <w:marTop w:val="0"/>
      <w:marBottom w:val="0"/>
      <w:divBdr>
        <w:top w:val="none" w:sz="0" w:space="0" w:color="auto"/>
        <w:left w:val="none" w:sz="0" w:space="0" w:color="auto"/>
        <w:bottom w:val="none" w:sz="0" w:space="0" w:color="auto"/>
        <w:right w:val="none" w:sz="0" w:space="0" w:color="auto"/>
      </w:divBdr>
    </w:div>
    <w:div w:id="682320698">
      <w:bodyDiv w:val="1"/>
      <w:marLeft w:val="0"/>
      <w:marRight w:val="0"/>
      <w:marTop w:val="0"/>
      <w:marBottom w:val="0"/>
      <w:divBdr>
        <w:top w:val="none" w:sz="0" w:space="0" w:color="auto"/>
        <w:left w:val="none" w:sz="0" w:space="0" w:color="auto"/>
        <w:bottom w:val="none" w:sz="0" w:space="0" w:color="auto"/>
        <w:right w:val="none" w:sz="0" w:space="0" w:color="auto"/>
      </w:divBdr>
    </w:div>
    <w:div w:id="683678062">
      <w:bodyDiv w:val="1"/>
      <w:marLeft w:val="0"/>
      <w:marRight w:val="0"/>
      <w:marTop w:val="0"/>
      <w:marBottom w:val="0"/>
      <w:divBdr>
        <w:top w:val="none" w:sz="0" w:space="0" w:color="auto"/>
        <w:left w:val="none" w:sz="0" w:space="0" w:color="auto"/>
        <w:bottom w:val="none" w:sz="0" w:space="0" w:color="auto"/>
        <w:right w:val="none" w:sz="0" w:space="0" w:color="auto"/>
      </w:divBdr>
    </w:div>
    <w:div w:id="796024966">
      <w:bodyDiv w:val="1"/>
      <w:marLeft w:val="0"/>
      <w:marRight w:val="0"/>
      <w:marTop w:val="0"/>
      <w:marBottom w:val="0"/>
      <w:divBdr>
        <w:top w:val="none" w:sz="0" w:space="0" w:color="auto"/>
        <w:left w:val="none" w:sz="0" w:space="0" w:color="auto"/>
        <w:bottom w:val="none" w:sz="0" w:space="0" w:color="auto"/>
        <w:right w:val="none" w:sz="0" w:space="0" w:color="auto"/>
      </w:divBdr>
    </w:div>
    <w:div w:id="909995855">
      <w:bodyDiv w:val="1"/>
      <w:marLeft w:val="0"/>
      <w:marRight w:val="0"/>
      <w:marTop w:val="0"/>
      <w:marBottom w:val="0"/>
      <w:divBdr>
        <w:top w:val="none" w:sz="0" w:space="0" w:color="auto"/>
        <w:left w:val="none" w:sz="0" w:space="0" w:color="auto"/>
        <w:bottom w:val="none" w:sz="0" w:space="0" w:color="auto"/>
        <w:right w:val="none" w:sz="0" w:space="0" w:color="auto"/>
      </w:divBdr>
    </w:div>
    <w:div w:id="910506234">
      <w:bodyDiv w:val="1"/>
      <w:marLeft w:val="0"/>
      <w:marRight w:val="0"/>
      <w:marTop w:val="0"/>
      <w:marBottom w:val="0"/>
      <w:divBdr>
        <w:top w:val="none" w:sz="0" w:space="0" w:color="auto"/>
        <w:left w:val="none" w:sz="0" w:space="0" w:color="auto"/>
        <w:bottom w:val="none" w:sz="0" w:space="0" w:color="auto"/>
        <w:right w:val="none" w:sz="0" w:space="0" w:color="auto"/>
      </w:divBdr>
    </w:div>
    <w:div w:id="1322655325">
      <w:bodyDiv w:val="1"/>
      <w:marLeft w:val="0"/>
      <w:marRight w:val="0"/>
      <w:marTop w:val="0"/>
      <w:marBottom w:val="0"/>
      <w:divBdr>
        <w:top w:val="none" w:sz="0" w:space="0" w:color="auto"/>
        <w:left w:val="none" w:sz="0" w:space="0" w:color="auto"/>
        <w:bottom w:val="none" w:sz="0" w:space="0" w:color="auto"/>
        <w:right w:val="none" w:sz="0" w:space="0" w:color="auto"/>
      </w:divBdr>
    </w:div>
    <w:div w:id="1467240029">
      <w:bodyDiv w:val="1"/>
      <w:marLeft w:val="0"/>
      <w:marRight w:val="0"/>
      <w:marTop w:val="0"/>
      <w:marBottom w:val="0"/>
      <w:divBdr>
        <w:top w:val="none" w:sz="0" w:space="0" w:color="auto"/>
        <w:left w:val="none" w:sz="0" w:space="0" w:color="auto"/>
        <w:bottom w:val="none" w:sz="0" w:space="0" w:color="auto"/>
        <w:right w:val="none" w:sz="0" w:space="0" w:color="auto"/>
      </w:divBdr>
    </w:div>
    <w:div w:id="1474566713">
      <w:bodyDiv w:val="1"/>
      <w:marLeft w:val="0"/>
      <w:marRight w:val="0"/>
      <w:marTop w:val="0"/>
      <w:marBottom w:val="0"/>
      <w:divBdr>
        <w:top w:val="none" w:sz="0" w:space="0" w:color="auto"/>
        <w:left w:val="none" w:sz="0" w:space="0" w:color="auto"/>
        <w:bottom w:val="none" w:sz="0" w:space="0" w:color="auto"/>
        <w:right w:val="none" w:sz="0" w:space="0" w:color="auto"/>
      </w:divBdr>
    </w:div>
    <w:div w:id="1528252522">
      <w:bodyDiv w:val="1"/>
      <w:marLeft w:val="0"/>
      <w:marRight w:val="0"/>
      <w:marTop w:val="0"/>
      <w:marBottom w:val="0"/>
      <w:divBdr>
        <w:top w:val="none" w:sz="0" w:space="0" w:color="auto"/>
        <w:left w:val="none" w:sz="0" w:space="0" w:color="auto"/>
        <w:bottom w:val="none" w:sz="0" w:space="0" w:color="auto"/>
        <w:right w:val="none" w:sz="0" w:space="0" w:color="auto"/>
      </w:divBdr>
    </w:div>
    <w:div w:id="1602494747">
      <w:bodyDiv w:val="1"/>
      <w:marLeft w:val="0"/>
      <w:marRight w:val="0"/>
      <w:marTop w:val="0"/>
      <w:marBottom w:val="0"/>
      <w:divBdr>
        <w:top w:val="none" w:sz="0" w:space="0" w:color="auto"/>
        <w:left w:val="none" w:sz="0" w:space="0" w:color="auto"/>
        <w:bottom w:val="none" w:sz="0" w:space="0" w:color="auto"/>
        <w:right w:val="none" w:sz="0" w:space="0" w:color="auto"/>
      </w:divBdr>
    </w:div>
    <w:div w:id="1652059453">
      <w:bodyDiv w:val="1"/>
      <w:marLeft w:val="0"/>
      <w:marRight w:val="0"/>
      <w:marTop w:val="0"/>
      <w:marBottom w:val="0"/>
      <w:divBdr>
        <w:top w:val="none" w:sz="0" w:space="0" w:color="auto"/>
        <w:left w:val="none" w:sz="0" w:space="0" w:color="auto"/>
        <w:bottom w:val="none" w:sz="0" w:space="0" w:color="auto"/>
        <w:right w:val="none" w:sz="0" w:space="0" w:color="auto"/>
      </w:divBdr>
    </w:div>
    <w:div w:id="1720282553">
      <w:bodyDiv w:val="1"/>
      <w:marLeft w:val="0"/>
      <w:marRight w:val="0"/>
      <w:marTop w:val="0"/>
      <w:marBottom w:val="0"/>
      <w:divBdr>
        <w:top w:val="none" w:sz="0" w:space="0" w:color="auto"/>
        <w:left w:val="none" w:sz="0" w:space="0" w:color="auto"/>
        <w:bottom w:val="none" w:sz="0" w:space="0" w:color="auto"/>
        <w:right w:val="none" w:sz="0" w:space="0" w:color="auto"/>
      </w:divBdr>
    </w:div>
    <w:div w:id="1789082878">
      <w:bodyDiv w:val="1"/>
      <w:marLeft w:val="0"/>
      <w:marRight w:val="0"/>
      <w:marTop w:val="0"/>
      <w:marBottom w:val="0"/>
      <w:divBdr>
        <w:top w:val="none" w:sz="0" w:space="0" w:color="auto"/>
        <w:left w:val="none" w:sz="0" w:space="0" w:color="auto"/>
        <w:bottom w:val="none" w:sz="0" w:space="0" w:color="auto"/>
        <w:right w:val="none" w:sz="0" w:space="0" w:color="auto"/>
      </w:divBdr>
    </w:div>
    <w:div w:id="1931348825">
      <w:bodyDiv w:val="1"/>
      <w:marLeft w:val="0"/>
      <w:marRight w:val="0"/>
      <w:marTop w:val="0"/>
      <w:marBottom w:val="0"/>
      <w:divBdr>
        <w:top w:val="none" w:sz="0" w:space="0" w:color="auto"/>
        <w:left w:val="none" w:sz="0" w:space="0" w:color="auto"/>
        <w:bottom w:val="none" w:sz="0" w:space="0" w:color="auto"/>
        <w:right w:val="none" w:sz="0" w:space="0" w:color="auto"/>
      </w:divBdr>
    </w:div>
    <w:div w:id="2056611332">
      <w:bodyDiv w:val="1"/>
      <w:marLeft w:val="0"/>
      <w:marRight w:val="0"/>
      <w:marTop w:val="0"/>
      <w:marBottom w:val="0"/>
      <w:divBdr>
        <w:top w:val="none" w:sz="0" w:space="0" w:color="auto"/>
        <w:left w:val="none" w:sz="0" w:space="0" w:color="auto"/>
        <w:bottom w:val="none" w:sz="0" w:space="0" w:color="auto"/>
        <w:right w:val="none" w:sz="0" w:space="0" w:color="auto"/>
      </w:divBdr>
      <w:divsChild>
        <w:div w:id="1121001447">
          <w:marLeft w:val="0"/>
          <w:marRight w:val="0"/>
          <w:marTop w:val="0"/>
          <w:marBottom w:val="0"/>
          <w:divBdr>
            <w:top w:val="none" w:sz="0" w:space="0" w:color="auto"/>
            <w:left w:val="none" w:sz="0" w:space="0" w:color="auto"/>
            <w:bottom w:val="none" w:sz="0" w:space="0" w:color="auto"/>
            <w:right w:val="none" w:sz="0" w:space="0" w:color="auto"/>
          </w:divBdr>
          <w:divsChild>
            <w:div w:id="380633677">
              <w:marLeft w:val="0"/>
              <w:marRight w:val="0"/>
              <w:marTop w:val="0"/>
              <w:marBottom w:val="0"/>
              <w:divBdr>
                <w:top w:val="none" w:sz="0" w:space="0" w:color="auto"/>
                <w:left w:val="none" w:sz="0" w:space="0" w:color="auto"/>
                <w:bottom w:val="none" w:sz="0" w:space="0" w:color="auto"/>
                <w:right w:val="none" w:sz="0" w:space="0" w:color="auto"/>
              </w:divBdr>
              <w:divsChild>
                <w:div w:id="711347509">
                  <w:marLeft w:val="0"/>
                  <w:marRight w:val="0"/>
                  <w:marTop w:val="0"/>
                  <w:marBottom w:val="0"/>
                  <w:divBdr>
                    <w:top w:val="none" w:sz="0" w:space="0" w:color="auto"/>
                    <w:left w:val="none" w:sz="0" w:space="0" w:color="auto"/>
                    <w:bottom w:val="none" w:sz="0" w:space="0" w:color="auto"/>
                    <w:right w:val="none" w:sz="0" w:space="0" w:color="auto"/>
                  </w:divBdr>
                  <w:divsChild>
                    <w:div w:id="2121800974">
                      <w:marLeft w:val="0"/>
                      <w:marRight w:val="0"/>
                      <w:marTop w:val="0"/>
                      <w:marBottom w:val="0"/>
                      <w:divBdr>
                        <w:top w:val="none" w:sz="0" w:space="0" w:color="auto"/>
                        <w:left w:val="none" w:sz="0" w:space="0" w:color="auto"/>
                        <w:bottom w:val="none" w:sz="0" w:space="0" w:color="auto"/>
                        <w:right w:val="none" w:sz="0" w:space="0" w:color="auto"/>
                      </w:divBdr>
                      <w:divsChild>
                        <w:div w:id="1654720506">
                          <w:marLeft w:val="0"/>
                          <w:marRight w:val="0"/>
                          <w:marTop w:val="0"/>
                          <w:marBottom w:val="0"/>
                          <w:divBdr>
                            <w:top w:val="none" w:sz="0" w:space="0" w:color="auto"/>
                            <w:left w:val="none" w:sz="0" w:space="0" w:color="auto"/>
                            <w:bottom w:val="none" w:sz="0" w:space="0" w:color="auto"/>
                            <w:right w:val="none" w:sz="0" w:space="0" w:color="auto"/>
                          </w:divBdr>
                          <w:divsChild>
                            <w:div w:id="17286462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116249831">
      <w:bodyDiv w:val="1"/>
      <w:marLeft w:val="0"/>
      <w:marRight w:val="0"/>
      <w:marTop w:val="0"/>
      <w:marBottom w:val="0"/>
      <w:divBdr>
        <w:top w:val="none" w:sz="0" w:space="0" w:color="auto"/>
        <w:left w:val="none" w:sz="0" w:space="0" w:color="auto"/>
        <w:bottom w:val="none" w:sz="0" w:space="0" w:color="auto"/>
        <w:right w:val="none" w:sz="0" w:space="0" w:color="auto"/>
      </w:divBdr>
    </w:div>
    <w:div w:id="212326426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chart" Target="charts/chart1.xml"/><Relationship Id="rId18" Type="http://schemas.openxmlformats.org/officeDocument/2006/relationships/footer" Target="footer3.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sicr.cz/CSICR/media/Prilohy/2022_p%C5%99%C3%ADlohy/Dokumenty/Prubezna-zprava-o-integraci-a-vzdelavani-ukrajinskych-deti-a-zaku.pdf" TargetMode="Externa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chart" Target="charts/chart2.xml"/></Relationships>
</file>

<file path=word/_rels/footnotes.xml.rels><?xml version="1.0" encoding="UTF-8" standalone="yes"?>
<Relationships xmlns="http://schemas.openxmlformats.org/package/2006/relationships"><Relationship Id="rId2" Type="http://schemas.openxmlformats.org/officeDocument/2006/relationships/hyperlink" Target="http://www.edu.cz" TargetMode="External"/><Relationship Id="rId1" Type="http://schemas.openxmlformats.org/officeDocument/2006/relationships/hyperlink" Target="http://www.msmt.cz"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C:\Users\local_DITETOVA\INetCache\Content.Outlook\RD57R57G\Data%20a%20v&#253;po&#269;ty%20o%20n&#225;v&#353;t&#283;vnosti%20pr&#367;vodce%20%20kopie.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Graf%20v%20aplikaci%20Microsoft%20Word" TargetMode="External"/><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1"/>
          <c:order val="1"/>
          <c:tx>
            <c:strRef>
              <c:f>Průvodce!$F$3</c:f>
              <c:strCache>
                <c:ptCount val="1"/>
                <c:pt idx="0">
                  <c:v>Vteřin v průměru na 1 uživatele</c:v>
                </c:pt>
              </c:strCache>
            </c:strRef>
          </c:tx>
          <c:spPr>
            <a:solidFill>
              <a:srgbClr val="FDC300"/>
            </a:solidFill>
            <a:ln>
              <a:noFill/>
            </a:ln>
            <a:effectLst/>
          </c:spPr>
          <c:invertIfNegative val="0"/>
          <c:dLbls>
            <c:dLbl>
              <c:idx val="7"/>
              <c:layout>
                <c:manualLayout>
                  <c:x val="0"/>
                  <c:y val="-1.729355579473012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59E-40B6-BCBE-F558010F3C52}"/>
                </c:ext>
              </c:extLst>
            </c:dLbl>
            <c:dLbl>
              <c:idx val="8"/>
              <c:layout>
                <c:manualLayout>
                  <c:x val="0"/>
                  <c:y val="-6.9174223178920552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59E-40B6-BCBE-F558010F3C52}"/>
                </c:ext>
              </c:extLst>
            </c:dLbl>
            <c:dLbl>
              <c:idx val="14"/>
              <c:layout>
                <c:manualLayout>
                  <c:x val="0"/>
                  <c:y val="-0.11413746824521878"/>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59E-40B6-BCBE-F558010F3C52}"/>
                </c:ext>
              </c:extLst>
            </c:dLbl>
            <c:dLbl>
              <c:idx val="15"/>
              <c:layout>
                <c:manualLayout>
                  <c:x val="-5.8972654183536238E-17"/>
                  <c:y val="-7.9550356655758561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59E-40B6-BCBE-F558010F3C52}"/>
                </c:ext>
              </c:extLst>
            </c:dLbl>
            <c:dLbl>
              <c:idx val="17"/>
              <c:layout>
                <c:manualLayout>
                  <c:x val="-5.8972654183536238E-17"/>
                  <c:y val="-5.1880667384190365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59E-40B6-BCBE-F558010F3C52}"/>
                </c:ext>
              </c:extLst>
            </c:dLbl>
            <c:dLbl>
              <c:idx val="20"/>
              <c:layout>
                <c:manualLayout>
                  <c:x val="0"/>
                  <c:y val="-0.12797231288100291"/>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59E-40B6-BCBE-F558010F3C52}"/>
                </c:ext>
              </c:extLst>
            </c:dLbl>
            <c:numFmt formatCode="#,##0" sourceLinked="0"/>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ln w="3175">
                      <a:noFill/>
                    </a:ln>
                    <a:solidFill>
                      <a:schemeClr val="tx1">
                        <a:lumMod val="75000"/>
                        <a:lumOff val="25000"/>
                      </a:schemeClr>
                    </a:solidFill>
                    <a:latin typeface="+mn-lt"/>
                    <a:ea typeface="+mn-ea"/>
                    <a:cs typeface="+mn-cs"/>
                  </a:defRPr>
                </a:pPr>
                <a:endParaRPr lang="cs-CZ"/>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Průvodce!$B$6:$B$41</c:f>
              <c:strCache>
                <c:ptCount val="36"/>
                <c:pt idx="0">
                  <c:v>2022-09</c:v>
                </c:pt>
                <c:pt idx="1">
                  <c:v>2022-10</c:v>
                </c:pt>
                <c:pt idx="2">
                  <c:v>2022-11</c:v>
                </c:pt>
                <c:pt idx="3">
                  <c:v>2022-12</c:v>
                </c:pt>
                <c:pt idx="4">
                  <c:v>2023-01</c:v>
                </c:pt>
                <c:pt idx="5">
                  <c:v>2023-02</c:v>
                </c:pt>
                <c:pt idx="6">
                  <c:v>2023-03</c:v>
                </c:pt>
                <c:pt idx="7">
                  <c:v>2023-04</c:v>
                </c:pt>
                <c:pt idx="8">
                  <c:v>2023-05</c:v>
                </c:pt>
                <c:pt idx="9">
                  <c:v>2023-06</c:v>
                </c:pt>
                <c:pt idx="10">
                  <c:v>2023-07</c:v>
                </c:pt>
                <c:pt idx="11">
                  <c:v>2023-08</c:v>
                </c:pt>
                <c:pt idx="12">
                  <c:v>2023-09</c:v>
                </c:pt>
                <c:pt idx="13">
                  <c:v>2023-10</c:v>
                </c:pt>
                <c:pt idx="14">
                  <c:v>2023-11</c:v>
                </c:pt>
                <c:pt idx="15">
                  <c:v>2023-12</c:v>
                </c:pt>
                <c:pt idx="16">
                  <c:v>2024-01</c:v>
                </c:pt>
                <c:pt idx="17">
                  <c:v>2024-02</c:v>
                </c:pt>
                <c:pt idx="18">
                  <c:v>2024-03</c:v>
                </c:pt>
                <c:pt idx="19">
                  <c:v>2024-04</c:v>
                </c:pt>
                <c:pt idx="20">
                  <c:v>2024-05</c:v>
                </c:pt>
                <c:pt idx="21">
                  <c:v>2024-06</c:v>
                </c:pt>
                <c:pt idx="22">
                  <c:v>2024-07</c:v>
                </c:pt>
                <c:pt idx="23">
                  <c:v>2024-08</c:v>
                </c:pt>
                <c:pt idx="24">
                  <c:v>2024-09</c:v>
                </c:pt>
                <c:pt idx="25">
                  <c:v>2024-10</c:v>
                </c:pt>
                <c:pt idx="26">
                  <c:v>2024-11</c:v>
                </c:pt>
                <c:pt idx="27">
                  <c:v>2024-12</c:v>
                </c:pt>
                <c:pt idx="28">
                  <c:v>2025-01</c:v>
                </c:pt>
                <c:pt idx="29">
                  <c:v>2025-02</c:v>
                </c:pt>
                <c:pt idx="30">
                  <c:v>2025-03</c:v>
                </c:pt>
                <c:pt idx="31">
                  <c:v>2025-04</c:v>
                </c:pt>
                <c:pt idx="32">
                  <c:v>2025-05</c:v>
                </c:pt>
                <c:pt idx="33">
                  <c:v>2025-06</c:v>
                </c:pt>
                <c:pt idx="34">
                  <c:v>2025-07</c:v>
                </c:pt>
                <c:pt idx="35">
                  <c:v>2025-08</c:v>
                </c:pt>
              </c:strCache>
              <c:extLst/>
            </c:strRef>
          </c:cat>
          <c:val>
            <c:numRef>
              <c:f>Průvodce!$F$6:$F$41</c:f>
              <c:numCache>
                <c:formatCode>General</c:formatCode>
                <c:ptCount val="36"/>
                <c:pt idx="0">
                  <c:v>128.955223880597</c:v>
                </c:pt>
                <c:pt idx="1">
                  <c:v>105.98130841121495</c:v>
                </c:pt>
                <c:pt idx="2">
                  <c:v>72</c:v>
                </c:pt>
                <c:pt idx="3">
                  <c:v>56.571428571428569</c:v>
                </c:pt>
                <c:pt idx="4">
                  <c:v>87.204968944099377</c:v>
                </c:pt>
                <c:pt idx="5">
                  <c:v>81.081081081081081</c:v>
                </c:pt>
                <c:pt idx="6">
                  <c:v>101.25</c:v>
                </c:pt>
                <c:pt idx="7">
                  <c:v>70.851063829787236</c:v>
                </c:pt>
                <c:pt idx="8">
                  <c:v>53.877551020408163</c:v>
                </c:pt>
                <c:pt idx="9">
                  <c:v>107.78443113772455</c:v>
                </c:pt>
                <c:pt idx="10">
                  <c:v>78.620689655172413</c:v>
                </c:pt>
                <c:pt idx="11">
                  <c:v>68</c:v>
                </c:pt>
                <c:pt idx="12">
                  <c:v>81.290322580645153</c:v>
                </c:pt>
                <c:pt idx="13">
                  <c:v>84.639498432601883</c:v>
                </c:pt>
                <c:pt idx="14">
                  <c:v>83.454545454545453</c:v>
                </c:pt>
                <c:pt idx="15">
                  <c:v>53.553719008264466</c:v>
                </c:pt>
                <c:pt idx="16">
                  <c:v>63.157894736842103</c:v>
                </c:pt>
                <c:pt idx="17">
                  <c:v>57.692307692307693</c:v>
                </c:pt>
                <c:pt idx="18">
                  <c:v>71.351351351351354</c:v>
                </c:pt>
                <c:pt idx="19">
                  <c:v>45.487364620938628</c:v>
                </c:pt>
                <c:pt idx="20">
                  <c:v>56.712328767123289</c:v>
                </c:pt>
                <c:pt idx="21">
                  <c:v>12.475247524752474</c:v>
                </c:pt>
                <c:pt idx="22">
                  <c:v>17.041420118343197</c:v>
                </c:pt>
                <c:pt idx="23">
                  <c:v>13.043478260869565</c:v>
                </c:pt>
                <c:pt idx="24">
                  <c:v>13.251533742331288</c:v>
                </c:pt>
                <c:pt idx="25">
                  <c:v>12.908366533864543</c:v>
                </c:pt>
                <c:pt idx="26">
                  <c:v>13.5</c:v>
                </c:pt>
                <c:pt idx="27">
                  <c:v>12</c:v>
                </c:pt>
                <c:pt idx="28">
                  <c:v>13.170731707317072</c:v>
                </c:pt>
                <c:pt idx="29">
                  <c:v>15.652173913043478</c:v>
                </c:pt>
                <c:pt idx="30">
                  <c:v>10.85427135678392</c:v>
                </c:pt>
                <c:pt idx="31">
                  <c:v>17.307692307692307</c:v>
                </c:pt>
                <c:pt idx="32">
                  <c:v>10.404624277456648</c:v>
                </c:pt>
                <c:pt idx="33">
                  <c:v>14.496644295302014</c:v>
                </c:pt>
                <c:pt idx="34">
                  <c:v>18.514285714285712</c:v>
                </c:pt>
                <c:pt idx="35">
                  <c:v>9.8630136986301373</c:v>
                </c:pt>
              </c:numCache>
              <c:extLst/>
            </c:numRef>
          </c:val>
          <c:extLst>
            <c:ext xmlns:c16="http://schemas.microsoft.com/office/drawing/2014/chart" uri="{C3380CC4-5D6E-409C-BE32-E72D297353CC}">
              <c16:uniqueId val="{00000006-E59E-40B6-BCBE-F558010F3C52}"/>
            </c:ext>
          </c:extLst>
        </c:ser>
        <c:dLbls>
          <c:showLegendKey val="0"/>
          <c:showVal val="0"/>
          <c:showCatName val="0"/>
          <c:showSerName val="0"/>
          <c:showPercent val="0"/>
          <c:showBubbleSize val="0"/>
        </c:dLbls>
        <c:gapWidth val="219"/>
        <c:axId val="580421632"/>
        <c:axId val="580445632"/>
      </c:barChart>
      <c:lineChart>
        <c:grouping val="standard"/>
        <c:varyColors val="0"/>
        <c:ser>
          <c:idx val="0"/>
          <c:order val="0"/>
          <c:tx>
            <c:strRef>
              <c:f>Průvodce!$D$3</c:f>
              <c:strCache>
                <c:ptCount val="1"/>
                <c:pt idx="0">
                  <c:v>Počet uživatelů</c:v>
                </c:pt>
              </c:strCache>
            </c:strRef>
          </c:tx>
          <c:spPr>
            <a:ln w="28575" cap="rnd">
              <a:solidFill>
                <a:srgbClr val="2EB3A1"/>
              </a:solidFill>
              <a:round/>
            </a:ln>
            <a:effectLst/>
          </c:spPr>
          <c:marker>
            <c:symbol val="none"/>
          </c:marker>
          <c:trendline>
            <c:spPr>
              <a:ln w="19050" cap="rnd">
                <a:solidFill>
                  <a:srgbClr val="2EB3A1"/>
                </a:solidFill>
                <a:prstDash val="sysDot"/>
              </a:ln>
              <a:effectLst/>
            </c:spPr>
            <c:trendlineType val="linear"/>
            <c:dispRSqr val="0"/>
            <c:dispEq val="0"/>
          </c:trendline>
          <c:cat>
            <c:strRef>
              <c:f>Průvodce!$B$6:$B$41</c:f>
              <c:strCache>
                <c:ptCount val="36"/>
                <c:pt idx="0">
                  <c:v>2022-09</c:v>
                </c:pt>
                <c:pt idx="1">
                  <c:v>2022-10</c:v>
                </c:pt>
                <c:pt idx="2">
                  <c:v>2022-11</c:v>
                </c:pt>
                <c:pt idx="3">
                  <c:v>2022-12</c:v>
                </c:pt>
                <c:pt idx="4">
                  <c:v>2023-01</c:v>
                </c:pt>
                <c:pt idx="5">
                  <c:v>2023-02</c:v>
                </c:pt>
                <c:pt idx="6">
                  <c:v>2023-03</c:v>
                </c:pt>
                <c:pt idx="7">
                  <c:v>2023-04</c:v>
                </c:pt>
                <c:pt idx="8">
                  <c:v>2023-05</c:v>
                </c:pt>
                <c:pt idx="9">
                  <c:v>2023-06</c:v>
                </c:pt>
                <c:pt idx="10">
                  <c:v>2023-07</c:v>
                </c:pt>
                <c:pt idx="11">
                  <c:v>2023-08</c:v>
                </c:pt>
                <c:pt idx="12">
                  <c:v>2023-09</c:v>
                </c:pt>
                <c:pt idx="13">
                  <c:v>2023-10</c:v>
                </c:pt>
                <c:pt idx="14">
                  <c:v>2023-11</c:v>
                </c:pt>
                <c:pt idx="15">
                  <c:v>2023-12</c:v>
                </c:pt>
                <c:pt idx="16">
                  <c:v>2024-01</c:v>
                </c:pt>
                <c:pt idx="17">
                  <c:v>2024-02</c:v>
                </c:pt>
                <c:pt idx="18">
                  <c:v>2024-03</c:v>
                </c:pt>
                <c:pt idx="19">
                  <c:v>2024-04</c:v>
                </c:pt>
                <c:pt idx="20">
                  <c:v>2024-05</c:v>
                </c:pt>
                <c:pt idx="21">
                  <c:v>2024-06</c:v>
                </c:pt>
                <c:pt idx="22">
                  <c:v>2024-07</c:v>
                </c:pt>
                <c:pt idx="23">
                  <c:v>2024-08</c:v>
                </c:pt>
                <c:pt idx="24">
                  <c:v>2024-09</c:v>
                </c:pt>
                <c:pt idx="25">
                  <c:v>2024-10</c:v>
                </c:pt>
                <c:pt idx="26">
                  <c:v>2024-11</c:v>
                </c:pt>
                <c:pt idx="27">
                  <c:v>2024-12</c:v>
                </c:pt>
                <c:pt idx="28">
                  <c:v>2025-01</c:v>
                </c:pt>
                <c:pt idx="29">
                  <c:v>2025-02</c:v>
                </c:pt>
                <c:pt idx="30">
                  <c:v>2025-03</c:v>
                </c:pt>
                <c:pt idx="31">
                  <c:v>2025-04</c:v>
                </c:pt>
                <c:pt idx="32">
                  <c:v>2025-05</c:v>
                </c:pt>
                <c:pt idx="33">
                  <c:v>2025-06</c:v>
                </c:pt>
                <c:pt idx="34">
                  <c:v>2025-07</c:v>
                </c:pt>
                <c:pt idx="35">
                  <c:v>2025-08</c:v>
                </c:pt>
              </c:strCache>
              <c:extLst/>
            </c:strRef>
          </c:cat>
          <c:val>
            <c:numRef>
              <c:f>Průvodce!$D$6:$D$41</c:f>
              <c:numCache>
                <c:formatCode>General</c:formatCode>
                <c:ptCount val="36"/>
                <c:pt idx="0">
                  <c:v>134</c:v>
                </c:pt>
                <c:pt idx="1">
                  <c:v>214</c:v>
                </c:pt>
                <c:pt idx="2">
                  <c:v>255</c:v>
                </c:pt>
                <c:pt idx="3">
                  <c:v>210</c:v>
                </c:pt>
                <c:pt idx="4">
                  <c:v>161</c:v>
                </c:pt>
                <c:pt idx="5">
                  <c:v>111</c:v>
                </c:pt>
                <c:pt idx="6">
                  <c:v>160</c:v>
                </c:pt>
                <c:pt idx="7">
                  <c:v>188</c:v>
                </c:pt>
                <c:pt idx="8">
                  <c:v>147</c:v>
                </c:pt>
                <c:pt idx="9">
                  <c:v>167</c:v>
                </c:pt>
                <c:pt idx="10">
                  <c:v>87</c:v>
                </c:pt>
                <c:pt idx="11">
                  <c:v>90</c:v>
                </c:pt>
                <c:pt idx="12">
                  <c:v>124</c:v>
                </c:pt>
                <c:pt idx="13">
                  <c:v>319</c:v>
                </c:pt>
                <c:pt idx="14">
                  <c:v>220</c:v>
                </c:pt>
                <c:pt idx="15">
                  <c:v>121</c:v>
                </c:pt>
                <c:pt idx="16">
                  <c:v>114</c:v>
                </c:pt>
                <c:pt idx="17">
                  <c:v>156</c:v>
                </c:pt>
                <c:pt idx="18">
                  <c:v>111</c:v>
                </c:pt>
                <c:pt idx="19">
                  <c:v>277</c:v>
                </c:pt>
                <c:pt idx="20">
                  <c:v>146</c:v>
                </c:pt>
                <c:pt idx="21">
                  <c:v>202</c:v>
                </c:pt>
                <c:pt idx="22">
                  <c:v>169</c:v>
                </c:pt>
                <c:pt idx="23">
                  <c:v>138</c:v>
                </c:pt>
                <c:pt idx="24">
                  <c:v>163</c:v>
                </c:pt>
                <c:pt idx="25">
                  <c:v>251</c:v>
                </c:pt>
                <c:pt idx="26">
                  <c:v>240</c:v>
                </c:pt>
                <c:pt idx="27">
                  <c:v>150</c:v>
                </c:pt>
                <c:pt idx="28">
                  <c:v>164</c:v>
                </c:pt>
                <c:pt idx="29">
                  <c:v>184</c:v>
                </c:pt>
                <c:pt idx="30">
                  <c:v>199</c:v>
                </c:pt>
                <c:pt idx="31">
                  <c:v>208</c:v>
                </c:pt>
                <c:pt idx="32">
                  <c:v>173</c:v>
                </c:pt>
                <c:pt idx="33">
                  <c:v>149</c:v>
                </c:pt>
                <c:pt idx="34">
                  <c:v>175</c:v>
                </c:pt>
                <c:pt idx="35">
                  <c:v>73</c:v>
                </c:pt>
              </c:numCache>
              <c:extLst/>
            </c:numRef>
          </c:val>
          <c:smooth val="0"/>
          <c:extLst>
            <c:ext xmlns:c16="http://schemas.microsoft.com/office/drawing/2014/chart" uri="{C3380CC4-5D6E-409C-BE32-E72D297353CC}">
              <c16:uniqueId val="{00000008-E59E-40B6-BCBE-F558010F3C52}"/>
            </c:ext>
          </c:extLst>
        </c:ser>
        <c:dLbls>
          <c:showLegendKey val="0"/>
          <c:showVal val="0"/>
          <c:showCatName val="0"/>
          <c:showSerName val="0"/>
          <c:showPercent val="0"/>
          <c:showBubbleSize val="0"/>
        </c:dLbls>
        <c:marker val="1"/>
        <c:smooth val="0"/>
        <c:axId val="943195856"/>
        <c:axId val="943195376"/>
      </c:lineChart>
      <c:catAx>
        <c:axId val="5804216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3000000" spcFirstLastPara="1" vertOverflow="ellipsis" wrap="square" anchor="t"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580445632"/>
        <c:crosses val="autoZero"/>
        <c:auto val="1"/>
        <c:lblAlgn val="ctr"/>
        <c:lblOffset val="100"/>
        <c:noMultiLvlLbl val="0"/>
      </c:catAx>
      <c:valAx>
        <c:axId val="580445632"/>
        <c:scaling>
          <c:orientation val="minMax"/>
          <c:min val="0"/>
        </c:scaling>
        <c:delete val="0"/>
        <c:axPos val="l"/>
        <c:majorGridlines>
          <c:spPr>
            <a:ln w="9525" cap="flat" cmpd="sng" algn="ctr">
              <a:solidFill>
                <a:schemeClr val="bg1">
                  <a:lumMod val="85000"/>
                  <a:alpha val="50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cs-CZ"/>
                  <a:t>Počet vteřin </a:t>
                </a:r>
                <a:r>
                  <a:rPr lang="cs-CZ" baseline="0"/>
                  <a:t> na uživatele</a:t>
                </a:r>
                <a:endParaRPr lang="cs-CZ"/>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cs-CZ"/>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580421632"/>
        <c:crosses val="autoZero"/>
        <c:crossBetween val="between"/>
      </c:valAx>
      <c:valAx>
        <c:axId val="943195376"/>
        <c:scaling>
          <c:orientation val="minMax"/>
        </c:scaling>
        <c:delete val="0"/>
        <c:axPos val="r"/>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cs-CZ"/>
                  <a:t>Počet uživatelů</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cs-CZ"/>
            </a:p>
          </c:txPr>
        </c:title>
        <c:numFmt formatCode="0" sourceLinked="0"/>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943195856"/>
        <c:crosses val="max"/>
        <c:crossBetween val="between"/>
      </c:valAx>
      <c:catAx>
        <c:axId val="943195856"/>
        <c:scaling>
          <c:orientation val="minMax"/>
        </c:scaling>
        <c:delete val="1"/>
        <c:axPos val="b"/>
        <c:numFmt formatCode="General" sourceLinked="1"/>
        <c:majorTickMark val="out"/>
        <c:minorTickMark val="none"/>
        <c:tickLblPos val="nextTo"/>
        <c:crossAx val="943195376"/>
        <c:crosses val="autoZero"/>
        <c:auto val="1"/>
        <c:lblAlgn val="ctr"/>
        <c:lblOffset val="100"/>
        <c:noMultiLvlLbl val="0"/>
      </c:catAx>
      <c:spPr>
        <a:noFill/>
        <a:ln>
          <a:no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cs-CZ"/>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506445927996598E-2"/>
          <c:y val="4.8511576626240352E-2"/>
          <c:w val="0.88823776575888325"/>
          <c:h val="0.77358064892558853"/>
        </c:manualLayout>
      </c:layout>
      <c:barChart>
        <c:barDir val="col"/>
        <c:grouping val="stacked"/>
        <c:varyColors val="0"/>
        <c:ser>
          <c:idx val="0"/>
          <c:order val="0"/>
          <c:tx>
            <c:strRef>
              <c:f>'[Graf v aplikaci Microsoft Word]List1'!$B$10</c:f>
              <c:strCache>
                <c:ptCount val="1"/>
                <c:pt idx="0">
                  <c:v>MŠ</c:v>
                </c:pt>
              </c:strCache>
            </c:strRef>
          </c:tx>
          <c:spPr>
            <a:solidFill>
              <a:srgbClr val="CC7B8E"/>
            </a:solidFill>
            <a:ln>
              <a:noFill/>
            </a:ln>
            <a:effectLst/>
          </c:spPr>
          <c:invertIfNegative val="0"/>
          <c:dLbls>
            <c:dLbl>
              <c:idx val="0"/>
              <c:tx>
                <c:rich>
                  <a:bodyPr/>
                  <a:lstStyle/>
                  <a:p>
                    <a:fld id="{D8422F70-BE23-4C42-B4E2-3F0C204E0785}"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E0D0-4914-9E58-8076278E5572}"/>
                </c:ext>
              </c:extLst>
            </c:dLbl>
            <c:dLbl>
              <c:idx val="1"/>
              <c:tx>
                <c:rich>
                  <a:bodyPr/>
                  <a:lstStyle/>
                  <a:p>
                    <a:fld id="{D65D6AB4-9D96-4D61-A2DC-5BCFA4EBD7EF}"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E0D0-4914-9E58-8076278E5572}"/>
                </c:ext>
              </c:extLst>
            </c:dLbl>
            <c:dLbl>
              <c:idx val="2"/>
              <c:tx>
                <c:rich>
                  <a:bodyPr/>
                  <a:lstStyle/>
                  <a:p>
                    <a:fld id="{E871E99D-83BE-4039-9A79-4AC66DE7D3CF}"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E0D0-4914-9E58-8076278E5572}"/>
                </c:ext>
              </c:extLst>
            </c:dLbl>
            <c:dLbl>
              <c:idx val="3"/>
              <c:tx>
                <c:rich>
                  <a:bodyPr/>
                  <a:lstStyle/>
                  <a:p>
                    <a:fld id="{8B308C1C-DE2F-4801-9A84-9CAF33BCE5DF}"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E0D0-4914-9E58-8076278E5572}"/>
                </c:ext>
              </c:extLst>
            </c:dLbl>
            <c:dLbl>
              <c:idx val="4"/>
              <c:tx>
                <c:rich>
                  <a:bodyPr/>
                  <a:lstStyle/>
                  <a:p>
                    <a:fld id="{7AB19310-AF4A-43F3-AECA-FFC61F8E503C}"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E0D0-4914-9E58-8076278E5572}"/>
                </c:ext>
              </c:extLst>
            </c:dLbl>
            <c:spPr>
              <a:solidFill>
                <a:srgbClr val="CC7B8E"/>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cs-CZ"/>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 v aplikaci Microsoft Word]List1'!$A$11:$A$16</c:f>
              <c:strCache>
                <c:ptCount val="6"/>
                <c:pt idx="0">
                  <c:v>30.09.2022</c:v>
                </c:pt>
                <c:pt idx="1">
                  <c:v>31.03.2023</c:v>
                </c:pt>
                <c:pt idx="2">
                  <c:v>30.09.2023</c:v>
                </c:pt>
                <c:pt idx="3">
                  <c:v>10.04.2024</c:v>
                </c:pt>
                <c:pt idx="4">
                  <c:v>30.09.2024</c:v>
                </c:pt>
                <c:pt idx="5">
                  <c:v>31.03.2025*</c:v>
                </c:pt>
              </c:strCache>
            </c:strRef>
          </c:cat>
          <c:val>
            <c:numRef>
              <c:f>'[Graf v aplikaci Microsoft Word]List1'!$B$11:$B$16</c:f>
              <c:numCache>
                <c:formatCode>#,##0</c:formatCode>
                <c:ptCount val="6"/>
                <c:pt idx="0">
                  <c:v>6904</c:v>
                </c:pt>
                <c:pt idx="1">
                  <c:v>7668</c:v>
                </c:pt>
                <c:pt idx="2">
                  <c:v>5697</c:v>
                </c:pt>
                <c:pt idx="3">
                  <c:v>7005</c:v>
                </c:pt>
                <c:pt idx="4">
                  <c:v>5924</c:v>
                </c:pt>
              </c:numCache>
            </c:numRef>
          </c:val>
          <c:extLst>
            <c:ext xmlns:c16="http://schemas.microsoft.com/office/drawing/2014/chart" uri="{C3380CC4-5D6E-409C-BE32-E72D297353CC}">
              <c16:uniqueId val="{00000005-E0D0-4914-9E58-8076278E5572}"/>
            </c:ext>
          </c:extLst>
        </c:ser>
        <c:ser>
          <c:idx val="1"/>
          <c:order val="1"/>
          <c:tx>
            <c:strRef>
              <c:f>'[Graf v aplikaci Microsoft Word]List1'!$C$10</c:f>
              <c:strCache>
                <c:ptCount val="1"/>
                <c:pt idx="0">
                  <c:v>ZŠ</c:v>
                </c:pt>
              </c:strCache>
            </c:strRef>
          </c:tx>
          <c:spPr>
            <a:solidFill>
              <a:srgbClr val="FFDB7C"/>
            </a:solidFill>
            <a:ln>
              <a:noFill/>
            </a:ln>
            <a:effectLst/>
          </c:spPr>
          <c:invertIfNegative val="0"/>
          <c:dPt>
            <c:idx val="0"/>
            <c:invertIfNegative val="0"/>
            <c:bubble3D val="0"/>
            <c:spPr>
              <a:solidFill>
                <a:srgbClr val="FFDB7C"/>
              </a:solidFill>
              <a:ln>
                <a:noFill/>
              </a:ln>
              <a:effectLst/>
            </c:spPr>
            <c:extLst>
              <c:ext xmlns:c16="http://schemas.microsoft.com/office/drawing/2014/chart" uri="{C3380CC4-5D6E-409C-BE32-E72D297353CC}">
                <c16:uniqueId val="{00000007-E0D0-4914-9E58-8076278E5572}"/>
              </c:ext>
            </c:extLst>
          </c:dPt>
          <c:dLbls>
            <c:dLbl>
              <c:idx val="0"/>
              <c:tx>
                <c:rich>
                  <a:bodyPr/>
                  <a:lstStyle/>
                  <a:p>
                    <a:fld id="{E659F8A8-3381-4A84-8D51-16E47EE64CB8}"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E0D0-4914-9E58-8076278E5572}"/>
                </c:ext>
              </c:extLst>
            </c:dLbl>
            <c:dLbl>
              <c:idx val="1"/>
              <c:tx>
                <c:rich>
                  <a:bodyPr/>
                  <a:lstStyle/>
                  <a:p>
                    <a:fld id="{20119F01-8E9B-4CE1-BFE5-25C2A7D74A0D}"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8-E0D0-4914-9E58-8076278E5572}"/>
                </c:ext>
              </c:extLst>
            </c:dLbl>
            <c:dLbl>
              <c:idx val="2"/>
              <c:tx>
                <c:rich>
                  <a:bodyPr/>
                  <a:lstStyle/>
                  <a:p>
                    <a:fld id="{AC8CC530-0F0F-474D-96BD-288791A4B6EA}"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E0D0-4914-9E58-8076278E5572}"/>
                </c:ext>
              </c:extLst>
            </c:dLbl>
            <c:dLbl>
              <c:idx val="3"/>
              <c:tx>
                <c:rich>
                  <a:bodyPr/>
                  <a:lstStyle/>
                  <a:p>
                    <a:fld id="{2B607CAD-5BCE-46CB-99BD-91626592C0DB}"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A-E0D0-4914-9E58-8076278E5572}"/>
                </c:ext>
              </c:extLst>
            </c:dLbl>
            <c:dLbl>
              <c:idx val="4"/>
              <c:tx>
                <c:rich>
                  <a:bodyPr/>
                  <a:lstStyle/>
                  <a:p>
                    <a:fld id="{7C7461AF-4392-4547-92F3-1065B5AA6361}"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E0D0-4914-9E58-8076278E5572}"/>
                </c:ext>
              </c:extLst>
            </c:dLbl>
            <c:dLbl>
              <c:idx val="5"/>
              <c:tx>
                <c:rich>
                  <a:bodyPr/>
                  <a:lstStyle/>
                  <a:p>
                    <a:fld id="{18ED1CDF-5DFB-4E20-B2C8-25FAD74E7DA8}"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C-E0D0-4914-9E58-8076278E557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cs-CZ"/>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 v aplikaci Microsoft Word]List1'!$A$11:$A$16</c:f>
              <c:strCache>
                <c:ptCount val="6"/>
                <c:pt idx="0">
                  <c:v>30.09.2022</c:v>
                </c:pt>
                <c:pt idx="1">
                  <c:v>31.03.2023</c:v>
                </c:pt>
                <c:pt idx="2">
                  <c:v>30.09.2023</c:v>
                </c:pt>
                <c:pt idx="3">
                  <c:v>10.04.2024</c:v>
                </c:pt>
                <c:pt idx="4">
                  <c:v>30.09.2024</c:v>
                </c:pt>
                <c:pt idx="5">
                  <c:v>31.03.2025*</c:v>
                </c:pt>
              </c:strCache>
            </c:strRef>
          </c:cat>
          <c:val>
            <c:numRef>
              <c:f>'[Graf v aplikaci Microsoft Word]List1'!$C$11:$C$16</c:f>
              <c:numCache>
                <c:formatCode>#,##0</c:formatCode>
                <c:ptCount val="6"/>
                <c:pt idx="0">
                  <c:v>39836</c:v>
                </c:pt>
                <c:pt idx="1">
                  <c:v>40153</c:v>
                </c:pt>
                <c:pt idx="2">
                  <c:v>37429</c:v>
                </c:pt>
                <c:pt idx="3">
                  <c:v>37099</c:v>
                </c:pt>
                <c:pt idx="4">
                  <c:v>40046</c:v>
                </c:pt>
                <c:pt idx="5">
                  <c:v>39797</c:v>
                </c:pt>
              </c:numCache>
            </c:numRef>
          </c:val>
          <c:extLst>
            <c:ext xmlns:c16="http://schemas.microsoft.com/office/drawing/2014/chart" uri="{C3380CC4-5D6E-409C-BE32-E72D297353CC}">
              <c16:uniqueId val="{0000000D-E0D0-4914-9E58-8076278E5572}"/>
            </c:ext>
          </c:extLst>
        </c:ser>
        <c:ser>
          <c:idx val="2"/>
          <c:order val="2"/>
          <c:tx>
            <c:strRef>
              <c:f>'[Graf v aplikaci Microsoft Word]List1'!$D$10</c:f>
              <c:strCache>
                <c:ptCount val="1"/>
                <c:pt idx="0">
                  <c:v>SŠ</c:v>
                </c:pt>
              </c:strCache>
            </c:strRef>
          </c:tx>
          <c:spPr>
            <a:solidFill>
              <a:srgbClr val="9DD3C7"/>
            </a:solidFill>
            <a:ln>
              <a:noFill/>
            </a:ln>
            <a:effectLst/>
          </c:spPr>
          <c:invertIfNegative val="0"/>
          <c:dLbls>
            <c:dLbl>
              <c:idx val="0"/>
              <c:tx>
                <c:rich>
                  <a:bodyPr/>
                  <a:lstStyle/>
                  <a:p>
                    <a:fld id="{A96D5179-2B85-4F0B-8A4D-4F331AD4822D}"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E-E0D0-4914-9E58-8076278E5572}"/>
                </c:ext>
              </c:extLst>
            </c:dLbl>
            <c:dLbl>
              <c:idx val="1"/>
              <c:tx>
                <c:rich>
                  <a:bodyPr/>
                  <a:lstStyle/>
                  <a:p>
                    <a:fld id="{781EE445-47D2-4D92-829B-6C34D297ECB2}"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F-E0D0-4914-9E58-8076278E5572}"/>
                </c:ext>
              </c:extLst>
            </c:dLbl>
            <c:dLbl>
              <c:idx val="2"/>
              <c:tx>
                <c:rich>
                  <a:bodyPr/>
                  <a:lstStyle/>
                  <a:p>
                    <a:fld id="{676AF8CA-DAD3-4CF6-B636-43D1FCE64832}"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0-E0D0-4914-9E58-8076278E5572}"/>
                </c:ext>
              </c:extLst>
            </c:dLbl>
            <c:dLbl>
              <c:idx val="3"/>
              <c:tx>
                <c:rich>
                  <a:bodyPr/>
                  <a:lstStyle/>
                  <a:p>
                    <a:fld id="{6FD9BF5E-77F9-4F98-94A2-42A24B80289D}"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1-E0D0-4914-9E58-8076278E5572}"/>
                </c:ext>
              </c:extLst>
            </c:dLbl>
            <c:dLbl>
              <c:idx val="4"/>
              <c:tx>
                <c:rich>
                  <a:bodyPr/>
                  <a:lstStyle/>
                  <a:p>
                    <a:fld id="{859F80CB-BFB1-464E-97BF-3955CDD096FE}"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2-E0D0-4914-9E58-8076278E5572}"/>
                </c:ext>
              </c:extLst>
            </c:dLbl>
            <c:dLbl>
              <c:idx val="5"/>
              <c:tx>
                <c:rich>
                  <a:bodyPr/>
                  <a:lstStyle/>
                  <a:p>
                    <a:fld id="{1FA9D91A-1391-4FB6-9DA4-C39516322AEE}" type="VALUE">
                      <a:rPr lang="en-US" b="1"/>
                      <a:pPr/>
                      <a:t>[HODNOTA]</a:t>
                    </a:fld>
                    <a:endParaRPr lang="cs-CZ"/>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3-E0D0-4914-9E58-8076278E557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cs-CZ"/>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 v aplikaci Microsoft Word]List1'!$A$11:$A$16</c:f>
              <c:strCache>
                <c:ptCount val="6"/>
                <c:pt idx="0">
                  <c:v>30.09.2022</c:v>
                </c:pt>
                <c:pt idx="1">
                  <c:v>31.03.2023</c:v>
                </c:pt>
                <c:pt idx="2">
                  <c:v>30.09.2023</c:v>
                </c:pt>
                <c:pt idx="3">
                  <c:v>10.04.2024</c:v>
                </c:pt>
                <c:pt idx="4">
                  <c:v>30.09.2024</c:v>
                </c:pt>
                <c:pt idx="5">
                  <c:v>31.03.2025*</c:v>
                </c:pt>
              </c:strCache>
            </c:strRef>
          </c:cat>
          <c:val>
            <c:numRef>
              <c:f>'[Graf v aplikaci Microsoft Word]List1'!$D$11:$D$16</c:f>
              <c:numCache>
                <c:formatCode>#,##0</c:formatCode>
                <c:ptCount val="6"/>
                <c:pt idx="0">
                  <c:v>3545</c:v>
                </c:pt>
                <c:pt idx="1">
                  <c:v>3460</c:v>
                </c:pt>
                <c:pt idx="2">
                  <c:v>4964</c:v>
                </c:pt>
                <c:pt idx="3">
                  <c:v>5435</c:v>
                </c:pt>
                <c:pt idx="4">
                  <c:v>7276</c:v>
                </c:pt>
                <c:pt idx="5">
                  <c:v>7009</c:v>
                </c:pt>
              </c:numCache>
            </c:numRef>
          </c:val>
          <c:extLst>
            <c:ext xmlns:c16="http://schemas.microsoft.com/office/drawing/2014/chart" uri="{C3380CC4-5D6E-409C-BE32-E72D297353CC}">
              <c16:uniqueId val="{00000014-E0D0-4914-9E58-8076278E5572}"/>
            </c:ext>
          </c:extLst>
        </c:ser>
        <c:dLbls>
          <c:showLegendKey val="0"/>
          <c:showVal val="0"/>
          <c:showCatName val="0"/>
          <c:showSerName val="0"/>
          <c:showPercent val="0"/>
          <c:showBubbleSize val="0"/>
        </c:dLbls>
        <c:gapWidth val="60"/>
        <c:overlap val="100"/>
        <c:axId val="1552138112"/>
        <c:axId val="1552138592"/>
      </c:barChart>
      <c:catAx>
        <c:axId val="1552138112"/>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1552138592"/>
        <c:crosses val="autoZero"/>
        <c:auto val="0"/>
        <c:lblAlgn val="ctr"/>
        <c:lblOffset val="100"/>
        <c:noMultiLvlLbl val="0"/>
      </c:catAx>
      <c:valAx>
        <c:axId val="1552138592"/>
        <c:scaling>
          <c:orientation val="minMax"/>
          <c:max val="54000"/>
          <c:min val="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1552138112"/>
        <c:crosses val="autoZero"/>
        <c:crossBetween val="between"/>
      </c:valAx>
      <c:spPr>
        <a:noFill/>
        <a:ln>
          <a:noFill/>
        </a:ln>
        <a:effectLst/>
      </c:spPr>
    </c:plotArea>
    <c:legend>
      <c:legendPos val="b"/>
      <c:layout>
        <c:manualLayout>
          <c:xMode val="edge"/>
          <c:yMode val="edge"/>
          <c:x val="0.43193846634661298"/>
          <c:y val="0.90205435682572144"/>
          <c:w val="0.15376364062540693"/>
          <c:h val="7.442168957105278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cs-CZ"/>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kument" ma:contentTypeID="0x0101002F7A625AE9F5AB4A939F92BCAA7FEC02" ma:contentTypeVersion="1" ma:contentTypeDescription="Vytvoří nový dokument" ma:contentTypeScope="" ma:versionID="41ef85cfa56222539d111f4b1ed27123">
  <xsd:schema xmlns:xsd="http://www.w3.org/2001/XMLSchema" xmlns:xs="http://www.w3.org/2001/XMLSchema" xmlns:p="http://schemas.microsoft.com/office/2006/metadata/properties" xmlns:ns1="http://schemas.microsoft.com/sharepoint/v3" targetNamespace="http://schemas.microsoft.com/office/2006/metadata/properties" ma:root="true" ma:fieldsID="82835b98b50f7b97a7aacca622fbbc42"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Datum zahájení plánování" ma:description="Datum zahájení plánování je sloupec webu, který vytvořila funkce Publikování. Používá se k zadání data a času, od kterého se tato stránka začne návštěvníkům webu zobrazovat." ma:internalName="PublishingStartDate">
      <xsd:simpleType>
        <xsd:restriction base="dms:Unknown"/>
      </xsd:simpleType>
    </xsd:element>
    <xsd:element name="PublishingExpirationDate" ma:index="9" nillable="true" ma:displayName="Datum ukončení plánování" ma:description="Datum ukončení plánování je sloupec webu, který vytvořila funkce Publikování. Používá se k zadání data a času, od kterého se tato stránka už nebude návštěvníkům webu zobrazovat."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0BEEBC8-6C84-4482-819F-9B61FE15D75C}">
  <ds:schemaRefs>
    <ds:schemaRef ds:uri="http://schemas.microsoft.com/office/2006/metadata/properties"/>
    <ds:schemaRef ds:uri="http://schemas.microsoft.com/office/2006/documentManagement/types"/>
    <ds:schemaRef ds:uri="http://purl.org/dc/elements/1.1/"/>
    <ds:schemaRef ds:uri="http://schemas.microsoft.com/sharepoint/v3"/>
    <ds:schemaRef ds:uri="http://schemas.microsoft.com/office/infopath/2007/PartnerControls"/>
    <ds:schemaRef ds:uri="http://schemas.openxmlformats.org/package/2006/metadata/core-properties"/>
    <ds:schemaRef ds:uri="http://purl.org/dc/dcmitype/"/>
    <ds:schemaRef ds:uri="http://www.w3.org/XML/1998/namespace"/>
    <ds:schemaRef ds:uri="http://purl.org/dc/terms/"/>
  </ds:schemaRefs>
</ds:datastoreItem>
</file>

<file path=customXml/itemProps2.xml><?xml version="1.0" encoding="utf-8"?>
<ds:datastoreItem xmlns:ds="http://schemas.openxmlformats.org/officeDocument/2006/customXml" ds:itemID="{EFCFCC85-01C0-48DB-B863-F64BE0B3B5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A2638AC-E15C-40C1-BF5F-6ACB054EEECC}">
  <ds:schemaRefs>
    <ds:schemaRef ds:uri="http://schemas.microsoft.com/sharepoint/v3/contenttype/forms"/>
  </ds:schemaRefs>
</ds:datastoreItem>
</file>

<file path=customXml/itemProps4.xml><?xml version="1.0" encoding="utf-8"?>
<ds:datastoreItem xmlns:ds="http://schemas.openxmlformats.org/officeDocument/2006/customXml" ds:itemID="{2660B1BE-EA1C-46FD-BB66-B96F883C311A}">
  <ds:schemaRefs>
    <ds:schemaRef ds:uri="http://schemas.microsoft.com/office/2006/metadata/longProperties"/>
  </ds:schemaRefs>
</ds:datastoreItem>
</file>

<file path=customXml/itemProps5.xml><?xml version="1.0" encoding="utf-8"?>
<ds:datastoreItem xmlns:ds="http://schemas.openxmlformats.org/officeDocument/2006/customXml" ds:itemID="{2E9B64BE-0856-403E-9AB3-398D49CBF3DC}">
  <ds:schemaRefs>
    <ds:schemaRef ds:uri="http://schemas.openxmlformats.org/officeDocument/2006/bibliography"/>
  </ds:schemaRefs>
</ds:datastoreItem>
</file>

<file path=docMetadata/LabelInfo.xml><?xml version="1.0" encoding="utf-8"?>
<clbl:labelList xmlns:clbl="http://schemas.microsoft.com/office/2020/mipLabelMetadata">
  <clbl:label id="{2a5ca00b-f9dd-452b-9d75-e1b2c69cf7c5}" enabled="1" method="Privileged" siteId="{e6d36204-fa0a-4bdb-9b60-80f84bb090cf}" contentBits="2" removed="0"/>
</clbl:labelList>
</file>

<file path=docProps/app.xml><?xml version="1.0" encoding="utf-8"?>
<Properties xmlns="http://schemas.openxmlformats.org/officeDocument/2006/extended-properties" xmlns:vt="http://schemas.openxmlformats.org/officeDocument/2006/docPropsVTypes">
  <Template>Normal.dotm</Template>
  <TotalTime>6</TotalTime>
  <Pages>25</Pages>
  <Words>9723</Words>
  <Characters>55924</Characters>
  <Application>Microsoft Office Word</Application>
  <DocSecurity>0</DocSecurity>
  <Lines>998</Lines>
  <Paragraphs>434</Paragraphs>
  <ScaleCrop>false</ScaleCrop>
  <HeadingPairs>
    <vt:vector size="2" baseType="variant">
      <vt:variant>
        <vt:lpstr>Název</vt:lpstr>
      </vt:variant>
      <vt:variant>
        <vt:i4>1</vt:i4>
      </vt:variant>
    </vt:vector>
  </HeadingPairs>
  <TitlesOfParts>
    <vt:vector size="1" baseType="lpstr">
      <vt:lpstr>Kontrolní závěr z kontrolní akce NKÚ č. 25/02 - Peněžní prostředky určené na projekty podpory hodnocení a řízení vzdělávací soustavy regionálního školství</vt:lpstr>
    </vt:vector>
  </TitlesOfParts>
  <Company>NKU</Company>
  <LinksUpToDate>false</LinksUpToDate>
  <CharactersWithSpaces>65213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Kontrolní závěr z kontrolní akce NKÚ č. 25/02 - Peněžní prostředky určené na projekty podpory hodnocení a řízení vzdělávací soustavy regionálního školství</dc:title>
  <dc:subject>Kontrolní závěr z kontrolní akce NKÚ č. 25/02 - Peněžní prostředky určené na projekty podpory hodnocení a řízení vzdělávací soustavy regionálního školství</dc:subject>
  <dc:creator>KOKRDA Daniel</dc:creator>
  <cp:keywords>kontrolní závěr; školství; regionální školství; vzdělávání</cp:keywords>
  <cp:lastModifiedBy>KOKRDA Daniel</cp:lastModifiedBy>
  <cp:revision>5</cp:revision>
  <cp:lastPrinted>2025-12-12T05:13:00Z</cp:lastPrinted>
  <dcterms:created xsi:type="dcterms:W3CDTF">2026-01-07T07:08:00Z</dcterms:created>
  <dcterms:modified xsi:type="dcterms:W3CDTF">2026-01-07T07:12:00Z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nonymizaceNavrh">
    <vt:lpwstr/>
  </property>
  <property fmtid="{D5CDD505-2E9C-101B-9397-08002B2CF9AE}" pid="3" name="Cislo_PostaOdesPisemnostDokumentVerze_PostaOdesPisemnost">
    <vt:lpwstr>VÝTISK Č. ...</vt:lpwstr>
  </property>
  <property fmtid="{D5CDD505-2E9C-101B-9397-08002B2CF9AE}" pid="4" name="CJ">
    <vt:lpwstr>23/15-NKU30/371/24</vt:lpwstr>
  </property>
  <property fmtid="{D5CDD505-2E9C-101B-9397-08002B2CF9AE}" pid="5" name="CJ_PostaDoruc_PisemnostOdpovedNa_Pisemnost">
    <vt:lpwstr>XXX-XXX-XXX</vt:lpwstr>
  </property>
  <property fmtid="{D5CDD505-2E9C-101B-9397-08002B2CF9AE}" pid="6" name="CJ_Spis_Pisemnost">
    <vt:lpwstr>30/1072/22</vt:lpwstr>
  </property>
  <property fmtid="{D5CDD505-2E9C-101B-9397-08002B2CF9AE}" pid="7" name="Contact_PostaOdes">
    <vt:lpwstr>{NameAddress_Contact_PostaOdes}
{FullAddress_Contact_PostaOdes}</vt:lpwstr>
  </property>
  <property fmtid="{D5CDD505-2E9C-101B-9397-08002B2CF9AE}" pid="8" name="Contact_PostaOdes_All">
    <vt:lpwstr>ROZDĚLOVNÍK...</vt:lpwstr>
  </property>
  <property fmtid="{D5CDD505-2E9C-101B-9397-08002B2CF9AE}" pid="9" name="ContentType">
    <vt:lpwstr>Dokument</vt:lpwstr>
  </property>
  <property fmtid="{D5CDD505-2E9C-101B-9397-08002B2CF9AE}" pid="10" name="ContentTypeId">
    <vt:lpwstr>0x0101002F7A625AE9F5AB4A939F92BCAA7FEC02</vt:lpwstr>
  </property>
  <property fmtid="{D5CDD505-2E9C-101B-9397-08002B2CF9AE}" pid="11" name="DatumNaroz">
    <vt:lpwstr/>
  </property>
  <property fmtid="{D5CDD505-2E9C-101B-9397-08002B2CF9AE}" pid="12" name="DatumPlatnosti_PisemnostTypZpristupneniInformaciZOSZ_Pisemnost">
    <vt:lpwstr>ZOSZ_DatumPlatnosti</vt:lpwstr>
  </property>
  <property fmtid="{D5CDD505-2E9C-101B-9397-08002B2CF9AE}" pid="13" name="DatumPoriz_Pisemnost">
    <vt:lpwstr>26.4.2024</vt:lpwstr>
  </property>
  <property fmtid="{D5CDD505-2E9C-101B-9397-08002B2CF9AE}" pid="14" name="DisplayName_CisloObalky_PostaOdes">
    <vt:lpwstr>ČÍSLO OBÁLKY</vt:lpwstr>
  </property>
  <property fmtid="{D5CDD505-2E9C-101B-9397-08002B2CF9AE}" pid="15" name="DisplayName_CJCol">
    <vt:lpwstr>&lt;TABLE&gt;&lt;TR&gt;&lt;TD&gt;Č.j.:&lt;/TD&gt;&lt;TD&gt;23/15-NKU30/371/24&lt;/TD&gt;&lt;/TR&gt;&lt;TR&gt;&lt;TD&gt;&lt;/TD&gt;&lt;TD&gt;&lt;/TD&gt;&lt;/TR&gt;&lt;/TABLE&gt;</vt:lpwstr>
  </property>
  <property fmtid="{D5CDD505-2E9C-101B-9397-08002B2CF9AE}" pid="16" name="DisplayName_SlozkaStupenUtajeniCollection_Slozka_Pisemnost">
    <vt:lpwstr/>
  </property>
  <property fmtid="{D5CDD505-2E9C-101B-9397-08002B2CF9AE}" pid="17" name="DisplayName_SpisovyUzel_PoziceZodpo_Pisemnost">
    <vt:lpwstr>Členové Úřadu</vt:lpwstr>
  </property>
  <property fmtid="{D5CDD505-2E9C-101B-9397-08002B2CF9AE}" pid="18" name="DisplayName_UserPoriz_Pisemnost">
    <vt:lpwstr>Bc. Jana Pokorná</vt:lpwstr>
  </property>
  <property fmtid="{D5CDD505-2E9C-101B-9397-08002B2CF9AE}" pid="19" name="DuvodZmeny_SlozkaStupenUtajeniCollection_Slozka_Pisemnost">
    <vt:lpwstr/>
  </property>
  <property fmtid="{D5CDD505-2E9C-101B-9397-08002B2CF9AE}" pid="20" name="EC_Pisemnost">
    <vt:lpwstr>24-5908/NKU</vt:lpwstr>
  </property>
  <property fmtid="{D5CDD505-2E9C-101B-9397-08002B2CF9AE}" pid="21" name="Key_BarCode_Pisemnost">
    <vt:lpwstr>*B000471970*</vt:lpwstr>
  </property>
  <property fmtid="{D5CDD505-2E9C-101B-9397-08002B2CF9AE}" pid="22" name="Key_BarCode_PostaOdes">
    <vt:lpwstr>11101001011</vt:lpwstr>
  </property>
  <property fmtid="{D5CDD505-2E9C-101B-9397-08002B2CF9AE}" pid="23" name="KRukam">
    <vt:lpwstr>{KRukam}</vt:lpwstr>
  </property>
  <property fmtid="{D5CDD505-2E9C-101B-9397-08002B2CF9AE}" pid="24" name="NameAddress_Contact_SpisovyUzel_PoziceZodpo_Pisemnost">
    <vt:lpwstr>ADRESÁT SU...</vt:lpwstr>
  </property>
  <property fmtid="{D5CDD505-2E9C-101B-9397-08002B2CF9AE}" pid="25" name="NamePostalAddress_Contact_PostaOdes">
    <vt:lpwstr>{NameAddress_Contact_PostaOdes}
{PostalAddress_Contact_PostaOdes}</vt:lpwstr>
  </property>
  <property fmtid="{D5CDD505-2E9C-101B-9397-08002B2CF9AE}" pid="26" name="Odkaz">
    <vt:lpwstr>ODKAZ</vt:lpwstr>
  </property>
  <property fmtid="{D5CDD505-2E9C-101B-9397-08002B2CF9AE}" pid="27" name="Password_PisemnostTypZpristupneniInformaciZOSZ_Pisemnost">
    <vt:lpwstr>ZOSZ_Password</vt:lpwstr>
  </property>
  <property fmtid="{D5CDD505-2E9C-101B-9397-08002B2CF9AE}" pid="28" name="PocetListuDokumentu_Pisemnost">
    <vt:lpwstr>1</vt:lpwstr>
  </property>
  <property fmtid="{D5CDD505-2E9C-101B-9397-08002B2CF9AE}" pid="29" name="PocetListu_Pisemnost">
    <vt:lpwstr>1</vt:lpwstr>
  </property>
  <property fmtid="{D5CDD505-2E9C-101B-9397-08002B2CF9AE}" pid="30" name="PocetPriloh_Pisemnost">
    <vt:lpwstr>POČET PŘÍLOH</vt:lpwstr>
  </property>
  <property fmtid="{D5CDD505-2E9C-101B-9397-08002B2CF9AE}" pid="31" name="Podpis">
    <vt:lpwstr/>
  </property>
  <property fmtid="{D5CDD505-2E9C-101B-9397-08002B2CF9AE}" pid="32" name="PoleVlastnost">
    <vt:lpwstr/>
  </property>
  <property fmtid="{D5CDD505-2E9C-101B-9397-08002B2CF9AE}" pid="33" name="PostalAddress_Contact_SpisovyUzel_PoziceZodpo_Pisemnost">
    <vt:lpwstr>ADRESA SU...</vt:lpwstr>
  </property>
  <property fmtid="{D5CDD505-2E9C-101B-9397-08002B2CF9AE}" pid="34" name="QREC_Pisemnost">
    <vt:lpwstr>24-5908/NKU</vt:lpwstr>
  </property>
  <property fmtid="{D5CDD505-2E9C-101B-9397-08002B2CF9AE}" pid="35" name="RC">
    <vt:lpwstr/>
  </property>
  <property fmtid="{D5CDD505-2E9C-101B-9397-08002B2CF9AE}" pid="36" name="SkartacniZnakLhuta_PisemnostZnak">
    <vt:lpwstr>?/?</vt:lpwstr>
  </property>
  <property fmtid="{D5CDD505-2E9C-101B-9397-08002B2CF9AE}" pid="37" name="SmlouvaCislo">
    <vt:lpwstr>ČÍSLO SMLOUVY</vt:lpwstr>
  </property>
  <property fmtid="{D5CDD505-2E9C-101B-9397-08002B2CF9AE}" pid="38" name="SZ_Spis_Pisemnost">
    <vt:lpwstr>23/15</vt:lpwstr>
  </property>
  <property fmtid="{D5CDD505-2E9C-101B-9397-08002B2CF9AE}" pid="39" name="TEST">
    <vt:lpwstr>testovací pole</vt:lpwstr>
  </property>
  <property fmtid="{D5CDD505-2E9C-101B-9397-08002B2CF9AE}" pid="40" name="TypPrilohy_Pisemnost">
    <vt:lpwstr>TYP PŘÍLOHY</vt:lpwstr>
  </property>
  <property fmtid="{D5CDD505-2E9C-101B-9397-08002B2CF9AE}" pid="41" name="UserName_PisemnostTypZpristupneniInformaciZOSZ_Pisemnost">
    <vt:lpwstr>ZOSZ_UserName</vt:lpwstr>
  </property>
  <property fmtid="{D5CDD505-2E9C-101B-9397-08002B2CF9AE}" pid="42" name="Vec_Pisemnost">
    <vt:lpwstr>Návrh kontrolního závěru z KA č. 23/15 – do připomínek</vt:lpwstr>
  </property>
  <property fmtid="{D5CDD505-2E9C-101B-9397-08002B2CF9AE}" pid="43" name="Zkratka_SpisovyUzel_PoziceZodpo_Pisemnost">
    <vt:lpwstr>30</vt:lpwstr>
  </property>
  <property fmtid="{D5CDD505-2E9C-101B-9397-08002B2CF9AE}" pid="44" name="ClassificationContentMarkingFooterShapeIds">
    <vt:lpwstr>19511699,74f26b17,101da01d</vt:lpwstr>
  </property>
  <property fmtid="{D5CDD505-2E9C-101B-9397-08002B2CF9AE}" pid="45" name="ClassificationContentMarkingFooterFontProps">
    <vt:lpwstr>#828282,12,Aptos</vt:lpwstr>
  </property>
  <property fmtid="{D5CDD505-2E9C-101B-9397-08002B2CF9AE}" pid="46" name="ClassificationContentMarkingFooterText">
    <vt:lpwstr>TLP:CLEAR</vt:lpwstr>
  </property>
  <property fmtid="{D5CDD505-2E9C-101B-9397-08002B2CF9AE}" pid="47" name="MSIP_Label_b7e71735-4f72-4fb7-9080-8c28db0ba2d1_Enabled">
    <vt:lpwstr>true</vt:lpwstr>
  </property>
  <property fmtid="{D5CDD505-2E9C-101B-9397-08002B2CF9AE}" pid="48" name="MSIP_Label_b7e71735-4f72-4fb7-9080-8c28db0ba2d1_SetDate">
    <vt:lpwstr>2025-11-25T12:00:29Z</vt:lpwstr>
  </property>
  <property fmtid="{D5CDD505-2E9C-101B-9397-08002B2CF9AE}" pid="49" name="MSIP_Label_b7e71735-4f72-4fb7-9080-8c28db0ba2d1_Method">
    <vt:lpwstr>Privileged</vt:lpwstr>
  </property>
  <property fmtid="{D5CDD505-2E9C-101B-9397-08002B2CF9AE}" pid="50" name="MSIP_Label_b7e71735-4f72-4fb7-9080-8c28db0ba2d1_Name">
    <vt:lpwstr>Vysoká</vt:lpwstr>
  </property>
  <property fmtid="{D5CDD505-2E9C-101B-9397-08002B2CF9AE}" pid="51" name="MSIP_Label_b7e71735-4f72-4fb7-9080-8c28db0ba2d1_SiteId">
    <vt:lpwstr>e6d36204-fa0a-4bdb-9b60-80f84bb090cf</vt:lpwstr>
  </property>
  <property fmtid="{D5CDD505-2E9C-101B-9397-08002B2CF9AE}" pid="52" name="MSIP_Label_b7e71735-4f72-4fb7-9080-8c28db0ba2d1_ActionId">
    <vt:lpwstr>8192df0c-e82f-4aaf-96ab-1ee8a24c6fb7</vt:lpwstr>
  </property>
  <property fmtid="{D5CDD505-2E9C-101B-9397-08002B2CF9AE}" pid="53" name="MSIP_Label_b7e71735-4f72-4fb7-9080-8c28db0ba2d1_ContentBits">
    <vt:lpwstr>2</vt:lpwstr>
  </property>
  <property fmtid="{D5CDD505-2E9C-101B-9397-08002B2CF9AE}" pid="54" name="MSIP_Label_b7e71735-4f72-4fb7-9080-8c28db0ba2d1_Tag">
    <vt:lpwstr>10, 0, 1, 1</vt:lpwstr>
  </property>
</Properties>
</file>