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word/diagrams/data1.xml" ContentType="application/vnd.openxmlformats-officedocument.drawingml.diagramData+xml"/>
  <Override PartName="/word/document.xml" ContentType="application/vnd.openxmlformats-officedocument.wordprocessingml.document.main+xml"/>
  <Override PartName="/word/footer1.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diagrams/layout1.xml" ContentType="application/vnd.openxmlformats-officedocument.drawingml.diagramLayout+xml"/>
  <Override PartName="/word/diagrams/quickStyle1.xml" ContentType="application/vnd.openxmlformats-officedocument.drawingml.diagramStyle+xml"/>
  <Override PartName="/word/diagrams/drawing1.xml" ContentType="application/vnd.ms-office.drawingml.diagramDrawing+xml"/>
  <Override PartName="/word/theme/theme1.xml" ContentType="application/vnd.openxmlformats-officedocument.theme+xml"/>
  <Override PartName="/word/diagrams/colors1.xml" ContentType="application/vnd.openxmlformats-officedocument.drawingml.diagramColors+xml"/>
  <Override PartName="/word/charts/chart5.xml" ContentType="application/vnd.openxmlformats-officedocument.drawingml.chart+xml"/>
  <Override PartName="/word/charts/chart1.xml" ContentType="application/vnd.openxmlformats-officedocument.drawingml.chart+xml"/>
  <Override PartName="/word/charts/chart3.xml" ContentType="application/vnd.openxmlformats-officedocument.drawingml.chart+xml"/>
  <Override PartName="/word/charts/chart4.xml" ContentType="application/vnd.openxmlformats-officedocument.drawingml.chart+xml"/>
  <Override PartName="/word/charts/chart2.xml" ContentType="application/vnd.openxmlformats-officedocument.drawingml.chart+xml"/>
  <Override PartName="/word/settings.xml" ContentType="application/vnd.openxmlformats-officedocument.wordprocessingml.settings+xml"/>
  <Override PartName="/word/stylesWithEffects.xml" ContentType="application/vnd.ms-word.stylesWithEffects+xml"/>
  <Override PartName="/word/numbering.xml" ContentType="application/vnd.openxmlformats-officedocument.wordprocessingml.numbering+xml"/>
  <Override PartName="/word/webSettings.xml" ContentType="application/vnd.openxmlformats-officedocument.wordprocessingml.webSettings+xml"/>
  <Override PartName="/word/styles.xml" ContentType="application/vnd.openxmlformats-officedocument.wordprocessingml.style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8A0276" w:rsidRPr="009C62AC" w:rsidRDefault="008A0276" w:rsidP="009C62AC">
      <w:pPr>
        <w:spacing w:after="0" w:line="240" w:lineRule="auto"/>
        <w:jc w:val="center"/>
        <w:rPr>
          <w:rFonts w:ascii="Calibri" w:eastAsia="Times New Roman" w:hAnsi="Calibri" w:cs="Calibri"/>
          <w:color w:val="000000" w:themeColor="text1"/>
          <w:sz w:val="24"/>
          <w:szCs w:val="24"/>
        </w:rPr>
      </w:pPr>
      <w:r w:rsidRPr="009C62AC">
        <w:rPr>
          <w:rFonts w:ascii="Calibri" w:eastAsia="Times New Roman" w:hAnsi="Calibri" w:cs="Calibri"/>
          <w:noProof/>
          <w:color w:val="000000" w:themeColor="text1"/>
          <w:sz w:val="24"/>
          <w:szCs w:val="24"/>
          <w:lang w:eastAsia="cs-CZ"/>
        </w:rPr>
        <w:drawing>
          <wp:anchor distT="0" distB="0" distL="114300" distR="114300" simplePos="0" relativeHeight="251659264" behindDoc="0" locked="0" layoutInCell="1" allowOverlap="0" wp14:anchorId="60062E5C" wp14:editId="682D6A1E">
            <wp:simplePos x="0" y="0"/>
            <wp:positionH relativeFrom="column">
              <wp:posOffset>2481580</wp:posOffset>
            </wp:positionH>
            <wp:positionV relativeFrom="paragraph">
              <wp:align>center</wp:align>
            </wp:positionV>
            <wp:extent cx="784860" cy="560705"/>
            <wp:effectExtent l="0" t="0" r="0" b="0"/>
            <wp:wrapTopAndBottom/>
            <wp:docPr id="3" name="Obrázek 3" descr="NKU_LOGO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NKU_LOGO 1"/>
                    <pic:cNvPicPr>
                      <a:picLocks noChangeAspect="1" noChangeArrowheads="1"/>
                    </pic:cNvPicPr>
                  </pic:nvPicPr>
                  <pic:blipFill>
                    <a:blip r:embed="rId9" cstate="print">
                      <a:extLst>
                        <a:ext uri="{28A0092B-C50C-407E-A947-70E740481C1C}">
                          <a14:useLocalDpi xmlns:a14="http://schemas.microsoft.com/office/drawing/2010/main" val="0"/>
                        </a:ext>
                      </a:extLst>
                    </a:blip>
                    <a:srcRect/>
                    <a:stretch>
                      <a:fillRect/>
                    </a:stretch>
                  </pic:blipFill>
                  <pic:spPr bwMode="auto">
                    <a:xfrm>
                      <a:off x="0" y="0"/>
                      <a:ext cx="784860" cy="56070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8A0276" w:rsidRDefault="008A0276" w:rsidP="009C62AC">
      <w:pPr>
        <w:spacing w:after="0" w:line="240" w:lineRule="auto"/>
        <w:jc w:val="center"/>
        <w:rPr>
          <w:rFonts w:ascii="Calibri" w:eastAsia="Times New Roman" w:hAnsi="Calibri" w:cs="Calibri"/>
          <w:color w:val="000000" w:themeColor="text1"/>
          <w:sz w:val="24"/>
          <w:szCs w:val="24"/>
        </w:rPr>
      </w:pPr>
    </w:p>
    <w:p w:rsidR="009C62AC" w:rsidRPr="009C62AC" w:rsidRDefault="009C62AC" w:rsidP="009C62AC">
      <w:pPr>
        <w:spacing w:after="0" w:line="240" w:lineRule="auto"/>
        <w:jc w:val="center"/>
        <w:rPr>
          <w:rFonts w:ascii="Calibri" w:eastAsia="Times New Roman" w:hAnsi="Calibri" w:cs="Calibri"/>
          <w:color w:val="000000" w:themeColor="text1"/>
          <w:sz w:val="24"/>
          <w:szCs w:val="24"/>
        </w:rPr>
      </w:pPr>
    </w:p>
    <w:p w:rsidR="008A0276" w:rsidRPr="00DB74E5" w:rsidRDefault="008A0276" w:rsidP="009C62AC">
      <w:pPr>
        <w:spacing w:after="0" w:line="240" w:lineRule="auto"/>
        <w:jc w:val="center"/>
        <w:rPr>
          <w:rFonts w:ascii="Calibri" w:eastAsia="Times New Roman" w:hAnsi="Calibri" w:cs="Calibri"/>
          <w:b/>
          <w:color w:val="000000" w:themeColor="text1"/>
          <w:sz w:val="28"/>
          <w:szCs w:val="28"/>
        </w:rPr>
      </w:pPr>
      <w:r w:rsidRPr="00DB74E5">
        <w:rPr>
          <w:rFonts w:ascii="Calibri" w:eastAsia="Times New Roman" w:hAnsi="Calibri" w:cs="Calibri"/>
          <w:b/>
          <w:color w:val="000000" w:themeColor="text1"/>
          <w:sz w:val="28"/>
          <w:szCs w:val="28"/>
        </w:rPr>
        <w:t xml:space="preserve">Kontrolní závěr z kontrolní akce </w:t>
      </w:r>
    </w:p>
    <w:p w:rsidR="009C62AC" w:rsidRPr="009C62AC" w:rsidRDefault="009C62AC" w:rsidP="009C62AC">
      <w:pPr>
        <w:spacing w:after="0" w:line="240" w:lineRule="auto"/>
        <w:jc w:val="center"/>
        <w:rPr>
          <w:rFonts w:ascii="Calibri" w:eastAsia="Times New Roman" w:hAnsi="Calibri" w:cs="Calibri"/>
          <w:b/>
          <w:color w:val="000000" w:themeColor="text1"/>
          <w:sz w:val="24"/>
          <w:szCs w:val="24"/>
        </w:rPr>
      </w:pPr>
    </w:p>
    <w:p w:rsidR="008A0276" w:rsidRDefault="008A0276" w:rsidP="009C62AC">
      <w:pPr>
        <w:spacing w:after="0" w:line="240" w:lineRule="auto"/>
        <w:jc w:val="center"/>
        <w:rPr>
          <w:rFonts w:ascii="Calibri" w:eastAsia="Times New Roman" w:hAnsi="Calibri" w:cs="Calibri"/>
          <w:b/>
          <w:color w:val="000000" w:themeColor="text1"/>
          <w:sz w:val="28"/>
          <w:szCs w:val="28"/>
        </w:rPr>
      </w:pPr>
      <w:r w:rsidRPr="009C62AC">
        <w:rPr>
          <w:rFonts w:ascii="Calibri" w:eastAsia="Times New Roman" w:hAnsi="Calibri" w:cs="Calibri"/>
          <w:b/>
          <w:color w:val="000000" w:themeColor="text1"/>
          <w:sz w:val="28"/>
          <w:szCs w:val="28"/>
        </w:rPr>
        <w:t>14/06</w:t>
      </w:r>
    </w:p>
    <w:p w:rsidR="009C62AC" w:rsidRPr="009C62AC" w:rsidRDefault="009C62AC" w:rsidP="009C62AC">
      <w:pPr>
        <w:spacing w:after="0" w:line="240" w:lineRule="auto"/>
        <w:jc w:val="center"/>
        <w:rPr>
          <w:rFonts w:ascii="Calibri" w:eastAsia="Times New Roman" w:hAnsi="Calibri" w:cs="Calibri"/>
          <w:b/>
          <w:color w:val="000000" w:themeColor="text1"/>
          <w:sz w:val="24"/>
          <w:szCs w:val="24"/>
        </w:rPr>
      </w:pPr>
    </w:p>
    <w:p w:rsidR="008A0276" w:rsidRPr="009C62AC" w:rsidRDefault="008A0276" w:rsidP="009C62AC">
      <w:pPr>
        <w:spacing w:after="0" w:line="240" w:lineRule="auto"/>
        <w:jc w:val="center"/>
        <w:rPr>
          <w:rFonts w:ascii="Calibri" w:eastAsia="Times New Roman" w:hAnsi="Calibri" w:cs="Calibri"/>
          <w:b/>
          <w:color w:val="000000" w:themeColor="text1"/>
          <w:sz w:val="28"/>
          <w:szCs w:val="28"/>
        </w:rPr>
      </w:pPr>
      <w:r w:rsidRPr="009C62AC">
        <w:rPr>
          <w:rFonts w:ascii="Calibri" w:eastAsia="Times New Roman" w:hAnsi="Calibri" w:cs="Calibri"/>
          <w:b/>
          <w:color w:val="000000" w:themeColor="text1"/>
          <w:sz w:val="28"/>
          <w:szCs w:val="28"/>
        </w:rPr>
        <w:t>Peněžní prostředky určené na podporu výroby energie z obnovitelných zdrojů</w:t>
      </w:r>
    </w:p>
    <w:p w:rsidR="003F5A76" w:rsidRDefault="003F5A76" w:rsidP="009C62AC">
      <w:pPr>
        <w:spacing w:after="0" w:line="240" w:lineRule="auto"/>
        <w:jc w:val="both"/>
        <w:rPr>
          <w:rFonts w:ascii="Calibri" w:eastAsia="Times New Roman" w:hAnsi="Calibri" w:cs="Calibri"/>
          <w:color w:val="000000" w:themeColor="text1"/>
          <w:sz w:val="24"/>
          <w:szCs w:val="24"/>
        </w:rPr>
      </w:pPr>
    </w:p>
    <w:p w:rsidR="009C62AC" w:rsidRPr="009C62AC" w:rsidRDefault="009C62AC" w:rsidP="009C62AC">
      <w:pPr>
        <w:spacing w:after="0" w:line="240" w:lineRule="auto"/>
        <w:jc w:val="both"/>
        <w:rPr>
          <w:rFonts w:ascii="Calibri" w:eastAsia="Times New Roman" w:hAnsi="Calibri" w:cs="Calibri"/>
          <w:color w:val="000000" w:themeColor="text1"/>
          <w:sz w:val="24"/>
          <w:szCs w:val="24"/>
        </w:rPr>
      </w:pPr>
    </w:p>
    <w:p w:rsidR="003F5A76" w:rsidRDefault="003F5A76" w:rsidP="009C62AC">
      <w:pPr>
        <w:spacing w:after="0" w:line="240" w:lineRule="auto"/>
        <w:jc w:val="both"/>
        <w:rPr>
          <w:rFonts w:ascii="Calibri" w:eastAsia="Times New Roman" w:hAnsi="Calibri" w:cs="Calibri"/>
          <w:color w:val="000000" w:themeColor="text1"/>
          <w:sz w:val="24"/>
          <w:szCs w:val="24"/>
        </w:rPr>
      </w:pPr>
      <w:r w:rsidRPr="009C62AC">
        <w:rPr>
          <w:rFonts w:ascii="Calibri" w:eastAsia="Times New Roman" w:hAnsi="Calibri" w:cs="Calibri"/>
          <w:color w:val="000000" w:themeColor="text1"/>
          <w:sz w:val="24"/>
          <w:szCs w:val="24"/>
        </w:rPr>
        <w:t xml:space="preserve">Kontrolní akce byla zařazena do plánu kontrolní činnosti Nejvyššího kontrolního úřadu (dále jen „NKÚ“) na rok 2014 pod číslem 14/06. Kontrolní akci řídil a kontrolní závěr vypracoval člen NKÚ RNDr. Petr </w:t>
      </w:r>
      <w:proofErr w:type="spellStart"/>
      <w:r w:rsidRPr="009C62AC">
        <w:rPr>
          <w:rFonts w:ascii="Calibri" w:eastAsia="Times New Roman" w:hAnsi="Calibri" w:cs="Calibri"/>
          <w:color w:val="000000" w:themeColor="text1"/>
          <w:sz w:val="24"/>
          <w:szCs w:val="24"/>
        </w:rPr>
        <w:t>Neuvirt</w:t>
      </w:r>
      <w:proofErr w:type="spellEnd"/>
      <w:r w:rsidR="001F56F1" w:rsidRPr="009C62AC">
        <w:rPr>
          <w:rFonts w:ascii="Calibri" w:eastAsia="Times New Roman" w:hAnsi="Calibri" w:cs="Calibri"/>
          <w:color w:val="000000" w:themeColor="text1"/>
          <w:sz w:val="24"/>
          <w:szCs w:val="24"/>
        </w:rPr>
        <w:t>.</w:t>
      </w:r>
    </w:p>
    <w:p w:rsidR="009C62AC" w:rsidRPr="009C62AC" w:rsidRDefault="009C62AC" w:rsidP="009C62AC">
      <w:pPr>
        <w:spacing w:after="0" w:line="240" w:lineRule="auto"/>
        <w:jc w:val="both"/>
        <w:rPr>
          <w:rFonts w:ascii="Calibri" w:eastAsia="Times New Roman" w:hAnsi="Calibri" w:cs="Calibri"/>
          <w:color w:val="000000" w:themeColor="text1"/>
          <w:sz w:val="24"/>
          <w:szCs w:val="24"/>
        </w:rPr>
      </w:pPr>
    </w:p>
    <w:p w:rsidR="003F5A76" w:rsidRDefault="003F5A76" w:rsidP="009C62AC">
      <w:pPr>
        <w:spacing w:after="0" w:line="240" w:lineRule="auto"/>
        <w:jc w:val="both"/>
        <w:rPr>
          <w:rFonts w:ascii="Calibri" w:eastAsia="Times New Roman" w:hAnsi="Calibri" w:cs="Calibri"/>
          <w:color w:val="000000" w:themeColor="text1"/>
          <w:sz w:val="24"/>
          <w:szCs w:val="24"/>
        </w:rPr>
      </w:pPr>
      <w:r w:rsidRPr="009C62AC">
        <w:rPr>
          <w:rFonts w:ascii="Calibri" w:eastAsia="Times New Roman" w:hAnsi="Calibri" w:cs="Calibri"/>
          <w:color w:val="000000" w:themeColor="text1"/>
          <w:sz w:val="24"/>
          <w:szCs w:val="24"/>
        </w:rPr>
        <w:t>Cílem kontroly bylo prověřit poskytování peněžních prostředků na podporu výroby energie z</w:t>
      </w:r>
      <w:r w:rsidR="001337B6" w:rsidRPr="009C62AC">
        <w:rPr>
          <w:rFonts w:ascii="Calibri" w:eastAsia="Times New Roman" w:hAnsi="Calibri" w:cs="Calibri"/>
          <w:color w:val="000000" w:themeColor="text1"/>
          <w:sz w:val="24"/>
          <w:szCs w:val="24"/>
        </w:rPr>
        <w:t> </w:t>
      </w:r>
      <w:r w:rsidRPr="009C62AC">
        <w:rPr>
          <w:rFonts w:ascii="Calibri" w:eastAsia="Times New Roman" w:hAnsi="Calibri" w:cs="Calibri"/>
          <w:color w:val="000000" w:themeColor="text1"/>
          <w:sz w:val="24"/>
          <w:szCs w:val="24"/>
        </w:rPr>
        <w:t>obnovitelných zdrojů, včetně zhodnocení dosažených výsledků v porovnání se stanovenými cíli a použitými prostředky.</w:t>
      </w:r>
    </w:p>
    <w:p w:rsidR="009C62AC" w:rsidRPr="009C62AC" w:rsidRDefault="009C62AC" w:rsidP="009C62AC">
      <w:pPr>
        <w:spacing w:after="0" w:line="240" w:lineRule="auto"/>
        <w:jc w:val="both"/>
        <w:rPr>
          <w:rFonts w:ascii="Calibri" w:eastAsia="Times New Roman" w:hAnsi="Calibri" w:cs="Calibri"/>
          <w:color w:val="000000" w:themeColor="text1"/>
          <w:sz w:val="24"/>
          <w:szCs w:val="24"/>
        </w:rPr>
      </w:pPr>
    </w:p>
    <w:p w:rsidR="003F5A76" w:rsidRDefault="003F5A76" w:rsidP="009C62AC">
      <w:pPr>
        <w:spacing w:after="0" w:line="240" w:lineRule="auto"/>
        <w:jc w:val="both"/>
        <w:rPr>
          <w:rFonts w:ascii="Calibri" w:eastAsia="Times New Roman" w:hAnsi="Calibri" w:cs="Calibri"/>
          <w:color w:val="000000" w:themeColor="text1"/>
          <w:sz w:val="24"/>
          <w:szCs w:val="24"/>
        </w:rPr>
      </w:pPr>
      <w:r w:rsidRPr="009C62AC">
        <w:rPr>
          <w:rFonts w:ascii="Calibri" w:eastAsia="Times New Roman" w:hAnsi="Calibri" w:cs="Calibri"/>
          <w:color w:val="000000" w:themeColor="text1"/>
          <w:sz w:val="24"/>
          <w:szCs w:val="24"/>
        </w:rPr>
        <w:t xml:space="preserve">Kontrola byla prováděna od </w:t>
      </w:r>
      <w:r w:rsidR="00CA3663" w:rsidRPr="009C62AC">
        <w:rPr>
          <w:rFonts w:ascii="Calibri" w:eastAsia="Times New Roman" w:hAnsi="Calibri" w:cs="Calibri"/>
          <w:color w:val="000000" w:themeColor="text1"/>
          <w:sz w:val="24"/>
          <w:szCs w:val="24"/>
        </w:rPr>
        <w:t>února</w:t>
      </w:r>
      <w:r w:rsidRPr="009C62AC">
        <w:rPr>
          <w:rFonts w:ascii="Calibri" w:eastAsia="Times New Roman" w:hAnsi="Calibri" w:cs="Calibri"/>
          <w:color w:val="000000" w:themeColor="text1"/>
          <w:sz w:val="24"/>
          <w:szCs w:val="24"/>
        </w:rPr>
        <w:t xml:space="preserve"> do </w:t>
      </w:r>
      <w:r w:rsidR="009E4B85" w:rsidRPr="009C62AC">
        <w:rPr>
          <w:rFonts w:ascii="Calibri" w:eastAsia="Times New Roman" w:hAnsi="Calibri" w:cs="Calibri"/>
          <w:color w:val="000000" w:themeColor="text1"/>
          <w:sz w:val="24"/>
          <w:szCs w:val="24"/>
        </w:rPr>
        <w:t>srpna 2014</w:t>
      </w:r>
      <w:r w:rsidR="001F56F1" w:rsidRPr="009C62AC">
        <w:rPr>
          <w:rFonts w:ascii="Calibri" w:eastAsia="Times New Roman" w:hAnsi="Calibri" w:cs="Calibri"/>
          <w:color w:val="000000" w:themeColor="text1"/>
          <w:sz w:val="24"/>
          <w:szCs w:val="24"/>
        </w:rPr>
        <w:t>.</w:t>
      </w:r>
    </w:p>
    <w:p w:rsidR="009C62AC" w:rsidRPr="009C62AC" w:rsidRDefault="009C62AC" w:rsidP="009C62AC">
      <w:pPr>
        <w:spacing w:after="0" w:line="240" w:lineRule="auto"/>
        <w:jc w:val="both"/>
        <w:rPr>
          <w:rFonts w:ascii="Calibri" w:eastAsia="Times New Roman" w:hAnsi="Calibri" w:cs="Calibri"/>
          <w:color w:val="000000" w:themeColor="text1"/>
          <w:sz w:val="24"/>
          <w:szCs w:val="24"/>
        </w:rPr>
      </w:pPr>
    </w:p>
    <w:p w:rsidR="003F5A76" w:rsidRDefault="003F5A76" w:rsidP="009C62AC">
      <w:pPr>
        <w:spacing w:after="0" w:line="240" w:lineRule="auto"/>
        <w:jc w:val="both"/>
        <w:rPr>
          <w:rFonts w:ascii="Calibri" w:eastAsia="Times New Roman" w:hAnsi="Calibri" w:cs="Calibri"/>
          <w:color w:val="000000" w:themeColor="text1"/>
          <w:sz w:val="24"/>
          <w:szCs w:val="24"/>
        </w:rPr>
      </w:pPr>
      <w:r w:rsidRPr="009C62AC">
        <w:rPr>
          <w:rFonts w:ascii="Calibri" w:eastAsia="Times New Roman" w:hAnsi="Calibri" w:cs="Calibri"/>
          <w:color w:val="000000" w:themeColor="text1"/>
          <w:sz w:val="24"/>
          <w:szCs w:val="24"/>
        </w:rPr>
        <w:t xml:space="preserve">Kontrolováno bylo období let </w:t>
      </w:r>
      <w:r w:rsidR="00E26121" w:rsidRPr="009C62AC">
        <w:rPr>
          <w:rFonts w:ascii="Calibri" w:eastAsia="Times New Roman" w:hAnsi="Calibri" w:cs="Calibri"/>
          <w:color w:val="000000" w:themeColor="text1"/>
          <w:sz w:val="24"/>
          <w:szCs w:val="24"/>
        </w:rPr>
        <w:t>2011</w:t>
      </w:r>
      <w:r w:rsidRPr="009C62AC">
        <w:rPr>
          <w:rFonts w:ascii="Calibri" w:eastAsia="Times New Roman" w:hAnsi="Calibri" w:cs="Calibri"/>
          <w:color w:val="000000" w:themeColor="text1"/>
          <w:sz w:val="24"/>
          <w:szCs w:val="24"/>
        </w:rPr>
        <w:t xml:space="preserve"> až </w:t>
      </w:r>
      <w:r w:rsidR="00E26121" w:rsidRPr="009C62AC">
        <w:rPr>
          <w:rFonts w:ascii="Calibri" w:eastAsia="Times New Roman" w:hAnsi="Calibri" w:cs="Calibri"/>
          <w:color w:val="000000" w:themeColor="text1"/>
          <w:sz w:val="24"/>
          <w:szCs w:val="24"/>
        </w:rPr>
        <w:t>2013</w:t>
      </w:r>
      <w:r w:rsidRPr="009C62AC">
        <w:rPr>
          <w:rFonts w:ascii="Calibri" w:eastAsia="Times New Roman" w:hAnsi="Calibri" w:cs="Calibri"/>
          <w:color w:val="000000" w:themeColor="text1"/>
          <w:sz w:val="24"/>
          <w:szCs w:val="24"/>
        </w:rPr>
        <w:t>, v případě věcných souvislostí i obdo</w:t>
      </w:r>
      <w:r w:rsidR="001F56F1" w:rsidRPr="009C62AC">
        <w:rPr>
          <w:rFonts w:ascii="Calibri" w:eastAsia="Times New Roman" w:hAnsi="Calibri" w:cs="Calibri"/>
          <w:color w:val="000000" w:themeColor="text1"/>
          <w:sz w:val="24"/>
          <w:szCs w:val="24"/>
        </w:rPr>
        <w:t>bí předcházející a následující.</w:t>
      </w:r>
    </w:p>
    <w:p w:rsidR="009C62AC" w:rsidRPr="009C62AC" w:rsidRDefault="009C62AC" w:rsidP="009C62AC">
      <w:pPr>
        <w:spacing w:after="0" w:line="240" w:lineRule="auto"/>
        <w:jc w:val="both"/>
        <w:rPr>
          <w:rFonts w:ascii="Calibri" w:eastAsia="Times New Roman" w:hAnsi="Calibri" w:cs="Calibri"/>
          <w:color w:val="000000" w:themeColor="text1"/>
          <w:sz w:val="24"/>
          <w:szCs w:val="24"/>
        </w:rPr>
      </w:pPr>
    </w:p>
    <w:p w:rsidR="00655423" w:rsidRPr="009C62AC" w:rsidRDefault="003F5A76" w:rsidP="009C62AC">
      <w:pPr>
        <w:spacing w:after="0" w:line="240" w:lineRule="auto"/>
        <w:jc w:val="both"/>
        <w:rPr>
          <w:rFonts w:ascii="Calibri" w:eastAsia="Times New Roman" w:hAnsi="Calibri" w:cs="Calibri"/>
          <w:color w:val="000000" w:themeColor="text1"/>
          <w:sz w:val="24"/>
          <w:szCs w:val="24"/>
        </w:rPr>
      </w:pPr>
      <w:r w:rsidRPr="009C62AC">
        <w:rPr>
          <w:rFonts w:ascii="Calibri" w:eastAsia="Times New Roman" w:hAnsi="Calibri" w:cs="Calibri"/>
          <w:color w:val="000000" w:themeColor="text1"/>
          <w:sz w:val="24"/>
          <w:szCs w:val="24"/>
        </w:rPr>
        <w:t>Kontrolované osoby:</w:t>
      </w:r>
      <w:r w:rsidRPr="009C62AC">
        <w:rPr>
          <w:rFonts w:ascii="Calibri" w:eastAsia="Times New Roman" w:hAnsi="Calibri" w:cs="Calibri"/>
          <w:color w:val="000000" w:themeColor="text1"/>
          <w:sz w:val="24"/>
          <w:szCs w:val="24"/>
        </w:rPr>
        <w:cr/>
      </w:r>
      <w:r w:rsidR="00323D0F" w:rsidRPr="009C62AC">
        <w:rPr>
          <w:rFonts w:ascii="Calibri" w:eastAsia="Times New Roman" w:hAnsi="Calibri" w:cs="Calibri"/>
          <w:color w:val="000000" w:themeColor="text1"/>
          <w:sz w:val="24"/>
          <w:szCs w:val="24"/>
        </w:rPr>
        <w:t xml:space="preserve">Ministerstvo průmyslu a obchodu; Agentura pro podporu podnikání a investic </w:t>
      </w:r>
      <w:proofErr w:type="spellStart"/>
      <w:r w:rsidR="00323D0F" w:rsidRPr="009C62AC">
        <w:rPr>
          <w:rFonts w:ascii="Calibri" w:eastAsia="Times New Roman" w:hAnsi="Calibri" w:cs="Calibri"/>
          <w:color w:val="000000" w:themeColor="text1"/>
          <w:sz w:val="24"/>
          <w:szCs w:val="24"/>
        </w:rPr>
        <w:t>CzechInvest</w:t>
      </w:r>
      <w:proofErr w:type="spellEnd"/>
      <w:r w:rsidR="00EC4DBD" w:rsidRPr="009C62AC">
        <w:rPr>
          <w:rFonts w:ascii="Calibri" w:eastAsia="Times New Roman" w:hAnsi="Calibri" w:cs="Calibri"/>
          <w:color w:val="000000" w:themeColor="text1"/>
          <w:sz w:val="24"/>
          <w:szCs w:val="24"/>
        </w:rPr>
        <w:t>, Praha</w:t>
      </w:r>
      <w:r w:rsidR="00323D0F" w:rsidRPr="009C62AC">
        <w:rPr>
          <w:rFonts w:ascii="Calibri" w:eastAsia="Times New Roman" w:hAnsi="Calibri" w:cs="Calibri"/>
          <w:color w:val="000000" w:themeColor="text1"/>
          <w:sz w:val="24"/>
          <w:szCs w:val="24"/>
        </w:rPr>
        <w:t xml:space="preserve">; </w:t>
      </w:r>
      <w:r w:rsidRPr="009C62AC">
        <w:rPr>
          <w:rFonts w:ascii="Calibri" w:eastAsia="Times New Roman" w:hAnsi="Calibri" w:cs="Calibri"/>
          <w:color w:val="000000" w:themeColor="text1"/>
          <w:sz w:val="24"/>
          <w:szCs w:val="24"/>
        </w:rPr>
        <w:t>Ministerstvo životního prostředí; Státní fond životního prostředí České republiky</w:t>
      </w:r>
      <w:r w:rsidR="00EC4DBD" w:rsidRPr="009C62AC">
        <w:rPr>
          <w:rFonts w:ascii="Calibri" w:eastAsia="Times New Roman" w:hAnsi="Calibri" w:cs="Calibri"/>
          <w:color w:val="000000" w:themeColor="text1"/>
          <w:sz w:val="24"/>
          <w:szCs w:val="24"/>
        </w:rPr>
        <w:t>, Praha</w:t>
      </w:r>
      <w:r w:rsidRPr="009C62AC">
        <w:rPr>
          <w:rFonts w:ascii="Calibri" w:eastAsia="Times New Roman" w:hAnsi="Calibri" w:cs="Calibri"/>
          <w:color w:val="000000" w:themeColor="text1"/>
          <w:sz w:val="24"/>
          <w:szCs w:val="24"/>
        </w:rPr>
        <w:t xml:space="preserve">; </w:t>
      </w:r>
      <w:r w:rsidR="00655423" w:rsidRPr="009C62AC">
        <w:rPr>
          <w:rFonts w:ascii="Calibri" w:eastAsia="Times New Roman" w:hAnsi="Calibri" w:cs="Calibri"/>
          <w:color w:val="000000" w:themeColor="text1"/>
          <w:sz w:val="24"/>
          <w:szCs w:val="24"/>
        </w:rPr>
        <w:t>Ministerstvo zemědělství; Státní zemědělský intervenční fond</w:t>
      </w:r>
      <w:r w:rsidR="00EC4DBD" w:rsidRPr="009C62AC">
        <w:rPr>
          <w:rFonts w:ascii="Calibri" w:eastAsia="Times New Roman" w:hAnsi="Calibri" w:cs="Calibri"/>
          <w:color w:val="000000" w:themeColor="text1"/>
          <w:sz w:val="24"/>
          <w:szCs w:val="24"/>
        </w:rPr>
        <w:t>, Praha</w:t>
      </w:r>
      <w:r w:rsidR="001B39C1">
        <w:rPr>
          <w:rFonts w:ascii="Calibri" w:eastAsia="Times New Roman" w:hAnsi="Calibri" w:cs="Calibri"/>
          <w:color w:val="000000" w:themeColor="text1"/>
          <w:sz w:val="24"/>
          <w:szCs w:val="24"/>
        </w:rPr>
        <w:t>;</w:t>
      </w:r>
      <w:r w:rsidR="00655423" w:rsidRPr="009C62AC">
        <w:rPr>
          <w:rFonts w:ascii="Calibri" w:eastAsia="Times New Roman" w:hAnsi="Calibri" w:cs="Calibri"/>
          <w:color w:val="000000" w:themeColor="text1"/>
          <w:sz w:val="24"/>
          <w:szCs w:val="24"/>
        </w:rPr>
        <w:t xml:space="preserve"> Energetický regulační úřad</w:t>
      </w:r>
      <w:r w:rsidR="00EC4DBD" w:rsidRPr="009C62AC">
        <w:rPr>
          <w:rFonts w:ascii="Calibri" w:eastAsia="Times New Roman" w:hAnsi="Calibri" w:cs="Calibri"/>
          <w:color w:val="000000" w:themeColor="text1"/>
          <w:sz w:val="24"/>
          <w:szCs w:val="24"/>
        </w:rPr>
        <w:t>, Jihlava</w:t>
      </w:r>
      <w:r w:rsidR="00655423" w:rsidRPr="009C62AC">
        <w:rPr>
          <w:rFonts w:ascii="Calibri" w:eastAsia="Times New Roman" w:hAnsi="Calibri" w:cs="Calibri"/>
          <w:color w:val="000000" w:themeColor="text1"/>
          <w:sz w:val="24"/>
          <w:szCs w:val="24"/>
        </w:rPr>
        <w:t>.</w:t>
      </w:r>
    </w:p>
    <w:p w:rsidR="009C62AC" w:rsidRDefault="009C62AC" w:rsidP="009C62AC">
      <w:pPr>
        <w:spacing w:after="0" w:line="240" w:lineRule="auto"/>
        <w:jc w:val="both"/>
        <w:rPr>
          <w:rFonts w:ascii="Calibri" w:eastAsia="Times New Roman" w:hAnsi="Calibri" w:cs="Calibri"/>
          <w:bCs/>
          <w:color w:val="000000" w:themeColor="text1"/>
          <w:sz w:val="24"/>
          <w:szCs w:val="24"/>
        </w:rPr>
      </w:pPr>
    </w:p>
    <w:p w:rsidR="003F5A76" w:rsidRPr="009C62AC" w:rsidRDefault="003F5A76" w:rsidP="009C62AC">
      <w:pPr>
        <w:spacing w:after="0" w:line="240" w:lineRule="auto"/>
        <w:jc w:val="both"/>
        <w:rPr>
          <w:rFonts w:ascii="Calibri" w:eastAsia="Calibri" w:hAnsi="Calibri" w:cs="Calibri"/>
          <w:bCs/>
          <w:color w:val="000000" w:themeColor="text1"/>
          <w:sz w:val="24"/>
          <w:szCs w:val="24"/>
        </w:rPr>
      </w:pPr>
      <w:r w:rsidRPr="009C62AC">
        <w:rPr>
          <w:rFonts w:ascii="Calibri" w:eastAsia="Times New Roman" w:hAnsi="Calibri" w:cs="Calibri"/>
          <w:bCs/>
          <w:color w:val="000000" w:themeColor="text1"/>
          <w:sz w:val="24"/>
          <w:szCs w:val="24"/>
        </w:rPr>
        <w:t>Námitky, které proti kontrolním protokolům podaly</w:t>
      </w:r>
      <w:r w:rsidRPr="009C62AC">
        <w:rPr>
          <w:rFonts w:ascii="Calibri" w:eastAsia="Calibri" w:hAnsi="Calibri" w:cs="Calibri"/>
          <w:bCs/>
          <w:color w:val="000000" w:themeColor="text1"/>
          <w:sz w:val="24"/>
          <w:szCs w:val="24"/>
        </w:rPr>
        <w:t xml:space="preserve"> Ministerstvo </w:t>
      </w:r>
      <w:r w:rsidR="00996976" w:rsidRPr="009C62AC">
        <w:rPr>
          <w:rFonts w:ascii="Calibri" w:eastAsia="Calibri" w:hAnsi="Calibri" w:cs="Calibri"/>
          <w:bCs/>
          <w:color w:val="000000" w:themeColor="text1"/>
          <w:sz w:val="24"/>
          <w:szCs w:val="24"/>
        </w:rPr>
        <w:t>zemědělství a Státní zemědělský intervenční fond</w:t>
      </w:r>
      <w:r w:rsidR="001B39C1">
        <w:rPr>
          <w:rFonts w:ascii="Calibri" w:eastAsia="Calibri" w:hAnsi="Calibri" w:cs="Calibri"/>
          <w:bCs/>
          <w:color w:val="000000" w:themeColor="text1"/>
          <w:sz w:val="24"/>
          <w:szCs w:val="24"/>
        </w:rPr>
        <w:t>,</w:t>
      </w:r>
      <w:r w:rsidR="00996976" w:rsidRPr="009C62AC">
        <w:rPr>
          <w:rFonts w:ascii="Calibri" w:eastAsia="Calibri" w:hAnsi="Calibri" w:cs="Calibri"/>
          <w:bCs/>
          <w:color w:val="000000" w:themeColor="text1"/>
          <w:sz w:val="24"/>
          <w:szCs w:val="24"/>
        </w:rPr>
        <w:t xml:space="preserve"> byly vypořádány vedoucím</w:t>
      </w:r>
      <w:r w:rsidRPr="009C62AC">
        <w:rPr>
          <w:rFonts w:ascii="Calibri" w:eastAsia="Calibri" w:hAnsi="Calibri" w:cs="Calibri"/>
          <w:bCs/>
          <w:color w:val="000000" w:themeColor="text1"/>
          <w:sz w:val="24"/>
          <w:szCs w:val="24"/>
        </w:rPr>
        <w:t xml:space="preserve"> skupin</w:t>
      </w:r>
      <w:r w:rsidR="00996976" w:rsidRPr="009C62AC">
        <w:rPr>
          <w:rFonts w:ascii="Calibri" w:eastAsia="Calibri" w:hAnsi="Calibri" w:cs="Calibri"/>
          <w:bCs/>
          <w:color w:val="000000" w:themeColor="text1"/>
          <w:sz w:val="24"/>
          <w:szCs w:val="24"/>
        </w:rPr>
        <w:t>y</w:t>
      </w:r>
      <w:r w:rsidRPr="009C62AC">
        <w:rPr>
          <w:rFonts w:ascii="Calibri" w:eastAsia="Calibri" w:hAnsi="Calibri" w:cs="Calibri"/>
          <w:bCs/>
          <w:color w:val="000000" w:themeColor="text1"/>
          <w:sz w:val="24"/>
          <w:szCs w:val="24"/>
        </w:rPr>
        <w:t xml:space="preserve"> kontroluj</w:t>
      </w:r>
      <w:r w:rsidR="0090724F" w:rsidRPr="009C62AC">
        <w:rPr>
          <w:rFonts w:ascii="Calibri" w:eastAsia="Calibri" w:hAnsi="Calibri" w:cs="Calibri"/>
          <w:bCs/>
          <w:color w:val="000000" w:themeColor="text1"/>
          <w:sz w:val="24"/>
          <w:szCs w:val="24"/>
        </w:rPr>
        <w:t>ících rozhodnutími o námitkách.</w:t>
      </w:r>
    </w:p>
    <w:p w:rsidR="003F5A76" w:rsidRPr="009C62AC" w:rsidRDefault="003F5A76" w:rsidP="009C62AC">
      <w:pPr>
        <w:spacing w:after="0" w:line="240" w:lineRule="auto"/>
        <w:jc w:val="both"/>
        <w:rPr>
          <w:rFonts w:ascii="Calibri" w:eastAsia="Times New Roman" w:hAnsi="Calibri" w:cs="Calibri"/>
          <w:color w:val="000000" w:themeColor="text1"/>
          <w:sz w:val="24"/>
          <w:szCs w:val="24"/>
        </w:rPr>
      </w:pPr>
    </w:p>
    <w:p w:rsidR="003F5A76" w:rsidRPr="009C62AC" w:rsidRDefault="003F5A76" w:rsidP="009C62AC">
      <w:pPr>
        <w:spacing w:after="0" w:line="240" w:lineRule="auto"/>
        <w:jc w:val="both"/>
        <w:rPr>
          <w:rFonts w:ascii="Calibri" w:eastAsia="Times New Roman" w:hAnsi="Calibri" w:cs="Calibri"/>
          <w:color w:val="000000" w:themeColor="text1"/>
          <w:sz w:val="24"/>
          <w:szCs w:val="24"/>
        </w:rPr>
      </w:pPr>
      <w:proofErr w:type="gramStart"/>
      <w:r w:rsidRPr="009C62AC">
        <w:rPr>
          <w:rFonts w:ascii="Calibri" w:eastAsia="Times New Roman" w:hAnsi="Calibri" w:cs="Calibri"/>
          <w:b/>
          <w:i/>
          <w:color w:val="000000" w:themeColor="text1"/>
          <w:spacing w:val="40"/>
          <w:sz w:val="24"/>
          <w:szCs w:val="24"/>
        </w:rPr>
        <w:t>Kolegium</w:t>
      </w:r>
      <w:r w:rsidRPr="009C62AC">
        <w:rPr>
          <w:rFonts w:ascii="Calibri" w:eastAsia="Times New Roman" w:hAnsi="Calibri" w:cs="Calibri"/>
          <w:b/>
          <w:color w:val="000000" w:themeColor="text1"/>
          <w:sz w:val="24"/>
          <w:szCs w:val="24"/>
        </w:rPr>
        <w:t xml:space="preserve">   </w:t>
      </w:r>
      <w:r w:rsidRPr="009C62AC">
        <w:rPr>
          <w:rFonts w:ascii="Calibri" w:eastAsia="Times New Roman" w:hAnsi="Calibri" w:cs="Calibri"/>
          <w:b/>
          <w:i/>
          <w:color w:val="000000" w:themeColor="text1"/>
          <w:spacing w:val="40"/>
          <w:sz w:val="24"/>
          <w:szCs w:val="24"/>
        </w:rPr>
        <w:t>NKÚ</w:t>
      </w:r>
      <w:proofErr w:type="gramEnd"/>
      <w:r w:rsidRPr="009C62AC">
        <w:rPr>
          <w:rFonts w:ascii="Calibri" w:eastAsia="Times New Roman" w:hAnsi="Calibri" w:cs="Calibri"/>
          <w:b/>
          <w:color w:val="000000" w:themeColor="text1"/>
          <w:sz w:val="24"/>
          <w:szCs w:val="24"/>
        </w:rPr>
        <w:t xml:space="preserve">   </w:t>
      </w:r>
      <w:r w:rsidR="00996976" w:rsidRPr="009C62AC">
        <w:rPr>
          <w:rFonts w:ascii="Calibri" w:eastAsia="Times New Roman" w:hAnsi="Calibri" w:cs="Calibri"/>
          <w:color w:val="000000" w:themeColor="text1"/>
          <w:sz w:val="24"/>
          <w:szCs w:val="24"/>
        </w:rPr>
        <w:t xml:space="preserve">na svém </w:t>
      </w:r>
      <w:r w:rsidR="00184CE0" w:rsidRPr="009C62AC">
        <w:rPr>
          <w:rFonts w:ascii="Calibri" w:eastAsia="Times New Roman" w:hAnsi="Calibri" w:cs="Calibri"/>
          <w:color w:val="000000" w:themeColor="text1"/>
          <w:sz w:val="24"/>
          <w:szCs w:val="24"/>
        </w:rPr>
        <w:t>XVIII</w:t>
      </w:r>
      <w:r w:rsidR="00996976" w:rsidRPr="009C62AC">
        <w:rPr>
          <w:rFonts w:ascii="Calibri" w:eastAsia="Times New Roman" w:hAnsi="Calibri" w:cs="Calibri"/>
          <w:color w:val="000000" w:themeColor="text1"/>
          <w:sz w:val="24"/>
          <w:szCs w:val="24"/>
        </w:rPr>
        <w:t>.</w:t>
      </w:r>
      <w:r w:rsidRPr="009C62AC">
        <w:rPr>
          <w:rFonts w:ascii="Calibri" w:eastAsia="Times New Roman" w:hAnsi="Calibri" w:cs="Calibri"/>
          <w:color w:val="000000" w:themeColor="text1"/>
          <w:sz w:val="24"/>
          <w:szCs w:val="24"/>
        </w:rPr>
        <w:t xml:space="preserve"> </w:t>
      </w:r>
      <w:r w:rsidR="00184CE0" w:rsidRPr="009C62AC">
        <w:rPr>
          <w:rFonts w:ascii="Calibri" w:eastAsia="Times New Roman" w:hAnsi="Calibri" w:cs="Calibri"/>
          <w:color w:val="000000" w:themeColor="text1"/>
          <w:sz w:val="24"/>
          <w:szCs w:val="24"/>
        </w:rPr>
        <w:t>jednání</w:t>
      </w:r>
      <w:r w:rsidRPr="009C62AC">
        <w:rPr>
          <w:rFonts w:ascii="Calibri" w:eastAsia="Times New Roman" w:hAnsi="Calibri" w:cs="Calibri"/>
          <w:color w:val="000000" w:themeColor="text1"/>
          <w:sz w:val="24"/>
          <w:szCs w:val="24"/>
        </w:rPr>
        <w:t xml:space="preserve">, </w:t>
      </w:r>
      <w:r w:rsidR="001B39C1">
        <w:rPr>
          <w:rFonts w:ascii="Calibri" w:eastAsia="Times New Roman" w:hAnsi="Calibri" w:cs="Calibri"/>
          <w:color w:val="000000" w:themeColor="text1"/>
          <w:sz w:val="24"/>
          <w:szCs w:val="24"/>
        </w:rPr>
        <w:t xml:space="preserve">které se </w:t>
      </w:r>
      <w:r w:rsidRPr="009C62AC">
        <w:rPr>
          <w:rFonts w:ascii="Calibri" w:eastAsia="Times New Roman" w:hAnsi="Calibri" w:cs="Calibri"/>
          <w:color w:val="000000" w:themeColor="text1"/>
          <w:sz w:val="24"/>
          <w:szCs w:val="24"/>
        </w:rPr>
        <w:t>kona</w:t>
      </w:r>
      <w:r w:rsidR="001B39C1">
        <w:rPr>
          <w:rFonts w:ascii="Calibri" w:eastAsia="Times New Roman" w:hAnsi="Calibri" w:cs="Calibri"/>
          <w:color w:val="000000" w:themeColor="text1"/>
          <w:sz w:val="24"/>
          <w:szCs w:val="24"/>
        </w:rPr>
        <w:t>lo</w:t>
      </w:r>
      <w:r w:rsidRPr="009C62AC">
        <w:rPr>
          <w:rFonts w:ascii="Calibri" w:eastAsia="Times New Roman" w:hAnsi="Calibri" w:cs="Calibri"/>
          <w:color w:val="000000" w:themeColor="text1"/>
          <w:sz w:val="24"/>
          <w:szCs w:val="24"/>
        </w:rPr>
        <w:t xml:space="preserve"> dne</w:t>
      </w:r>
      <w:r w:rsidR="00996976" w:rsidRPr="009C62AC">
        <w:rPr>
          <w:rFonts w:ascii="Calibri" w:eastAsia="Times New Roman" w:hAnsi="Calibri" w:cs="Calibri"/>
          <w:color w:val="000000" w:themeColor="text1"/>
          <w:sz w:val="24"/>
          <w:szCs w:val="24"/>
        </w:rPr>
        <w:t xml:space="preserve"> </w:t>
      </w:r>
      <w:r w:rsidR="00184CE0" w:rsidRPr="009C62AC">
        <w:rPr>
          <w:rFonts w:ascii="Calibri" w:eastAsia="Times New Roman" w:hAnsi="Calibri" w:cs="Calibri"/>
          <w:color w:val="000000" w:themeColor="text1"/>
          <w:sz w:val="24"/>
          <w:szCs w:val="24"/>
        </w:rPr>
        <w:t>10. 11. 2014</w:t>
      </w:r>
      <w:r w:rsidRPr="009C62AC">
        <w:rPr>
          <w:rFonts w:ascii="Calibri" w:eastAsia="Times New Roman" w:hAnsi="Calibri" w:cs="Calibri"/>
          <w:color w:val="000000" w:themeColor="text1"/>
          <w:sz w:val="24"/>
          <w:szCs w:val="24"/>
        </w:rPr>
        <w:t xml:space="preserve">, </w:t>
      </w:r>
    </w:p>
    <w:p w:rsidR="003F5A76" w:rsidRPr="009C62AC" w:rsidRDefault="003F5A76" w:rsidP="009C62AC">
      <w:pPr>
        <w:spacing w:after="0" w:line="240" w:lineRule="auto"/>
        <w:jc w:val="both"/>
        <w:rPr>
          <w:rFonts w:ascii="Calibri" w:eastAsia="Times New Roman" w:hAnsi="Calibri" w:cs="Calibri"/>
          <w:color w:val="000000" w:themeColor="text1"/>
          <w:sz w:val="24"/>
          <w:szCs w:val="24"/>
        </w:rPr>
      </w:pPr>
      <w:proofErr w:type="gramStart"/>
      <w:r w:rsidRPr="009C62AC">
        <w:rPr>
          <w:rFonts w:ascii="Calibri" w:eastAsia="Times New Roman" w:hAnsi="Calibri" w:cs="Calibri"/>
          <w:b/>
          <w:i/>
          <w:color w:val="000000" w:themeColor="text1"/>
          <w:spacing w:val="40"/>
          <w:sz w:val="24"/>
          <w:szCs w:val="24"/>
        </w:rPr>
        <w:t>schválilo</w:t>
      </w:r>
      <w:r w:rsidRPr="009C62AC">
        <w:rPr>
          <w:rFonts w:ascii="Calibri" w:eastAsia="Times New Roman" w:hAnsi="Calibri" w:cs="Calibri"/>
          <w:b/>
          <w:color w:val="000000" w:themeColor="text1"/>
          <w:sz w:val="24"/>
          <w:szCs w:val="24"/>
        </w:rPr>
        <w:t xml:space="preserve">   </w:t>
      </w:r>
      <w:r w:rsidR="00996976" w:rsidRPr="009C62AC">
        <w:rPr>
          <w:rFonts w:ascii="Calibri" w:eastAsia="Times New Roman" w:hAnsi="Calibri" w:cs="Calibri"/>
          <w:color w:val="000000" w:themeColor="text1"/>
          <w:sz w:val="24"/>
          <w:szCs w:val="24"/>
        </w:rPr>
        <w:t>usnesením</w:t>
      </w:r>
      <w:proofErr w:type="gramEnd"/>
      <w:r w:rsidR="00996976" w:rsidRPr="009C62AC">
        <w:rPr>
          <w:rFonts w:ascii="Calibri" w:eastAsia="Times New Roman" w:hAnsi="Calibri" w:cs="Calibri"/>
          <w:color w:val="000000" w:themeColor="text1"/>
          <w:sz w:val="24"/>
          <w:szCs w:val="24"/>
        </w:rPr>
        <w:t xml:space="preserve"> č. </w:t>
      </w:r>
      <w:r w:rsidR="009C4856" w:rsidRPr="009C62AC">
        <w:rPr>
          <w:rFonts w:ascii="Calibri" w:eastAsia="Times New Roman" w:hAnsi="Calibri" w:cs="Calibri"/>
          <w:color w:val="000000" w:themeColor="text1"/>
          <w:sz w:val="24"/>
          <w:szCs w:val="24"/>
        </w:rPr>
        <w:t>11</w:t>
      </w:r>
      <w:r w:rsidR="00184CE0" w:rsidRPr="009C62AC">
        <w:rPr>
          <w:rFonts w:ascii="Calibri" w:eastAsia="Times New Roman" w:hAnsi="Calibri" w:cs="Calibri"/>
          <w:color w:val="000000" w:themeColor="text1"/>
          <w:sz w:val="24"/>
          <w:szCs w:val="24"/>
        </w:rPr>
        <w:t>/XVIII/2014</w:t>
      </w:r>
    </w:p>
    <w:p w:rsidR="003F5A76" w:rsidRPr="009C62AC" w:rsidRDefault="003F5A76" w:rsidP="009C62AC">
      <w:pPr>
        <w:spacing w:after="0" w:line="240" w:lineRule="auto"/>
        <w:jc w:val="both"/>
        <w:rPr>
          <w:rFonts w:ascii="Calibri" w:eastAsia="Times New Roman" w:hAnsi="Calibri" w:cs="Calibri"/>
          <w:color w:val="000000" w:themeColor="text1"/>
          <w:sz w:val="24"/>
          <w:szCs w:val="24"/>
        </w:rPr>
      </w:pPr>
      <w:proofErr w:type="gramStart"/>
      <w:r w:rsidRPr="009C62AC">
        <w:rPr>
          <w:rFonts w:ascii="Calibri" w:eastAsia="Times New Roman" w:hAnsi="Calibri" w:cs="Calibri"/>
          <w:b/>
          <w:i/>
          <w:color w:val="000000" w:themeColor="text1"/>
          <w:spacing w:val="40"/>
          <w:sz w:val="24"/>
          <w:szCs w:val="24"/>
        </w:rPr>
        <w:t>kontrolní</w:t>
      </w:r>
      <w:r w:rsidRPr="009C62AC">
        <w:rPr>
          <w:rFonts w:ascii="Calibri" w:eastAsia="Times New Roman" w:hAnsi="Calibri" w:cs="Calibri"/>
          <w:b/>
          <w:color w:val="000000" w:themeColor="text1"/>
          <w:sz w:val="24"/>
          <w:szCs w:val="24"/>
        </w:rPr>
        <w:t xml:space="preserve">   </w:t>
      </w:r>
      <w:r w:rsidRPr="009C62AC">
        <w:rPr>
          <w:rFonts w:ascii="Calibri" w:eastAsia="Times New Roman" w:hAnsi="Calibri" w:cs="Calibri"/>
          <w:b/>
          <w:i/>
          <w:color w:val="000000" w:themeColor="text1"/>
          <w:spacing w:val="40"/>
          <w:sz w:val="24"/>
          <w:szCs w:val="24"/>
        </w:rPr>
        <w:t>závěr</w:t>
      </w:r>
      <w:proofErr w:type="gramEnd"/>
      <w:r w:rsidRPr="009C62AC">
        <w:rPr>
          <w:rFonts w:ascii="Calibri" w:eastAsia="Times New Roman" w:hAnsi="Calibri" w:cs="Calibri"/>
          <w:b/>
          <w:color w:val="000000" w:themeColor="text1"/>
          <w:sz w:val="24"/>
          <w:szCs w:val="24"/>
        </w:rPr>
        <w:t xml:space="preserve">   </w:t>
      </w:r>
      <w:r w:rsidRPr="009C62AC">
        <w:rPr>
          <w:rFonts w:ascii="Calibri" w:eastAsia="Times New Roman" w:hAnsi="Calibri" w:cs="Calibri"/>
          <w:color w:val="000000" w:themeColor="text1"/>
          <w:sz w:val="24"/>
          <w:szCs w:val="24"/>
        </w:rPr>
        <w:t>v tomto znění:</w:t>
      </w:r>
    </w:p>
    <w:p w:rsidR="0077235E" w:rsidRPr="009C62AC" w:rsidRDefault="0077235E" w:rsidP="009C62AC">
      <w:pPr>
        <w:spacing w:after="0" w:line="240" w:lineRule="auto"/>
        <w:jc w:val="both"/>
        <w:rPr>
          <w:rFonts w:ascii="Calibri" w:eastAsia="Times New Roman" w:hAnsi="Calibri" w:cs="Calibri"/>
          <w:color w:val="000000" w:themeColor="text1"/>
          <w:sz w:val="24"/>
          <w:szCs w:val="24"/>
        </w:rPr>
      </w:pPr>
    </w:p>
    <w:p w:rsidR="0077235E" w:rsidRPr="009C62AC" w:rsidRDefault="0077235E" w:rsidP="009C62AC">
      <w:pPr>
        <w:spacing w:after="0" w:line="240" w:lineRule="auto"/>
        <w:jc w:val="both"/>
        <w:rPr>
          <w:rFonts w:ascii="Calibri" w:eastAsia="Times New Roman" w:hAnsi="Calibri" w:cs="Calibri"/>
          <w:color w:val="000000" w:themeColor="text1"/>
          <w:sz w:val="24"/>
          <w:szCs w:val="24"/>
        </w:rPr>
      </w:pPr>
    </w:p>
    <w:p w:rsidR="00E517D6" w:rsidRPr="009C62AC" w:rsidRDefault="009C62AC" w:rsidP="009C62AC">
      <w:pPr>
        <w:spacing w:after="0"/>
        <w:jc w:val="center"/>
        <w:rPr>
          <w:rFonts w:cstheme="minorHAnsi"/>
          <w:b/>
          <w:color w:val="000000" w:themeColor="text1"/>
          <w:sz w:val="26"/>
          <w:szCs w:val="26"/>
        </w:rPr>
      </w:pPr>
      <w:r>
        <w:rPr>
          <w:rFonts w:cstheme="minorHAnsi"/>
          <w:b/>
          <w:color w:val="000000" w:themeColor="text1"/>
          <w:sz w:val="26"/>
          <w:szCs w:val="26"/>
        </w:rPr>
        <w:t xml:space="preserve">I. </w:t>
      </w:r>
      <w:r w:rsidR="00E517D6" w:rsidRPr="009C62AC">
        <w:rPr>
          <w:rFonts w:cstheme="minorHAnsi"/>
          <w:b/>
          <w:color w:val="000000" w:themeColor="text1"/>
          <w:sz w:val="26"/>
          <w:szCs w:val="26"/>
        </w:rPr>
        <w:t>Úvod</w:t>
      </w:r>
    </w:p>
    <w:p w:rsidR="00FD0D45" w:rsidRPr="009C62AC" w:rsidRDefault="00FD0D45" w:rsidP="009C62AC">
      <w:pPr>
        <w:spacing w:after="0" w:line="240" w:lineRule="auto"/>
        <w:rPr>
          <w:rFonts w:ascii="Calibri" w:hAnsi="Calibri" w:cs="Calibri"/>
          <w:color w:val="000000" w:themeColor="text1"/>
          <w:sz w:val="24"/>
          <w:szCs w:val="24"/>
        </w:rPr>
      </w:pPr>
    </w:p>
    <w:p w:rsidR="00A430E7" w:rsidRDefault="006103E3" w:rsidP="009C62AC">
      <w:pPr>
        <w:spacing w:after="0" w:line="240" w:lineRule="auto"/>
        <w:jc w:val="both"/>
        <w:rPr>
          <w:rFonts w:ascii="Calibri" w:hAnsi="Calibri" w:cs="Calibri"/>
          <w:color w:val="000000" w:themeColor="text1"/>
          <w:sz w:val="24"/>
          <w:szCs w:val="24"/>
        </w:rPr>
      </w:pPr>
      <w:r w:rsidRPr="009C62AC">
        <w:rPr>
          <w:rFonts w:ascii="Calibri" w:hAnsi="Calibri" w:cs="Calibri"/>
          <w:color w:val="000000" w:themeColor="text1"/>
          <w:sz w:val="24"/>
          <w:szCs w:val="24"/>
        </w:rPr>
        <w:t xml:space="preserve">Obnovitelné zdroje energie (dále také „OZE“) se dostávají do popředí </w:t>
      </w:r>
      <w:r w:rsidR="007003D7" w:rsidRPr="009C62AC">
        <w:rPr>
          <w:rFonts w:ascii="Calibri" w:hAnsi="Calibri" w:cs="Calibri"/>
          <w:color w:val="000000" w:themeColor="text1"/>
          <w:sz w:val="24"/>
          <w:szCs w:val="24"/>
        </w:rPr>
        <w:t>celosvětového zájmu</w:t>
      </w:r>
      <w:r w:rsidRPr="009C62AC">
        <w:rPr>
          <w:rFonts w:ascii="Calibri" w:hAnsi="Calibri" w:cs="Calibri"/>
          <w:color w:val="000000" w:themeColor="text1"/>
          <w:sz w:val="24"/>
          <w:szCs w:val="24"/>
        </w:rPr>
        <w:t xml:space="preserve"> z</w:t>
      </w:r>
      <w:r w:rsidR="00AA708E" w:rsidRPr="009C62AC">
        <w:rPr>
          <w:rFonts w:ascii="Calibri" w:hAnsi="Calibri" w:cs="Calibri"/>
          <w:color w:val="000000" w:themeColor="text1"/>
          <w:sz w:val="24"/>
          <w:szCs w:val="24"/>
        </w:rPr>
        <w:t> </w:t>
      </w:r>
      <w:r w:rsidRPr="009C62AC">
        <w:rPr>
          <w:rFonts w:ascii="Calibri" w:hAnsi="Calibri" w:cs="Calibri"/>
          <w:color w:val="000000" w:themeColor="text1"/>
          <w:sz w:val="24"/>
          <w:szCs w:val="24"/>
        </w:rPr>
        <w:t xml:space="preserve">důvodů </w:t>
      </w:r>
      <w:r w:rsidR="00120A79" w:rsidRPr="009C62AC">
        <w:rPr>
          <w:rFonts w:ascii="Calibri" w:hAnsi="Calibri" w:cs="Calibri"/>
          <w:color w:val="000000" w:themeColor="text1"/>
          <w:sz w:val="24"/>
          <w:szCs w:val="24"/>
        </w:rPr>
        <w:t xml:space="preserve">klimatických změn, </w:t>
      </w:r>
      <w:r w:rsidR="003A19B1" w:rsidRPr="009C62AC">
        <w:rPr>
          <w:rFonts w:ascii="Calibri" w:hAnsi="Calibri" w:cs="Calibri"/>
          <w:color w:val="000000" w:themeColor="text1"/>
          <w:sz w:val="24"/>
          <w:szCs w:val="24"/>
        </w:rPr>
        <w:t xml:space="preserve">rostoucích cen energie a </w:t>
      </w:r>
      <w:r w:rsidR="00120A79" w:rsidRPr="009C62AC">
        <w:rPr>
          <w:rFonts w:ascii="Calibri" w:hAnsi="Calibri" w:cs="Calibri"/>
          <w:color w:val="000000" w:themeColor="text1"/>
          <w:sz w:val="24"/>
          <w:szCs w:val="24"/>
        </w:rPr>
        <w:t>závislost</w:t>
      </w:r>
      <w:r w:rsidRPr="009C62AC">
        <w:rPr>
          <w:rFonts w:ascii="Calibri" w:hAnsi="Calibri" w:cs="Calibri"/>
          <w:color w:val="000000" w:themeColor="text1"/>
          <w:sz w:val="24"/>
          <w:szCs w:val="24"/>
        </w:rPr>
        <w:t>i</w:t>
      </w:r>
      <w:r w:rsidR="00120A79" w:rsidRPr="009C62AC">
        <w:rPr>
          <w:rFonts w:ascii="Calibri" w:hAnsi="Calibri" w:cs="Calibri"/>
          <w:color w:val="000000" w:themeColor="text1"/>
          <w:sz w:val="24"/>
          <w:szCs w:val="24"/>
        </w:rPr>
        <w:t xml:space="preserve"> na fosilních palivech. </w:t>
      </w:r>
      <w:r w:rsidR="007C1AD0" w:rsidRPr="009C62AC">
        <w:rPr>
          <w:rFonts w:ascii="Calibri" w:hAnsi="Calibri" w:cs="Calibri"/>
          <w:color w:val="000000" w:themeColor="text1"/>
          <w:sz w:val="24"/>
          <w:szCs w:val="24"/>
        </w:rPr>
        <w:t xml:space="preserve">Dle </w:t>
      </w:r>
      <w:r w:rsidR="00D22EBA" w:rsidRPr="009C62AC">
        <w:rPr>
          <w:rFonts w:ascii="Calibri" w:hAnsi="Calibri" w:cs="Calibri"/>
          <w:color w:val="000000" w:themeColor="text1"/>
          <w:sz w:val="24"/>
          <w:szCs w:val="24"/>
        </w:rPr>
        <w:lastRenderedPageBreak/>
        <w:t>ustanovení</w:t>
      </w:r>
      <w:r w:rsidR="007C1AD0" w:rsidRPr="009C62AC">
        <w:rPr>
          <w:rFonts w:ascii="Calibri" w:hAnsi="Calibri" w:cs="Calibri"/>
          <w:color w:val="000000" w:themeColor="text1"/>
          <w:sz w:val="24"/>
          <w:szCs w:val="24"/>
        </w:rPr>
        <w:t xml:space="preserve"> §</w:t>
      </w:r>
      <w:r w:rsidRPr="009C62AC">
        <w:rPr>
          <w:rFonts w:ascii="Calibri" w:hAnsi="Calibri" w:cs="Calibri"/>
          <w:color w:val="000000" w:themeColor="text1"/>
          <w:sz w:val="24"/>
          <w:szCs w:val="24"/>
        </w:rPr>
        <w:t> </w:t>
      </w:r>
      <w:r w:rsidR="00D22EBA" w:rsidRPr="009C62AC">
        <w:rPr>
          <w:rFonts w:ascii="Calibri" w:hAnsi="Calibri" w:cs="Calibri"/>
          <w:color w:val="000000" w:themeColor="text1"/>
          <w:sz w:val="24"/>
          <w:szCs w:val="24"/>
        </w:rPr>
        <w:t>2 odst. 1 písm. b) zákona č. 406/2000 Sb.</w:t>
      </w:r>
      <w:r w:rsidR="00D22EBA" w:rsidRPr="009C62AC">
        <w:rPr>
          <w:rStyle w:val="Znakapoznpodarou"/>
          <w:rFonts w:ascii="Calibri" w:hAnsi="Calibri" w:cs="Calibri"/>
          <w:color w:val="000000" w:themeColor="text1"/>
          <w:sz w:val="24"/>
          <w:szCs w:val="24"/>
        </w:rPr>
        <w:footnoteReference w:id="1"/>
      </w:r>
      <w:r w:rsidR="00D22EBA" w:rsidRPr="009C62AC">
        <w:rPr>
          <w:rFonts w:ascii="Calibri" w:hAnsi="Calibri" w:cs="Calibri"/>
          <w:color w:val="000000" w:themeColor="text1"/>
          <w:sz w:val="24"/>
          <w:szCs w:val="24"/>
        </w:rPr>
        <w:t xml:space="preserve">, </w:t>
      </w:r>
      <w:r w:rsidR="007C1AD0" w:rsidRPr="009C62AC">
        <w:rPr>
          <w:rFonts w:ascii="Calibri" w:hAnsi="Calibri" w:cs="Calibri"/>
          <w:color w:val="000000" w:themeColor="text1"/>
          <w:sz w:val="24"/>
          <w:szCs w:val="24"/>
        </w:rPr>
        <w:t xml:space="preserve">se obnovitelnými zdroji energie rozumí: </w:t>
      </w:r>
      <w:r w:rsidR="004A5487" w:rsidRPr="009B42A1">
        <w:rPr>
          <w:rFonts w:ascii="Calibri" w:hAnsi="Calibri" w:cs="Calibri"/>
          <w:color w:val="000000" w:themeColor="text1"/>
          <w:sz w:val="24"/>
          <w:szCs w:val="24"/>
        </w:rPr>
        <w:t>„</w:t>
      </w:r>
      <w:r w:rsidR="00A53EAA">
        <w:rPr>
          <w:rFonts w:ascii="Calibri" w:hAnsi="Calibri" w:cs="Calibri"/>
          <w:i/>
          <w:color w:val="000000" w:themeColor="text1"/>
          <w:sz w:val="24"/>
          <w:szCs w:val="24"/>
        </w:rPr>
        <w:t xml:space="preserve">… </w:t>
      </w:r>
      <w:r w:rsidR="007C1AD0" w:rsidRPr="009C62AC">
        <w:rPr>
          <w:rFonts w:ascii="Calibri" w:hAnsi="Calibri" w:cs="Calibri"/>
          <w:i/>
          <w:color w:val="000000" w:themeColor="text1"/>
          <w:sz w:val="24"/>
          <w:szCs w:val="24"/>
        </w:rPr>
        <w:t>obnovitelné nefosilní přírodní zdroje energie, jimiž jsou energie větru, energie slunečního záření, geotermální energie, energie vody, energie půdy, energie vzduchu, energie biomasy, energie skládkového plynu, energie kalového plynu z čistíren o</w:t>
      </w:r>
      <w:r w:rsidR="00156485" w:rsidRPr="009C62AC">
        <w:rPr>
          <w:rFonts w:ascii="Calibri" w:hAnsi="Calibri" w:cs="Calibri"/>
          <w:i/>
          <w:color w:val="000000" w:themeColor="text1"/>
          <w:sz w:val="24"/>
          <w:szCs w:val="24"/>
        </w:rPr>
        <w:t>dpadních vod a</w:t>
      </w:r>
      <w:r w:rsidR="001B39C1">
        <w:rPr>
          <w:rFonts w:ascii="Calibri" w:hAnsi="Calibri" w:cs="Calibri"/>
          <w:i/>
          <w:color w:val="000000" w:themeColor="text1"/>
          <w:sz w:val="24"/>
          <w:szCs w:val="24"/>
        </w:rPr>
        <w:t> </w:t>
      </w:r>
      <w:r w:rsidR="00156485" w:rsidRPr="009C62AC">
        <w:rPr>
          <w:rFonts w:ascii="Calibri" w:hAnsi="Calibri" w:cs="Calibri"/>
          <w:i/>
          <w:color w:val="000000" w:themeColor="text1"/>
          <w:sz w:val="24"/>
          <w:szCs w:val="24"/>
        </w:rPr>
        <w:t>energie bioplynu</w:t>
      </w:r>
      <w:r w:rsidR="004A5487" w:rsidRPr="009B42A1">
        <w:rPr>
          <w:rFonts w:ascii="Calibri" w:hAnsi="Calibri" w:cs="Calibri"/>
          <w:color w:val="000000" w:themeColor="text1"/>
          <w:sz w:val="24"/>
          <w:szCs w:val="24"/>
        </w:rPr>
        <w:t>“</w:t>
      </w:r>
      <w:r w:rsidR="00156485" w:rsidRPr="009C62AC">
        <w:rPr>
          <w:rFonts w:ascii="Calibri" w:hAnsi="Calibri" w:cs="Calibri"/>
          <w:color w:val="000000" w:themeColor="text1"/>
          <w:sz w:val="24"/>
          <w:szCs w:val="24"/>
        </w:rPr>
        <w:t>.</w:t>
      </w:r>
      <w:r w:rsidR="006D387C" w:rsidRPr="009C62AC">
        <w:rPr>
          <w:rFonts w:ascii="Calibri" w:hAnsi="Calibri" w:cs="Calibri"/>
          <w:color w:val="000000" w:themeColor="text1"/>
          <w:sz w:val="24"/>
          <w:szCs w:val="24"/>
        </w:rPr>
        <w:t xml:space="preserve"> </w:t>
      </w:r>
    </w:p>
    <w:p w:rsidR="009C62AC" w:rsidRPr="009C62AC" w:rsidRDefault="009C62AC" w:rsidP="009C62AC">
      <w:pPr>
        <w:spacing w:after="0" w:line="240" w:lineRule="auto"/>
        <w:jc w:val="both"/>
        <w:rPr>
          <w:rFonts w:ascii="Calibri" w:hAnsi="Calibri" w:cs="Calibri"/>
          <w:color w:val="000000" w:themeColor="text1"/>
          <w:sz w:val="24"/>
          <w:szCs w:val="24"/>
        </w:rPr>
      </w:pPr>
    </w:p>
    <w:p w:rsidR="004D084C" w:rsidRPr="009C62AC" w:rsidRDefault="0050449E" w:rsidP="009C62AC">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9C62AC">
        <w:rPr>
          <w:rFonts w:ascii="Calibri" w:eastAsia="Times New Roman" w:hAnsi="Calibri" w:cs="Calibri"/>
          <w:color w:val="000000" w:themeColor="text1"/>
          <w:sz w:val="24"/>
          <w:szCs w:val="24"/>
        </w:rPr>
        <w:t>Směrnice Evropského parlamentu (dále také „EP“) a Rady 2001/77/ES</w:t>
      </w:r>
      <w:r w:rsidRPr="009C62AC">
        <w:rPr>
          <w:rFonts w:ascii="Calibri" w:eastAsia="Times New Roman" w:hAnsi="Calibri" w:cs="Calibri"/>
          <w:color w:val="000000" w:themeColor="text1"/>
          <w:sz w:val="24"/>
          <w:szCs w:val="24"/>
          <w:vertAlign w:val="superscript"/>
        </w:rPr>
        <w:footnoteReference w:id="2"/>
      </w:r>
      <w:r w:rsidRPr="009C62AC">
        <w:rPr>
          <w:rFonts w:ascii="Calibri" w:eastAsia="Times New Roman" w:hAnsi="Calibri" w:cs="Calibri"/>
          <w:color w:val="000000" w:themeColor="text1"/>
          <w:sz w:val="24"/>
          <w:szCs w:val="24"/>
        </w:rPr>
        <w:t xml:space="preserve"> uložila indikativní cíl</w:t>
      </w:r>
      <w:r w:rsidRPr="009C62AC">
        <w:rPr>
          <w:rFonts w:ascii="Calibri" w:eastAsia="Times New Roman" w:hAnsi="Calibri" w:cs="Calibri"/>
          <w:color w:val="000000" w:themeColor="text1"/>
          <w:sz w:val="24"/>
          <w:szCs w:val="24"/>
          <w:vertAlign w:val="superscript"/>
        </w:rPr>
        <w:footnoteReference w:id="3"/>
      </w:r>
      <w:r w:rsidRPr="009C62AC">
        <w:rPr>
          <w:rFonts w:ascii="Calibri" w:eastAsia="Times New Roman" w:hAnsi="Calibri" w:cs="Calibri"/>
          <w:color w:val="000000" w:themeColor="text1"/>
          <w:sz w:val="24"/>
          <w:szCs w:val="24"/>
        </w:rPr>
        <w:t xml:space="preserve"> pro ČR ve výši 8% podílu výroby elektřiny z OZE z její </w:t>
      </w:r>
      <w:r w:rsidR="00990FA2" w:rsidRPr="009C62AC">
        <w:rPr>
          <w:rFonts w:ascii="Calibri" w:eastAsia="Times New Roman" w:hAnsi="Calibri" w:cs="Calibri"/>
          <w:color w:val="000000" w:themeColor="text1"/>
          <w:sz w:val="24"/>
          <w:szCs w:val="24"/>
        </w:rPr>
        <w:t>hrubé</w:t>
      </w:r>
      <w:r w:rsidRPr="009C62AC">
        <w:rPr>
          <w:rFonts w:ascii="Calibri" w:eastAsia="Times New Roman" w:hAnsi="Calibri" w:cs="Calibri"/>
          <w:color w:val="000000" w:themeColor="text1"/>
          <w:sz w:val="24"/>
          <w:szCs w:val="24"/>
        </w:rPr>
        <w:t xml:space="preserve"> spotřeby v roce 2010. Tento cíl byl dosažen. Závazným cílem stanoveným směrnicí EP a Rady č. 2009/28/ES</w:t>
      </w:r>
      <w:r w:rsidRPr="009C62AC">
        <w:rPr>
          <w:rFonts w:ascii="Calibri" w:eastAsia="Times New Roman" w:hAnsi="Calibri" w:cs="Calibri"/>
          <w:color w:val="000000" w:themeColor="text1"/>
          <w:sz w:val="24"/>
          <w:szCs w:val="24"/>
          <w:vertAlign w:val="superscript"/>
        </w:rPr>
        <w:footnoteReference w:id="4"/>
      </w:r>
      <w:r w:rsidRPr="009C62AC">
        <w:rPr>
          <w:rFonts w:ascii="Calibri" w:eastAsia="Times New Roman" w:hAnsi="Calibri" w:cs="Calibri"/>
          <w:color w:val="000000" w:themeColor="text1"/>
          <w:sz w:val="24"/>
          <w:szCs w:val="24"/>
        </w:rPr>
        <w:t xml:space="preserve"> </w:t>
      </w:r>
      <w:r w:rsidR="006103E3" w:rsidRPr="009C62AC">
        <w:rPr>
          <w:rFonts w:ascii="Calibri" w:eastAsia="Times New Roman" w:hAnsi="Calibri" w:cs="Calibri"/>
          <w:color w:val="000000" w:themeColor="text1"/>
          <w:sz w:val="24"/>
          <w:szCs w:val="24"/>
        </w:rPr>
        <w:t xml:space="preserve">pro ČR </w:t>
      </w:r>
      <w:r w:rsidRPr="009C62AC">
        <w:rPr>
          <w:rFonts w:ascii="Calibri" w:eastAsia="Times New Roman" w:hAnsi="Calibri" w:cs="Calibri"/>
          <w:color w:val="000000" w:themeColor="text1"/>
          <w:sz w:val="24"/>
          <w:szCs w:val="24"/>
        </w:rPr>
        <w:t xml:space="preserve">je </w:t>
      </w:r>
      <w:r w:rsidR="006103E3" w:rsidRPr="009C62AC">
        <w:rPr>
          <w:rFonts w:ascii="Calibri" w:eastAsia="Times New Roman" w:hAnsi="Calibri" w:cs="Calibri"/>
          <w:color w:val="000000" w:themeColor="text1"/>
          <w:sz w:val="24"/>
          <w:szCs w:val="24"/>
        </w:rPr>
        <w:t>do roku 2020</w:t>
      </w:r>
      <w:r w:rsidRPr="009C62AC">
        <w:rPr>
          <w:rFonts w:ascii="Calibri" w:eastAsia="Times New Roman" w:hAnsi="Calibri" w:cs="Calibri"/>
          <w:color w:val="000000" w:themeColor="text1"/>
          <w:sz w:val="24"/>
          <w:szCs w:val="24"/>
        </w:rPr>
        <w:t xml:space="preserve"> </w:t>
      </w:r>
      <w:r w:rsidR="006103E3" w:rsidRPr="009C62AC">
        <w:rPr>
          <w:rFonts w:ascii="Calibri" w:eastAsia="Times New Roman" w:hAnsi="Calibri" w:cs="Calibri"/>
          <w:color w:val="000000" w:themeColor="text1"/>
          <w:sz w:val="24"/>
          <w:szCs w:val="24"/>
        </w:rPr>
        <w:t xml:space="preserve">dosáhnout </w:t>
      </w:r>
      <w:r w:rsidRPr="009C62AC">
        <w:rPr>
          <w:rFonts w:ascii="Calibri" w:eastAsia="Times New Roman" w:hAnsi="Calibri" w:cs="Calibri"/>
          <w:color w:val="000000" w:themeColor="text1"/>
          <w:sz w:val="24"/>
          <w:szCs w:val="24"/>
        </w:rPr>
        <w:t xml:space="preserve">minimálně 13% podíl energie z OZE na hrubé konečné spotřebě energie. </w:t>
      </w:r>
      <w:r w:rsidR="009966E2" w:rsidRPr="009C62AC">
        <w:rPr>
          <w:rFonts w:ascii="Calibri" w:eastAsia="Times New Roman" w:hAnsi="Calibri" w:cs="Calibri"/>
          <w:color w:val="000000" w:themeColor="text1"/>
          <w:sz w:val="24"/>
          <w:szCs w:val="24"/>
        </w:rPr>
        <w:t xml:space="preserve">Zvyšování podílu OZE je </w:t>
      </w:r>
      <w:r w:rsidR="00252B65" w:rsidRPr="009C62AC">
        <w:rPr>
          <w:rFonts w:ascii="Calibri" w:eastAsia="Times New Roman" w:hAnsi="Calibri" w:cs="Calibri"/>
          <w:color w:val="000000" w:themeColor="text1"/>
          <w:sz w:val="24"/>
          <w:szCs w:val="24"/>
        </w:rPr>
        <w:t>také</w:t>
      </w:r>
      <w:r w:rsidR="009966E2" w:rsidRPr="009C62AC">
        <w:rPr>
          <w:rFonts w:ascii="Calibri" w:eastAsia="Times New Roman" w:hAnsi="Calibri" w:cs="Calibri"/>
          <w:color w:val="000000" w:themeColor="text1"/>
          <w:sz w:val="24"/>
          <w:szCs w:val="24"/>
        </w:rPr>
        <w:t xml:space="preserve"> </w:t>
      </w:r>
      <w:r w:rsidR="00990FA2" w:rsidRPr="009C62AC">
        <w:rPr>
          <w:rFonts w:ascii="Calibri" w:eastAsia="Times New Roman" w:hAnsi="Calibri" w:cs="Calibri"/>
          <w:color w:val="000000" w:themeColor="text1"/>
          <w:sz w:val="24"/>
          <w:szCs w:val="24"/>
        </w:rPr>
        <w:t>součástí strategických záměrů</w:t>
      </w:r>
      <w:r w:rsidR="009966E2" w:rsidRPr="009C62AC">
        <w:rPr>
          <w:rFonts w:ascii="Calibri" w:eastAsia="Times New Roman" w:hAnsi="Calibri" w:cs="Calibri"/>
          <w:color w:val="000000" w:themeColor="text1"/>
          <w:sz w:val="24"/>
          <w:szCs w:val="24"/>
        </w:rPr>
        <w:t xml:space="preserve"> České republiky. </w:t>
      </w:r>
      <w:r w:rsidR="00990FA2" w:rsidRPr="009C62AC">
        <w:rPr>
          <w:rFonts w:ascii="Calibri" w:eastAsia="Times New Roman" w:hAnsi="Calibri" w:cs="Calibri"/>
          <w:color w:val="000000" w:themeColor="text1"/>
          <w:sz w:val="24"/>
          <w:szCs w:val="24"/>
        </w:rPr>
        <w:t xml:space="preserve">Podle </w:t>
      </w:r>
      <w:r w:rsidR="00990FA2" w:rsidRPr="009B42A1">
        <w:rPr>
          <w:rFonts w:ascii="Calibri" w:eastAsia="Times New Roman" w:hAnsi="Calibri" w:cs="Calibri"/>
          <w:i/>
          <w:color w:val="000000" w:themeColor="text1"/>
          <w:sz w:val="24"/>
          <w:szCs w:val="24"/>
        </w:rPr>
        <w:t>Státní energetické koncepce</w:t>
      </w:r>
      <w:r w:rsidR="00990FA2" w:rsidRPr="009C62AC">
        <w:rPr>
          <w:rFonts w:ascii="Calibri" w:eastAsia="Times New Roman" w:hAnsi="Calibri" w:cs="Calibri"/>
          <w:color w:val="000000" w:themeColor="text1"/>
          <w:sz w:val="24"/>
          <w:szCs w:val="24"/>
        </w:rPr>
        <w:t xml:space="preserve"> </w:t>
      </w:r>
      <w:r w:rsidR="00FD790B" w:rsidRPr="00FD790B">
        <w:rPr>
          <w:rFonts w:ascii="Calibri" w:eastAsia="Times New Roman" w:hAnsi="Calibri" w:cs="Calibri"/>
          <w:i/>
          <w:color w:val="000000" w:themeColor="text1"/>
          <w:sz w:val="24"/>
          <w:szCs w:val="24"/>
        </w:rPr>
        <w:t>ČR</w:t>
      </w:r>
      <w:r w:rsidR="00FD790B">
        <w:rPr>
          <w:rFonts w:ascii="Calibri" w:eastAsia="Times New Roman" w:hAnsi="Calibri" w:cs="Calibri"/>
          <w:color w:val="000000" w:themeColor="text1"/>
          <w:sz w:val="24"/>
          <w:szCs w:val="24"/>
        </w:rPr>
        <w:t xml:space="preserve"> </w:t>
      </w:r>
      <w:r w:rsidR="004D084C" w:rsidRPr="009C62AC">
        <w:rPr>
          <w:rFonts w:ascii="Calibri" w:eastAsia="Times New Roman" w:hAnsi="Calibri" w:cs="Calibri"/>
          <w:color w:val="000000" w:themeColor="text1"/>
          <w:sz w:val="24"/>
          <w:szCs w:val="24"/>
        </w:rPr>
        <w:t xml:space="preserve">je </w:t>
      </w:r>
      <w:r w:rsidR="00990FA2" w:rsidRPr="009C62AC">
        <w:rPr>
          <w:rFonts w:ascii="Calibri" w:eastAsia="Times New Roman" w:hAnsi="Calibri" w:cs="Calibri"/>
          <w:color w:val="000000" w:themeColor="text1"/>
          <w:sz w:val="24"/>
          <w:szCs w:val="24"/>
        </w:rPr>
        <w:t xml:space="preserve">cílem </w:t>
      </w:r>
      <w:r w:rsidR="004D084C" w:rsidRPr="009C62AC">
        <w:rPr>
          <w:rFonts w:ascii="Calibri" w:eastAsia="Times New Roman" w:hAnsi="Calibri" w:cs="Calibri"/>
          <w:color w:val="000000" w:themeColor="text1"/>
          <w:sz w:val="24"/>
          <w:szCs w:val="24"/>
        </w:rPr>
        <w:t>postupný nárůst podílu OZE na hodnoty znamenající plné využití ekonomicky efektivního potenciálu zdrojů obnovitelné energie v ČR</w:t>
      </w:r>
      <w:r w:rsidR="00990FA2" w:rsidRPr="009C62AC">
        <w:rPr>
          <w:rFonts w:ascii="Calibri" w:eastAsia="Times New Roman" w:hAnsi="Calibri" w:cs="Calibri"/>
          <w:color w:val="000000" w:themeColor="text1"/>
          <w:sz w:val="24"/>
          <w:szCs w:val="24"/>
        </w:rPr>
        <w:t>.</w:t>
      </w:r>
    </w:p>
    <w:p w:rsidR="009C62AC" w:rsidRDefault="009C62AC" w:rsidP="009C62AC">
      <w:pPr>
        <w:spacing w:after="0" w:line="240" w:lineRule="auto"/>
        <w:jc w:val="both"/>
        <w:rPr>
          <w:rFonts w:ascii="Calibri" w:hAnsi="Calibri" w:cs="Calibri"/>
          <w:color w:val="000000" w:themeColor="text1"/>
          <w:sz w:val="24"/>
          <w:szCs w:val="24"/>
        </w:rPr>
      </w:pPr>
    </w:p>
    <w:p w:rsidR="00147577" w:rsidRPr="009C62AC" w:rsidRDefault="00147577" w:rsidP="009C62AC">
      <w:pPr>
        <w:spacing w:after="0" w:line="240" w:lineRule="auto"/>
        <w:jc w:val="both"/>
        <w:rPr>
          <w:rFonts w:ascii="Calibri" w:hAnsi="Calibri" w:cs="Calibri"/>
          <w:color w:val="000000" w:themeColor="text1"/>
          <w:sz w:val="24"/>
          <w:szCs w:val="24"/>
        </w:rPr>
      </w:pPr>
      <w:r w:rsidRPr="009C62AC">
        <w:rPr>
          <w:rFonts w:ascii="Calibri" w:hAnsi="Calibri" w:cs="Calibri"/>
          <w:color w:val="000000" w:themeColor="text1"/>
          <w:sz w:val="24"/>
          <w:szCs w:val="24"/>
        </w:rPr>
        <w:t>Č</w:t>
      </w:r>
      <w:r w:rsidR="00774E40" w:rsidRPr="009C62AC">
        <w:rPr>
          <w:rFonts w:ascii="Calibri" w:hAnsi="Calibri" w:cs="Calibri"/>
          <w:color w:val="000000" w:themeColor="text1"/>
          <w:sz w:val="24"/>
          <w:szCs w:val="24"/>
        </w:rPr>
        <w:t>eská republika</w:t>
      </w:r>
      <w:r w:rsidR="00D3299E" w:rsidRPr="009C62AC">
        <w:rPr>
          <w:rFonts w:ascii="Calibri" w:hAnsi="Calibri" w:cs="Calibri"/>
          <w:color w:val="000000" w:themeColor="text1"/>
          <w:sz w:val="24"/>
          <w:szCs w:val="24"/>
        </w:rPr>
        <w:t xml:space="preserve"> </w:t>
      </w:r>
      <w:r w:rsidRPr="009C62AC">
        <w:rPr>
          <w:rFonts w:ascii="Calibri" w:hAnsi="Calibri" w:cs="Calibri"/>
          <w:color w:val="000000" w:themeColor="text1"/>
          <w:sz w:val="24"/>
          <w:szCs w:val="24"/>
        </w:rPr>
        <w:t>v roce 2012 vykazovala podíl OZE na hrubé konečné spotřebě energie ve výši 11,2 %</w:t>
      </w:r>
      <w:r w:rsidR="00774E40" w:rsidRPr="009C62AC">
        <w:rPr>
          <w:rFonts w:ascii="Calibri" w:hAnsi="Calibri" w:cs="Calibri"/>
          <w:color w:val="000000" w:themeColor="text1"/>
          <w:sz w:val="24"/>
          <w:szCs w:val="24"/>
        </w:rPr>
        <w:t xml:space="preserve"> (</w:t>
      </w:r>
      <w:r w:rsidR="001B39C1">
        <w:rPr>
          <w:rFonts w:ascii="Calibri" w:hAnsi="Calibri" w:cs="Calibri"/>
          <w:color w:val="000000" w:themeColor="text1"/>
          <w:sz w:val="24"/>
          <w:szCs w:val="24"/>
        </w:rPr>
        <w:t xml:space="preserve">viz </w:t>
      </w:r>
      <w:r w:rsidR="00774E40" w:rsidRPr="009C62AC">
        <w:rPr>
          <w:rFonts w:ascii="Calibri" w:hAnsi="Calibri" w:cs="Calibri"/>
          <w:color w:val="000000" w:themeColor="text1"/>
          <w:sz w:val="24"/>
          <w:szCs w:val="24"/>
        </w:rPr>
        <w:t xml:space="preserve">graf č. 1 s tabulkou). </w:t>
      </w:r>
      <w:r w:rsidRPr="009C62AC">
        <w:rPr>
          <w:rFonts w:ascii="Calibri" w:hAnsi="Calibri" w:cs="Calibri"/>
          <w:color w:val="000000" w:themeColor="text1"/>
          <w:sz w:val="24"/>
          <w:szCs w:val="24"/>
        </w:rPr>
        <w:t xml:space="preserve">Pro dosažení cíle </w:t>
      </w:r>
      <w:r w:rsidR="00774E40" w:rsidRPr="009C62AC">
        <w:rPr>
          <w:rFonts w:ascii="Calibri" w:eastAsia="Times New Roman" w:hAnsi="Calibri" w:cs="Calibri"/>
          <w:color w:val="000000" w:themeColor="text1"/>
          <w:sz w:val="24"/>
          <w:szCs w:val="24"/>
        </w:rPr>
        <w:t xml:space="preserve">13 % </w:t>
      </w:r>
      <w:r w:rsidRPr="009C62AC">
        <w:rPr>
          <w:rFonts w:ascii="Calibri" w:hAnsi="Calibri" w:cs="Calibri"/>
          <w:color w:val="000000" w:themeColor="text1"/>
          <w:sz w:val="24"/>
          <w:szCs w:val="24"/>
        </w:rPr>
        <w:t>v roce 2020 zbývalo zvýšit podíl o</w:t>
      </w:r>
      <w:r w:rsidR="001B042E" w:rsidRPr="009C62AC">
        <w:rPr>
          <w:rFonts w:ascii="Calibri" w:hAnsi="Calibri" w:cs="Calibri"/>
          <w:color w:val="000000" w:themeColor="text1"/>
          <w:sz w:val="24"/>
          <w:szCs w:val="24"/>
        </w:rPr>
        <w:t> </w:t>
      </w:r>
      <w:r w:rsidR="00E04652" w:rsidRPr="009C62AC">
        <w:rPr>
          <w:rFonts w:ascii="Calibri" w:hAnsi="Calibri" w:cs="Calibri"/>
          <w:color w:val="000000" w:themeColor="text1"/>
          <w:sz w:val="24"/>
          <w:szCs w:val="24"/>
        </w:rPr>
        <w:t>1,8 </w:t>
      </w:r>
      <w:r w:rsidR="00995692" w:rsidRPr="009C62AC">
        <w:rPr>
          <w:rFonts w:ascii="Calibri" w:hAnsi="Calibri" w:cs="Calibri"/>
          <w:color w:val="000000" w:themeColor="text1"/>
          <w:sz w:val="24"/>
          <w:szCs w:val="24"/>
        </w:rPr>
        <w:t>procentního bodu</w:t>
      </w:r>
      <w:r w:rsidR="001A1C01" w:rsidRPr="009C62AC">
        <w:rPr>
          <w:rFonts w:ascii="Calibri" w:hAnsi="Calibri" w:cs="Calibri"/>
          <w:color w:val="000000" w:themeColor="text1"/>
          <w:sz w:val="24"/>
          <w:szCs w:val="24"/>
        </w:rPr>
        <w:t xml:space="preserve"> stejně jako v</w:t>
      </w:r>
      <w:r w:rsidR="00DA122B" w:rsidRPr="009C62AC">
        <w:rPr>
          <w:rFonts w:ascii="Calibri" w:hAnsi="Calibri" w:cs="Calibri"/>
          <w:color w:val="000000" w:themeColor="text1"/>
          <w:sz w:val="24"/>
          <w:szCs w:val="24"/>
        </w:rPr>
        <w:t> </w:t>
      </w:r>
      <w:r w:rsidR="001A1C01" w:rsidRPr="009C62AC">
        <w:rPr>
          <w:rFonts w:ascii="Calibri" w:hAnsi="Calibri" w:cs="Calibri"/>
          <w:color w:val="000000" w:themeColor="text1"/>
          <w:sz w:val="24"/>
          <w:szCs w:val="24"/>
        </w:rPr>
        <w:t>Rakousku</w:t>
      </w:r>
      <w:r w:rsidRPr="009C62AC">
        <w:rPr>
          <w:rFonts w:ascii="Calibri" w:hAnsi="Calibri" w:cs="Calibri"/>
          <w:color w:val="000000" w:themeColor="text1"/>
          <w:sz w:val="24"/>
          <w:szCs w:val="24"/>
        </w:rPr>
        <w:t>. V</w:t>
      </w:r>
      <w:r w:rsidR="00D3299E" w:rsidRPr="009C62AC">
        <w:rPr>
          <w:rFonts w:ascii="Calibri" w:hAnsi="Calibri" w:cs="Calibri"/>
          <w:color w:val="000000" w:themeColor="text1"/>
          <w:sz w:val="24"/>
          <w:szCs w:val="24"/>
        </w:rPr>
        <w:t xml:space="preserve"> </w:t>
      </w:r>
      <w:r w:rsidRPr="009C62AC">
        <w:rPr>
          <w:rFonts w:ascii="Calibri" w:hAnsi="Calibri" w:cs="Calibri"/>
          <w:color w:val="000000" w:themeColor="text1"/>
          <w:sz w:val="24"/>
          <w:szCs w:val="24"/>
        </w:rPr>
        <w:t>porovnání s</w:t>
      </w:r>
      <w:r w:rsidR="00285DA4" w:rsidRPr="009C62AC">
        <w:rPr>
          <w:rFonts w:ascii="Calibri" w:hAnsi="Calibri" w:cs="Calibri"/>
          <w:color w:val="000000" w:themeColor="text1"/>
          <w:sz w:val="24"/>
          <w:szCs w:val="24"/>
        </w:rPr>
        <w:t> </w:t>
      </w:r>
      <w:r w:rsidR="001A1C01" w:rsidRPr="009C62AC">
        <w:rPr>
          <w:rFonts w:ascii="Calibri" w:hAnsi="Calibri" w:cs="Calibri"/>
          <w:color w:val="000000" w:themeColor="text1"/>
          <w:sz w:val="24"/>
          <w:szCs w:val="24"/>
        </w:rPr>
        <w:t>další</w:t>
      </w:r>
      <w:r w:rsidR="00285DA4" w:rsidRPr="009C62AC">
        <w:rPr>
          <w:rFonts w:ascii="Calibri" w:hAnsi="Calibri" w:cs="Calibri"/>
          <w:color w:val="000000" w:themeColor="text1"/>
          <w:sz w:val="24"/>
          <w:szCs w:val="24"/>
        </w:rPr>
        <w:t xml:space="preserve">mi </w:t>
      </w:r>
      <w:r w:rsidRPr="009C62AC">
        <w:rPr>
          <w:rFonts w:ascii="Calibri" w:hAnsi="Calibri" w:cs="Calibri"/>
          <w:color w:val="000000" w:themeColor="text1"/>
          <w:sz w:val="24"/>
          <w:szCs w:val="24"/>
        </w:rPr>
        <w:t>okolními zeměmi</w:t>
      </w:r>
      <w:r w:rsidR="001B39C1">
        <w:rPr>
          <w:rFonts w:ascii="Calibri" w:hAnsi="Calibri" w:cs="Calibri"/>
          <w:color w:val="000000" w:themeColor="text1"/>
          <w:sz w:val="24"/>
          <w:szCs w:val="24"/>
        </w:rPr>
        <w:t>,</w:t>
      </w:r>
      <w:r w:rsidRPr="009C62AC">
        <w:rPr>
          <w:rFonts w:ascii="Calibri" w:hAnsi="Calibri" w:cs="Calibri"/>
          <w:color w:val="000000" w:themeColor="text1"/>
          <w:sz w:val="24"/>
          <w:szCs w:val="24"/>
        </w:rPr>
        <w:t xml:space="preserve"> </w:t>
      </w:r>
      <w:r w:rsidR="00285DA4" w:rsidRPr="009C62AC">
        <w:rPr>
          <w:rFonts w:ascii="Calibri" w:hAnsi="Calibri" w:cs="Calibri"/>
          <w:color w:val="000000" w:themeColor="text1"/>
          <w:sz w:val="24"/>
          <w:szCs w:val="24"/>
        </w:rPr>
        <w:t>jako jsou Německo, Slovensko</w:t>
      </w:r>
      <w:r w:rsidRPr="009C62AC">
        <w:rPr>
          <w:rFonts w:ascii="Calibri" w:hAnsi="Calibri" w:cs="Calibri"/>
          <w:color w:val="000000" w:themeColor="text1"/>
          <w:sz w:val="24"/>
          <w:szCs w:val="24"/>
        </w:rPr>
        <w:t xml:space="preserve"> </w:t>
      </w:r>
      <w:r w:rsidR="00285DA4" w:rsidRPr="009C62AC">
        <w:rPr>
          <w:rFonts w:ascii="Calibri" w:hAnsi="Calibri" w:cs="Calibri"/>
          <w:color w:val="000000" w:themeColor="text1"/>
          <w:sz w:val="24"/>
          <w:szCs w:val="24"/>
        </w:rPr>
        <w:t xml:space="preserve">či </w:t>
      </w:r>
      <w:r w:rsidR="00916E4D" w:rsidRPr="009C62AC">
        <w:rPr>
          <w:rFonts w:ascii="Calibri" w:hAnsi="Calibri" w:cs="Calibri"/>
          <w:color w:val="000000" w:themeColor="text1"/>
          <w:sz w:val="24"/>
          <w:szCs w:val="24"/>
        </w:rPr>
        <w:t>Maďar</w:t>
      </w:r>
      <w:r w:rsidRPr="009C62AC">
        <w:rPr>
          <w:rFonts w:ascii="Calibri" w:hAnsi="Calibri" w:cs="Calibri"/>
          <w:color w:val="000000" w:themeColor="text1"/>
          <w:sz w:val="24"/>
          <w:szCs w:val="24"/>
        </w:rPr>
        <w:t>sko, j</w:t>
      </w:r>
      <w:r w:rsidR="00B62E79" w:rsidRPr="009C62AC">
        <w:rPr>
          <w:rFonts w:ascii="Calibri" w:hAnsi="Calibri" w:cs="Calibri"/>
          <w:color w:val="000000" w:themeColor="text1"/>
          <w:sz w:val="24"/>
          <w:szCs w:val="24"/>
        </w:rPr>
        <w:t xml:space="preserve">e </w:t>
      </w:r>
      <w:r w:rsidRPr="009C62AC">
        <w:rPr>
          <w:rFonts w:ascii="Calibri" w:hAnsi="Calibri" w:cs="Calibri"/>
          <w:color w:val="000000" w:themeColor="text1"/>
          <w:sz w:val="24"/>
          <w:szCs w:val="24"/>
        </w:rPr>
        <w:t xml:space="preserve">ČR </w:t>
      </w:r>
      <w:r w:rsidR="00B62E79" w:rsidRPr="009C62AC">
        <w:rPr>
          <w:rFonts w:ascii="Calibri" w:hAnsi="Calibri" w:cs="Calibri"/>
          <w:color w:val="000000" w:themeColor="text1"/>
          <w:sz w:val="24"/>
          <w:szCs w:val="24"/>
        </w:rPr>
        <w:t xml:space="preserve">spolu </w:t>
      </w:r>
      <w:r w:rsidR="001B042E" w:rsidRPr="009C62AC">
        <w:rPr>
          <w:rFonts w:ascii="Calibri" w:hAnsi="Calibri" w:cs="Calibri"/>
          <w:color w:val="000000" w:themeColor="text1"/>
          <w:sz w:val="24"/>
          <w:szCs w:val="24"/>
        </w:rPr>
        <w:t xml:space="preserve">s Rakouskem </w:t>
      </w:r>
      <w:r w:rsidRPr="009C62AC">
        <w:rPr>
          <w:rFonts w:ascii="Calibri" w:hAnsi="Calibri" w:cs="Calibri"/>
          <w:color w:val="000000" w:themeColor="text1"/>
          <w:sz w:val="24"/>
          <w:szCs w:val="24"/>
        </w:rPr>
        <w:t>ke splnění cíle roku 2020 nejblíže.</w:t>
      </w:r>
    </w:p>
    <w:p w:rsidR="009C62AC" w:rsidRPr="009C62AC" w:rsidRDefault="009C62AC" w:rsidP="009C62AC">
      <w:pPr>
        <w:spacing w:after="0" w:line="240" w:lineRule="auto"/>
        <w:jc w:val="both"/>
        <w:rPr>
          <w:rFonts w:ascii="Calibri" w:hAnsi="Calibri" w:cs="Calibri"/>
          <w:color w:val="000000" w:themeColor="text1"/>
          <w:sz w:val="24"/>
          <w:szCs w:val="24"/>
        </w:rPr>
      </w:pPr>
    </w:p>
    <w:p w:rsidR="00147577" w:rsidRPr="009B42A1" w:rsidRDefault="0089520B" w:rsidP="0089520B">
      <w:pPr>
        <w:pStyle w:val="graf"/>
        <w:numPr>
          <w:ilvl w:val="0"/>
          <w:numId w:val="0"/>
        </w:numPr>
        <w:tabs>
          <w:tab w:val="left" w:pos="1134"/>
        </w:tabs>
        <w:spacing w:after="40"/>
        <w:ind w:left="1134" w:hanging="1134"/>
        <w:rPr>
          <w:rFonts w:ascii="Calibri" w:hAnsi="Calibri" w:cs="Calibri"/>
          <w:b/>
          <w:color w:val="000000" w:themeColor="text1"/>
          <w:sz w:val="24"/>
          <w:szCs w:val="24"/>
        </w:rPr>
      </w:pPr>
      <w:r>
        <w:rPr>
          <w:rFonts w:ascii="Calibri" w:hAnsi="Calibri" w:cs="Calibri"/>
          <w:b/>
          <w:color w:val="000000" w:themeColor="text1"/>
          <w:sz w:val="24"/>
          <w:szCs w:val="24"/>
        </w:rPr>
        <w:t>Graf č. 1 –</w:t>
      </w:r>
      <w:r>
        <w:rPr>
          <w:rFonts w:ascii="Calibri" w:hAnsi="Calibri" w:cs="Calibri"/>
          <w:b/>
          <w:color w:val="000000" w:themeColor="text1"/>
          <w:sz w:val="24"/>
          <w:szCs w:val="24"/>
        </w:rPr>
        <w:tab/>
      </w:r>
      <w:r w:rsidR="00147577" w:rsidRPr="009B42A1">
        <w:rPr>
          <w:rFonts w:ascii="Calibri" w:hAnsi="Calibri" w:cs="Calibri"/>
          <w:b/>
          <w:color w:val="000000" w:themeColor="text1"/>
          <w:sz w:val="24"/>
          <w:szCs w:val="24"/>
        </w:rPr>
        <w:t>Celkový podíl OZE na hrubé konečné spotřebě energie v</w:t>
      </w:r>
      <w:r w:rsidR="00380A2E" w:rsidRPr="009B42A1">
        <w:rPr>
          <w:rFonts w:ascii="Calibri" w:hAnsi="Calibri" w:cs="Calibri"/>
          <w:b/>
          <w:color w:val="000000" w:themeColor="text1"/>
          <w:sz w:val="24"/>
          <w:szCs w:val="24"/>
        </w:rPr>
        <w:t>e vybraných státech</w:t>
      </w:r>
      <w:r w:rsidR="00147577" w:rsidRPr="009B42A1">
        <w:rPr>
          <w:rFonts w:ascii="Calibri" w:hAnsi="Calibri" w:cs="Calibri"/>
          <w:b/>
          <w:color w:val="000000" w:themeColor="text1"/>
          <w:sz w:val="24"/>
          <w:szCs w:val="24"/>
        </w:rPr>
        <w:t xml:space="preserve"> </w:t>
      </w:r>
      <w:r w:rsidR="00380A2E" w:rsidRPr="009B42A1">
        <w:rPr>
          <w:rFonts w:ascii="Calibri" w:hAnsi="Calibri" w:cs="Calibri"/>
          <w:b/>
          <w:color w:val="000000" w:themeColor="text1"/>
          <w:sz w:val="24"/>
          <w:szCs w:val="24"/>
        </w:rPr>
        <w:t xml:space="preserve">EU </w:t>
      </w:r>
      <w:r w:rsidR="001B39C1">
        <w:rPr>
          <w:rFonts w:ascii="Calibri" w:hAnsi="Calibri" w:cs="Calibri"/>
          <w:b/>
          <w:color w:val="000000" w:themeColor="text1"/>
          <w:sz w:val="24"/>
          <w:szCs w:val="24"/>
        </w:rPr>
        <w:t>(v </w:t>
      </w:r>
      <w:r w:rsidR="001B39C1" w:rsidRPr="009B42A1">
        <w:rPr>
          <w:rFonts w:ascii="Calibri" w:hAnsi="Calibri" w:cs="Calibri"/>
          <w:b/>
          <w:color w:val="000000" w:themeColor="text1"/>
          <w:sz w:val="24"/>
          <w:szCs w:val="24"/>
        </w:rPr>
        <w:t>%</w:t>
      </w:r>
      <w:r w:rsidR="001B39C1">
        <w:rPr>
          <w:rFonts w:ascii="Calibri" w:hAnsi="Calibri" w:cs="Calibri"/>
          <w:b/>
          <w:color w:val="000000" w:themeColor="text1"/>
          <w:sz w:val="24"/>
          <w:szCs w:val="24"/>
        </w:rPr>
        <w:t>)</w:t>
      </w:r>
    </w:p>
    <w:p w:rsidR="00147577" w:rsidRPr="001B39C1" w:rsidRDefault="009C62AC" w:rsidP="00CB3752">
      <w:pPr>
        <w:spacing w:before="40" w:after="0" w:line="240" w:lineRule="auto"/>
        <w:ind w:left="567" w:hanging="567"/>
        <w:jc w:val="both"/>
        <w:rPr>
          <w:rFonts w:ascii="Calibri" w:hAnsi="Calibri" w:cs="Calibri"/>
          <w:color w:val="000000" w:themeColor="text1"/>
          <w:sz w:val="20"/>
          <w:szCs w:val="20"/>
        </w:rPr>
      </w:pPr>
      <w:r w:rsidRPr="001B39C1">
        <w:rPr>
          <w:noProof/>
          <w:color w:val="000000" w:themeColor="text1"/>
          <w:lang w:eastAsia="cs-CZ"/>
        </w:rPr>
        <w:drawing>
          <wp:anchor distT="0" distB="0" distL="114300" distR="114300" simplePos="0" relativeHeight="251664384" behindDoc="0" locked="0" layoutInCell="1" allowOverlap="1" wp14:anchorId="0AAA30F5" wp14:editId="3E24EDA9">
            <wp:simplePos x="0" y="0"/>
            <wp:positionH relativeFrom="margin">
              <wp:posOffset>-2540</wp:posOffset>
            </wp:positionH>
            <wp:positionV relativeFrom="paragraph">
              <wp:posOffset>56515</wp:posOffset>
            </wp:positionV>
            <wp:extent cx="5865495" cy="2233930"/>
            <wp:effectExtent l="0" t="0" r="20955" b="13970"/>
            <wp:wrapTopAndBottom/>
            <wp:docPr id="14" name="Graf 14"/>
            <wp:cNvGraphicFramePr/>
            <a:graphic xmlns:a="http://schemas.openxmlformats.org/drawingml/2006/main">
              <a:graphicData uri="http://schemas.openxmlformats.org/drawingml/2006/chart">
                <c:chart xmlns:c="http://schemas.openxmlformats.org/drawingml/2006/chart" xmlns:r="http://schemas.openxmlformats.org/officeDocument/2006/relationships" r:id="rId10"/>
              </a:graphicData>
            </a:graphic>
            <wp14:sizeRelH relativeFrom="page">
              <wp14:pctWidth>0</wp14:pctWidth>
            </wp14:sizeRelH>
            <wp14:sizeRelV relativeFrom="page">
              <wp14:pctHeight>0</wp14:pctHeight>
            </wp14:sizeRelV>
          </wp:anchor>
        </w:drawing>
      </w:r>
      <w:r w:rsidR="00147577" w:rsidRPr="009B42A1">
        <w:rPr>
          <w:rFonts w:ascii="Calibri" w:hAnsi="Calibri" w:cs="Calibri"/>
          <w:b/>
          <w:color w:val="000000" w:themeColor="text1"/>
          <w:sz w:val="20"/>
          <w:szCs w:val="20"/>
        </w:rPr>
        <w:t>Zdroj:</w:t>
      </w:r>
      <w:r w:rsidR="00147577" w:rsidRPr="009B42A1">
        <w:rPr>
          <w:rFonts w:ascii="Calibri" w:hAnsi="Calibri" w:cs="Calibri"/>
          <w:color w:val="000000" w:themeColor="text1"/>
          <w:sz w:val="20"/>
          <w:szCs w:val="20"/>
        </w:rPr>
        <w:t xml:space="preserve"> </w:t>
      </w:r>
      <w:r w:rsidRPr="009B42A1">
        <w:rPr>
          <w:rFonts w:ascii="Calibri" w:hAnsi="Calibri" w:cs="Calibri"/>
          <w:color w:val="000000" w:themeColor="text1"/>
          <w:sz w:val="20"/>
          <w:szCs w:val="20"/>
        </w:rPr>
        <w:tab/>
      </w:r>
      <w:r w:rsidR="00A53EAA">
        <w:rPr>
          <w:rFonts w:ascii="Calibri" w:hAnsi="Calibri" w:cs="Calibri"/>
          <w:color w:val="000000" w:themeColor="text1"/>
          <w:sz w:val="20"/>
          <w:szCs w:val="20"/>
        </w:rPr>
        <w:t>z</w:t>
      </w:r>
      <w:r w:rsidR="00147577" w:rsidRPr="009B42A1">
        <w:rPr>
          <w:rFonts w:ascii="Calibri" w:hAnsi="Calibri" w:cs="Calibri"/>
          <w:color w:val="000000" w:themeColor="text1"/>
          <w:sz w:val="20"/>
          <w:szCs w:val="20"/>
        </w:rPr>
        <w:t xml:space="preserve">právy o pokroku při podporování a využívání energie z obnovitelných zdrojů </w:t>
      </w:r>
      <w:r w:rsidR="00EA1FD9">
        <w:rPr>
          <w:rFonts w:ascii="Calibri" w:hAnsi="Calibri" w:cs="Calibri"/>
          <w:color w:val="000000" w:themeColor="text1"/>
          <w:sz w:val="20"/>
          <w:szCs w:val="20"/>
        </w:rPr>
        <w:t xml:space="preserve">dle </w:t>
      </w:r>
      <w:r w:rsidR="00147577" w:rsidRPr="009B42A1">
        <w:rPr>
          <w:rFonts w:ascii="Calibri" w:hAnsi="Calibri" w:cs="Calibri"/>
          <w:color w:val="000000" w:themeColor="text1"/>
          <w:sz w:val="20"/>
          <w:szCs w:val="20"/>
        </w:rPr>
        <w:t>čl. 22 směrnice Evropského parlamentu a Rady 2009/28/ES, o podpoře využívání energie z obnovitelných zdrojů</w:t>
      </w:r>
      <w:r w:rsidR="00A53EAA">
        <w:rPr>
          <w:rFonts w:ascii="Calibri" w:hAnsi="Calibri" w:cs="Calibri"/>
          <w:color w:val="000000" w:themeColor="text1"/>
          <w:sz w:val="20"/>
          <w:szCs w:val="20"/>
        </w:rPr>
        <w:t>,</w:t>
      </w:r>
      <w:r w:rsidR="00147577" w:rsidRPr="009B42A1">
        <w:rPr>
          <w:rFonts w:ascii="Calibri" w:hAnsi="Calibri" w:cs="Calibri"/>
          <w:color w:val="000000" w:themeColor="text1"/>
          <w:sz w:val="20"/>
          <w:szCs w:val="20"/>
        </w:rPr>
        <w:t xml:space="preserve"> </w:t>
      </w:r>
      <w:r w:rsidR="00A53EAA">
        <w:rPr>
          <w:rFonts w:ascii="Calibri" w:hAnsi="Calibri" w:cs="Calibri"/>
          <w:color w:val="000000" w:themeColor="text1"/>
          <w:sz w:val="20"/>
          <w:szCs w:val="20"/>
        </w:rPr>
        <w:t xml:space="preserve">za </w:t>
      </w:r>
      <w:r w:rsidR="00147577" w:rsidRPr="009B42A1">
        <w:rPr>
          <w:rFonts w:ascii="Calibri" w:hAnsi="Calibri" w:cs="Calibri"/>
          <w:color w:val="000000" w:themeColor="text1"/>
          <w:sz w:val="20"/>
          <w:szCs w:val="20"/>
        </w:rPr>
        <w:t>roky 2011 a</w:t>
      </w:r>
      <w:r w:rsidR="006D660A">
        <w:rPr>
          <w:rFonts w:ascii="Calibri" w:hAnsi="Calibri" w:cs="Calibri"/>
          <w:color w:val="000000" w:themeColor="text1"/>
          <w:sz w:val="20"/>
          <w:szCs w:val="20"/>
        </w:rPr>
        <w:t> </w:t>
      </w:r>
      <w:r w:rsidR="00147577" w:rsidRPr="009B42A1">
        <w:rPr>
          <w:rFonts w:ascii="Calibri" w:hAnsi="Calibri" w:cs="Calibri"/>
          <w:color w:val="000000" w:themeColor="text1"/>
          <w:sz w:val="20"/>
          <w:szCs w:val="20"/>
        </w:rPr>
        <w:t xml:space="preserve">2012; </w:t>
      </w:r>
      <w:r w:rsidR="00147577" w:rsidRPr="008D6925">
        <w:rPr>
          <w:rFonts w:ascii="Calibri" w:hAnsi="Calibri" w:cs="Calibri"/>
          <w:i/>
          <w:color w:val="000000" w:themeColor="text1"/>
          <w:sz w:val="20"/>
          <w:szCs w:val="20"/>
        </w:rPr>
        <w:t>Politika a výzvy v oblasti energetiky</w:t>
      </w:r>
      <w:r w:rsidR="00147577" w:rsidRPr="009B42A1">
        <w:rPr>
          <w:rFonts w:ascii="Calibri" w:hAnsi="Calibri" w:cs="Calibri"/>
          <w:color w:val="000000" w:themeColor="text1"/>
          <w:sz w:val="20"/>
          <w:szCs w:val="20"/>
        </w:rPr>
        <w:t xml:space="preserve"> (Evropská komise).</w:t>
      </w:r>
    </w:p>
    <w:p w:rsidR="009C62AC" w:rsidRDefault="009C62AC" w:rsidP="009C62AC">
      <w:pPr>
        <w:tabs>
          <w:tab w:val="left" w:pos="8647"/>
        </w:tabs>
        <w:spacing w:after="0" w:line="240" w:lineRule="auto"/>
        <w:jc w:val="both"/>
        <w:rPr>
          <w:rFonts w:ascii="Calibri" w:hAnsi="Calibri" w:cs="Calibri"/>
          <w:bCs/>
          <w:color w:val="000000" w:themeColor="text1"/>
          <w:sz w:val="24"/>
          <w:szCs w:val="24"/>
        </w:rPr>
      </w:pPr>
    </w:p>
    <w:p w:rsidR="009325AD" w:rsidRPr="009C62AC" w:rsidRDefault="00236748" w:rsidP="009C62AC">
      <w:pPr>
        <w:spacing w:after="0" w:line="240" w:lineRule="auto"/>
        <w:jc w:val="both"/>
        <w:rPr>
          <w:rFonts w:ascii="Calibri" w:hAnsi="Calibri" w:cs="Calibri"/>
          <w:color w:val="000000" w:themeColor="text1"/>
          <w:sz w:val="24"/>
          <w:szCs w:val="24"/>
        </w:rPr>
      </w:pPr>
      <w:r w:rsidRPr="009C62AC">
        <w:rPr>
          <w:rFonts w:ascii="Calibri" w:hAnsi="Calibri" w:cs="Calibri"/>
          <w:b/>
          <w:color w:val="000000" w:themeColor="text1"/>
          <w:sz w:val="24"/>
          <w:szCs w:val="24"/>
        </w:rPr>
        <w:lastRenderedPageBreak/>
        <w:t>Dále jsou uvedeny nejvýznamnější druhy OZE využívané v ČR.</w:t>
      </w:r>
      <w:r w:rsidRPr="009C62AC">
        <w:rPr>
          <w:rFonts w:ascii="Calibri" w:hAnsi="Calibri" w:cs="Calibri"/>
          <w:color w:val="000000" w:themeColor="text1"/>
          <w:sz w:val="24"/>
          <w:szCs w:val="24"/>
        </w:rPr>
        <w:t xml:space="preserve"> Výkon lze </w:t>
      </w:r>
      <w:r w:rsidR="00DA122B" w:rsidRPr="009C62AC">
        <w:rPr>
          <w:rFonts w:ascii="Calibri" w:hAnsi="Calibri" w:cs="Calibri"/>
          <w:color w:val="000000" w:themeColor="text1"/>
          <w:sz w:val="24"/>
          <w:szCs w:val="24"/>
        </w:rPr>
        <w:t xml:space="preserve">obvykle </w:t>
      </w:r>
      <w:r w:rsidRPr="009C62AC">
        <w:rPr>
          <w:rFonts w:ascii="Calibri" w:hAnsi="Calibri" w:cs="Calibri"/>
          <w:color w:val="000000" w:themeColor="text1"/>
          <w:sz w:val="24"/>
          <w:szCs w:val="24"/>
        </w:rPr>
        <w:t xml:space="preserve">vyjádřit ve </w:t>
      </w:r>
      <w:r w:rsidR="001B39C1">
        <w:rPr>
          <w:rFonts w:ascii="Calibri" w:hAnsi="Calibri" w:cs="Calibri"/>
          <w:color w:val="000000" w:themeColor="text1"/>
          <w:sz w:val="24"/>
          <w:szCs w:val="24"/>
        </w:rPr>
        <w:t>wattech (W)</w:t>
      </w:r>
      <w:r w:rsidR="00DA122B" w:rsidRPr="009C62AC">
        <w:rPr>
          <w:rFonts w:ascii="Calibri" w:hAnsi="Calibri" w:cs="Calibri"/>
          <w:color w:val="000000" w:themeColor="text1"/>
          <w:sz w:val="24"/>
          <w:szCs w:val="24"/>
        </w:rPr>
        <w:t>, resp.</w:t>
      </w:r>
      <w:r w:rsidRPr="009C62AC">
        <w:rPr>
          <w:rFonts w:ascii="Calibri" w:hAnsi="Calibri" w:cs="Calibri"/>
          <w:color w:val="000000" w:themeColor="text1"/>
          <w:sz w:val="24"/>
          <w:szCs w:val="24"/>
        </w:rPr>
        <w:t xml:space="preserve"> </w:t>
      </w:r>
      <w:r w:rsidR="00A53EAA">
        <w:rPr>
          <w:rFonts w:ascii="Calibri" w:hAnsi="Calibri" w:cs="Calibri"/>
          <w:color w:val="000000" w:themeColor="text1"/>
          <w:sz w:val="24"/>
          <w:szCs w:val="24"/>
        </w:rPr>
        <w:t xml:space="preserve">jeho </w:t>
      </w:r>
      <w:r w:rsidRPr="009C62AC">
        <w:rPr>
          <w:rFonts w:ascii="Calibri" w:hAnsi="Calibri" w:cs="Calibri"/>
          <w:color w:val="000000" w:themeColor="text1"/>
          <w:sz w:val="24"/>
          <w:szCs w:val="24"/>
        </w:rPr>
        <w:t>násobcích</w:t>
      </w:r>
      <w:r w:rsidR="00767A92" w:rsidRPr="009C62AC">
        <w:rPr>
          <w:rStyle w:val="Znakapoznpodarou"/>
          <w:rFonts w:ascii="Calibri" w:hAnsi="Calibri" w:cs="Calibri"/>
          <w:color w:val="000000" w:themeColor="text1"/>
          <w:sz w:val="24"/>
          <w:szCs w:val="24"/>
        </w:rPr>
        <w:footnoteReference w:id="5"/>
      </w:r>
      <w:r w:rsidRPr="009C62AC">
        <w:rPr>
          <w:rFonts w:ascii="Calibri" w:hAnsi="Calibri" w:cs="Calibri"/>
          <w:color w:val="000000" w:themeColor="text1"/>
          <w:sz w:val="24"/>
          <w:szCs w:val="24"/>
        </w:rPr>
        <w:t>, elektrická energie se vyjadřuje v</w:t>
      </w:r>
      <w:r w:rsidR="00AB05FF" w:rsidRPr="009C62AC">
        <w:rPr>
          <w:rFonts w:ascii="Calibri" w:hAnsi="Calibri" w:cs="Calibri"/>
          <w:color w:val="000000" w:themeColor="text1"/>
          <w:sz w:val="24"/>
          <w:szCs w:val="24"/>
        </w:rPr>
        <w:t xml:space="preserve"> násobcích </w:t>
      </w:r>
      <w:r w:rsidR="001B39C1">
        <w:rPr>
          <w:rFonts w:ascii="Calibri" w:hAnsi="Calibri" w:cs="Calibri"/>
          <w:color w:val="000000" w:themeColor="text1"/>
          <w:sz w:val="24"/>
          <w:szCs w:val="24"/>
        </w:rPr>
        <w:t>watthodin (</w:t>
      </w:r>
      <w:r w:rsidRPr="009C62AC">
        <w:rPr>
          <w:rFonts w:ascii="Calibri" w:hAnsi="Calibri" w:cs="Calibri"/>
          <w:color w:val="000000" w:themeColor="text1"/>
          <w:sz w:val="24"/>
          <w:szCs w:val="24"/>
        </w:rPr>
        <w:t>Wh</w:t>
      </w:r>
      <w:r w:rsidR="001B39C1">
        <w:rPr>
          <w:rFonts w:ascii="Calibri" w:hAnsi="Calibri" w:cs="Calibri"/>
          <w:color w:val="000000" w:themeColor="text1"/>
          <w:sz w:val="24"/>
          <w:szCs w:val="24"/>
        </w:rPr>
        <w:t>)</w:t>
      </w:r>
      <w:r w:rsidR="009325AD" w:rsidRPr="009C62AC">
        <w:rPr>
          <w:rFonts w:ascii="Calibri" w:hAnsi="Calibri" w:cs="Calibri"/>
          <w:color w:val="000000" w:themeColor="text1"/>
          <w:sz w:val="24"/>
          <w:szCs w:val="24"/>
        </w:rPr>
        <w:t xml:space="preserve"> </w:t>
      </w:r>
      <w:r w:rsidR="00E04652" w:rsidRPr="009C62AC">
        <w:rPr>
          <w:rFonts w:ascii="Calibri" w:hAnsi="Calibri" w:cs="Calibri"/>
          <w:color w:val="000000" w:themeColor="text1"/>
          <w:sz w:val="24"/>
          <w:szCs w:val="24"/>
        </w:rPr>
        <w:t>a </w:t>
      </w:r>
      <w:r w:rsidRPr="009C62AC">
        <w:rPr>
          <w:rFonts w:ascii="Calibri" w:hAnsi="Calibri" w:cs="Calibri"/>
          <w:color w:val="000000" w:themeColor="text1"/>
          <w:sz w:val="24"/>
          <w:szCs w:val="24"/>
        </w:rPr>
        <w:t>tep</w:t>
      </w:r>
      <w:r w:rsidR="003420F8" w:rsidRPr="009C62AC">
        <w:rPr>
          <w:rFonts w:ascii="Calibri" w:hAnsi="Calibri" w:cs="Calibri"/>
          <w:color w:val="000000" w:themeColor="text1"/>
          <w:sz w:val="24"/>
          <w:szCs w:val="24"/>
        </w:rPr>
        <w:t>e</w:t>
      </w:r>
      <w:r w:rsidRPr="009C62AC">
        <w:rPr>
          <w:rFonts w:ascii="Calibri" w:hAnsi="Calibri" w:cs="Calibri"/>
          <w:color w:val="000000" w:themeColor="text1"/>
          <w:sz w:val="24"/>
          <w:szCs w:val="24"/>
        </w:rPr>
        <w:t>l</w:t>
      </w:r>
      <w:r w:rsidR="003420F8" w:rsidRPr="009C62AC">
        <w:rPr>
          <w:rFonts w:ascii="Calibri" w:hAnsi="Calibri" w:cs="Calibri"/>
          <w:color w:val="000000" w:themeColor="text1"/>
          <w:sz w:val="24"/>
          <w:szCs w:val="24"/>
        </w:rPr>
        <w:t>ná</w:t>
      </w:r>
      <w:r w:rsidRPr="009C62AC">
        <w:rPr>
          <w:rFonts w:ascii="Calibri" w:hAnsi="Calibri" w:cs="Calibri"/>
          <w:color w:val="000000" w:themeColor="text1"/>
          <w:sz w:val="24"/>
          <w:szCs w:val="24"/>
        </w:rPr>
        <w:t xml:space="preserve"> </w:t>
      </w:r>
      <w:r w:rsidR="003420F8" w:rsidRPr="009C62AC">
        <w:rPr>
          <w:rFonts w:ascii="Calibri" w:hAnsi="Calibri" w:cs="Calibri"/>
          <w:color w:val="000000" w:themeColor="text1"/>
          <w:sz w:val="24"/>
          <w:szCs w:val="24"/>
        </w:rPr>
        <w:t>energie</w:t>
      </w:r>
      <w:r w:rsidR="000E444A" w:rsidRPr="009C62AC">
        <w:rPr>
          <w:rFonts w:ascii="Calibri" w:hAnsi="Calibri" w:cs="Calibri"/>
          <w:color w:val="000000" w:themeColor="text1"/>
          <w:sz w:val="24"/>
          <w:szCs w:val="24"/>
        </w:rPr>
        <w:t>, příp. energie celkem</w:t>
      </w:r>
      <w:r w:rsidR="001B39C1">
        <w:rPr>
          <w:rFonts w:ascii="Calibri" w:hAnsi="Calibri" w:cs="Calibri"/>
          <w:color w:val="000000" w:themeColor="text1"/>
          <w:sz w:val="24"/>
          <w:szCs w:val="24"/>
        </w:rPr>
        <w:t>,</w:t>
      </w:r>
      <w:r w:rsidR="000E444A" w:rsidRPr="009C62AC">
        <w:rPr>
          <w:rFonts w:ascii="Calibri" w:hAnsi="Calibri" w:cs="Calibri"/>
          <w:color w:val="000000" w:themeColor="text1"/>
          <w:sz w:val="24"/>
          <w:szCs w:val="24"/>
        </w:rPr>
        <w:t xml:space="preserve"> většinou</w:t>
      </w:r>
      <w:r w:rsidR="003420F8" w:rsidRPr="009C62AC">
        <w:rPr>
          <w:rFonts w:ascii="Calibri" w:hAnsi="Calibri" w:cs="Calibri"/>
          <w:color w:val="000000" w:themeColor="text1"/>
          <w:sz w:val="24"/>
          <w:szCs w:val="24"/>
        </w:rPr>
        <w:t xml:space="preserve"> v </w:t>
      </w:r>
      <w:r w:rsidR="00AB05FF" w:rsidRPr="009C62AC">
        <w:rPr>
          <w:rFonts w:ascii="Calibri" w:hAnsi="Calibri" w:cs="Calibri"/>
          <w:color w:val="000000" w:themeColor="text1"/>
          <w:sz w:val="24"/>
          <w:szCs w:val="24"/>
        </w:rPr>
        <w:t xml:space="preserve">násobcích </w:t>
      </w:r>
      <w:r w:rsidR="001B39C1">
        <w:rPr>
          <w:rFonts w:ascii="Calibri" w:hAnsi="Calibri" w:cs="Calibri"/>
          <w:color w:val="000000" w:themeColor="text1"/>
          <w:sz w:val="24"/>
          <w:szCs w:val="24"/>
        </w:rPr>
        <w:t>joulů (</w:t>
      </w:r>
      <w:r w:rsidRPr="009C62AC">
        <w:rPr>
          <w:rFonts w:ascii="Calibri" w:hAnsi="Calibri" w:cs="Calibri"/>
          <w:color w:val="000000" w:themeColor="text1"/>
          <w:sz w:val="24"/>
          <w:szCs w:val="24"/>
        </w:rPr>
        <w:t>J</w:t>
      </w:r>
      <w:r w:rsidR="001B39C1">
        <w:rPr>
          <w:rFonts w:ascii="Calibri" w:hAnsi="Calibri" w:cs="Calibri"/>
          <w:color w:val="000000" w:themeColor="text1"/>
          <w:sz w:val="24"/>
          <w:szCs w:val="24"/>
        </w:rPr>
        <w:t>)</w:t>
      </w:r>
      <w:r w:rsidR="009325AD" w:rsidRPr="009C62AC">
        <w:rPr>
          <w:rFonts w:ascii="Calibri" w:hAnsi="Calibri" w:cs="Calibri"/>
          <w:color w:val="000000" w:themeColor="text1"/>
          <w:sz w:val="24"/>
          <w:szCs w:val="24"/>
        </w:rPr>
        <w:t>.</w:t>
      </w:r>
    </w:p>
    <w:p w:rsidR="009C62AC" w:rsidRDefault="009C62AC" w:rsidP="009C62AC">
      <w:pPr>
        <w:tabs>
          <w:tab w:val="left" w:pos="8647"/>
        </w:tabs>
        <w:spacing w:after="0" w:line="240" w:lineRule="auto"/>
        <w:jc w:val="both"/>
        <w:rPr>
          <w:rFonts w:ascii="Calibri" w:hAnsi="Calibri" w:cs="Calibri"/>
          <w:bCs/>
          <w:color w:val="000000" w:themeColor="text1"/>
          <w:sz w:val="24"/>
          <w:szCs w:val="24"/>
        </w:rPr>
      </w:pPr>
    </w:p>
    <w:p w:rsidR="007003D7" w:rsidRPr="009C62AC" w:rsidRDefault="007003D7" w:rsidP="009C62AC">
      <w:pPr>
        <w:spacing w:after="0" w:line="240" w:lineRule="auto"/>
        <w:jc w:val="both"/>
        <w:rPr>
          <w:rFonts w:ascii="Calibri" w:hAnsi="Calibri" w:cs="Calibri"/>
          <w:b/>
          <w:bCs/>
          <w:color w:val="000000" w:themeColor="text1"/>
          <w:sz w:val="24"/>
          <w:szCs w:val="24"/>
        </w:rPr>
      </w:pPr>
      <w:r w:rsidRPr="009C62AC">
        <w:rPr>
          <w:rFonts w:ascii="Calibri" w:hAnsi="Calibri" w:cs="Calibri"/>
          <w:b/>
          <w:bCs/>
          <w:color w:val="000000" w:themeColor="text1"/>
          <w:sz w:val="24"/>
          <w:szCs w:val="24"/>
        </w:rPr>
        <w:t>Energie biomasy</w:t>
      </w:r>
    </w:p>
    <w:p w:rsidR="009C62AC" w:rsidRDefault="009C62AC" w:rsidP="009C62AC">
      <w:pPr>
        <w:tabs>
          <w:tab w:val="left" w:pos="8647"/>
        </w:tabs>
        <w:spacing w:after="0" w:line="240" w:lineRule="auto"/>
        <w:jc w:val="both"/>
        <w:rPr>
          <w:rFonts w:ascii="Calibri" w:hAnsi="Calibri" w:cs="Calibri"/>
          <w:bCs/>
          <w:color w:val="000000" w:themeColor="text1"/>
          <w:sz w:val="24"/>
          <w:szCs w:val="24"/>
        </w:rPr>
      </w:pPr>
    </w:p>
    <w:p w:rsidR="007003D7" w:rsidRDefault="007003D7" w:rsidP="009C62AC">
      <w:pPr>
        <w:tabs>
          <w:tab w:val="left" w:pos="8647"/>
        </w:tabs>
        <w:spacing w:after="0" w:line="240" w:lineRule="auto"/>
        <w:jc w:val="both"/>
        <w:rPr>
          <w:rFonts w:ascii="Calibri" w:hAnsi="Calibri" w:cs="Calibri"/>
          <w:color w:val="000000" w:themeColor="text1"/>
          <w:sz w:val="24"/>
          <w:szCs w:val="24"/>
        </w:rPr>
      </w:pPr>
      <w:r w:rsidRPr="009C62AC">
        <w:rPr>
          <w:rFonts w:ascii="Calibri" w:hAnsi="Calibri" w:cs="Calibri"/>
          <w:bCs/>
          <w:color w:val="000000" w:themeColor="text1"/>
          <w:sz w:val="24"/>
          <w:szCs w:val="24"/>
        </w:rPr>
        <w:t xml:space="preserve">Pro energetické účely se </w:t>
      </w:r>
      <w:r w:rsidRPr="009C62AC">
        <w:rPr>
          <w:rFonts w:ascii="Calibri" w:hAnsi="Calibri" w:cs="Calibri"/>
          <w:color w:val="000000" w:themeColor="text1"/>
          <w:sz w:val="24"/>
          <w:szCs w:val="24"/>
        </w:rPr>
        <w:t>používá dřevní odpad</w:t>
      </w:r>
      <w:r w:rsidRPr="009C62AC">
        <w:rPr>
          <w:rFonts w:ascii="Calibri" w:hAnsi="Calibri" w:cs="Calibri"/>
          <w:bCs/>
          <w:color w:val="000000" w:themeColor="text1"/>
          <w:sz w:val="24"/>
          <w:szCs w:val="24"/>
        </w:rPr>
        <w:t xml:space="preserve"> či cíleně pěstované rostliny. Biomasa nemá vysokou energetickou v</w:t>
      </w:r>
      <w:r w:rsidR="00D3326C" w:rsidRPr="009C62AC">
        <w:rPr>
          <w:rFonts w:ascii="Calibri" w:hAnsi="Calibri" w:cs="Calibri"/>
          <w:bCs/>
          <w:color w:val="000000" w:themeColor="text1"/>
          <w:sz w:val="24"/>
          <w:szCs w:val="24"/>
        </w:rPr>
        <w:t>ýtěžnost – využije se jen asi 1–</w:t>
      </w:r>
      <w:r w:rsidRPr="009C62AC">
        <w:rPr>
          <w:rFonts w:ascii="Calibri" w:hAnsi="Calibri" w:cs="Calibri"/>
          <w:bCs/>
          <w:color w:val="000000" w:themeColor="text1"/>
          <w:sz w:val="24"/>
          <w:szCs w:val="24"/>
        </w:rPr>
        <w:t>2 % energie dopadajícího slunečního záření. V</w:t>
      </w:r>
      <w:r w:rsidRPr="009C62AC">
        <w:rPr>
          <w:rFonts w:ascii="Calibri" w:hAnsi="Calibri" w:cs="Calibri"/>
          <w:color w:val="000000" w:themeColor="text1"/>
          <w:sz w:val="24"/>
          <w:szCs w:val="24"/>
        </w:rPr>
        <w:t>yužívání biomasy má však mnoho výhod, např. z ní lze vyrábět teplo i elektřinu, přičemž výrobu lze pružně přizpůsobovat spotřebě energie v čase i místě, dále je také možné využít odpadní materiál. Typická je určitá univerzálnost použití (jako centrální, lokální nebo sezónní zdroj) a běžná dostupnost technologií pro spalování biomasy. Pro tyto vlastnosti je</w:t>
      </w:r>
      <w:r w:rsidR="00325086">
        <w:rPr>
          <w:rFonts w:ascii="Calibri" w:hAnsi="Calibri" w:cs="Calibri"/>
          <w:color w:val="000000" w:themeColor="text1"/>
          <w:sz w:val="24"/>
          <w:szCs w:val="24"/>
        </w:rPr>
        <w:t xml:space="preserve"> </w:t>
      </w:r>
      <w:r w:rsidRPr="009C62AC">
        <w:rPr>
          <w:rFonts w:ascii="Calibri" w:hAnsi="Calibri" w:cs="Calibri"/>
          <w:color w:val="000000" w:themeColor="text1"/>
          <w:sz w:val="24"/>
          <w:szCs w:val="24"/>
        </w:rPr>
        <w:t xml:space="preserve">biomasa nejvýznamnějším OZE (elektřina a teplo) v ČR v současnosti </w:t>
      </w:r>
      <w:r w:rsidR="003A19B1" w:rsidRPr="009C62AC">
        <w:rPr>
          <w:rFonts w:ascii="Calibri" w:hAnsi="Calibri" w:cs="Calibri"/>
          <w:color w:val="000000" w:themeColor="text1"/>
          <w:sz w:val="24"/>
          <w:szCs w:val="24"/>
        </w:rPr>
        <w:t>a bude i v </w:t>
      </w:r>
      <w:r w:rsidRPr="009C62AC">
        <w:rPr>
          <w:rFonts w:ascii="Calibri" w:hAnsi="Calibri" w:cs="Calibri"/>
          <w:color w:val="000000" w:themeColor="text1"/>
          <w:sz w:val="24"/>
          <w:szCs w:val="24"/>
        </w:rPr>
        <w:t xml:space="preserve">budoucnosti. </w:t>
      </w:r>
    </w:p>
    <w:p w:rsidR="009C62AC" w:rsidRPr="009C62AC" w:rsidRDefault="009C62AC" w:rsidP="009C62AC">
      <w:pPr>
        <w:tabs>
          <w:tab w:val="left" w:pos="8647"/>
        </w:tabs>
        <w:spacing w:after="0" w:line="240" w:lineRule="auto"/>
        <w:jc w:val="both"/>
        <w:rPr>
          <w:rFonts w:ascii="Calibri" w:hAnsi="Calibri" w:cs="Calibri"/>
          <w:color w:val="000000" w:themeColor="text1"/>
          <w:sz w:val="24"/>
          <w:szCs w:val="24"/>
        </w:rPr>
      </w:pPr>
    </w:p>
    <w:p w:rsidR="00D41241" w:rsidRPr="009C62AC" w:rsidRDefault="001B042E" w:rsidP="009C62AC">
      <w:pPr>
        <w:spacing w:after="0" w:line="240" w:lineRule="auto"/>
        <w:jc w:val="both"/>
        <w:rPr>
          <w:rFonts w:ascii="Calibri" w:hAnsi="Calibri" w:cs="Calibri"/>
          <w:b/>
          <w:color w:val="000000" w:themeColor="text1"/>
          <w:sz w:val="24"/>
          <w:szCs w:val="24"/>
        </w:rPr>
      </w:pPr>
      <w:r w:rsidRPr="009C62AC">
        <w:rPr>
          <w:rFonts w:ascii="Calibri" w:hAnsi="Calibri" w:cs="Calibri"/>
          <w:b/>
          <w:bCs/>
          <w:color w:val="000000" w:themeColor="text1"/>
          <w:sz w:val="24"/>
          <w:szCs w:val="24"/>
        </w:rPr>
        <w:t>Energie v</w:t>
      </w:r>
      <w:r w:rsidR="00D41241" w:rsidRPr="009C62AC">
        <w:rPr>
          <w:rFonts w:ascii="Calibri" w:hAnsi="Calibri" w:cs="Calibri"/>
          <w:b/>
          <w:color w:val="000000" w:themeColor="text1"/>
          <w:sz w:val="24"/>
          <w:szCs w:val="24"/>
        </w:rPr>
        <w:t>ětr</w:t>
      </w:r>
      <w:r w:rsidRPr="009C62AC">
        <w:rPr>
          <w:rFonts w:ascii="Calibri" w:hAnsi="Calibri" w:cs="Calibri"/>
          <w:b/>
          <w:color w:val="000000" w:themeColor="text1"/>
          <w:sz w:val="24"/>
          <w:szCs w:val="24"/>
        </w:rPr>
        <w:t>u</w:t>
      </w:r>
    </w:p>
    <w:p w:rsidR="009C62AC" w:rsidRDefault="009C62AC" w:rsidP="009C62AC">
      <w:pPr>
        <w:spacing w:after="0" w:line="240" w:lineRule="auto"/>
        <w:jc w:val="both"/>
        <w:rPr>
          <w:rFonts w:ascii="Calibri" w:hAnsi="Calibri" w:cs="Calibri"/>
          <w:color w:val="000000" w:themeColor="text1"/>
          <w:sz w:val="24"/>
          <w:szCs w:val="24"/>
        </w:rPr>
      </w:pPr>
    </w:p>
    <w:p w:rsidR="007003D7" w:rsidRDefault="00D41241" w:rsidP="009C62AC">
      <w:pPr>
        <w:spacing w:after="0" w:line="240" w:lineRule="auto"/>
        <w:jc w:val="both"/>
        <w:rPr>
          <w:rFonts w:ascii="Calibri" w:hAnsi="Calibri" w:cs="Calibri"/>
          <w:color w:val="000000" w:themeColor="text1"/>
          <w:sz w:val="24"/>
          <w:szCs w:val="24"/>
        </w:rPr>
      </w:pPr>
      <w:r w:rsidRPr="009C62AC">
        <w:rPr>
          <w:rFonts w:ascii="Calibri" w:hAnsi="Calibri" w:cs="Calibri"/>
          <w:color w:val="000000" w:themeColor="text1"/>
          <w:sz w:val="24"/>
          <w:szCs w:val="24"/>
        </w:rPr>
        <w:t xml:space="preserve">Česká republika jako vnitrozemský stát nemá pro využití větru příliš </w:t>
      </w:r>
      <w:r w:rsidR="006103E3" w:rsidRPr="009C62AC">
        <w:rPr>
          <w:rFonts w:ascii="Calibri" w:hAnsi="Calibri" w:cs="Calibri"/>
          <w:color w:val="000000" w:themeColor="text1"/>
          <w:sz w:val="24"/>
          <w:szCs w:val="24"/>
        </w:rPr>
        <w:t>vhodn</w:t>
      </w:r>
      <w:r w:rsidRPr="009C62AC">
        <w:rPr>
          <w:rFonts w:ascii="Calibri" w:hAnsi="Calibri" w:cs="Calibri"/>
          <w:color w:val="000000" w:themeColor="text1"/>
          <w:sz w:val="24"/>
          <w:szCs w:val="24"/>
        </w:rPr>
        <w:t>é podmínky</w:t>
      </w:r>
      <w:r w:rsidR="00850B22" w:rsidRPr="009C62AC">
        <w:rPr>
          <w:rFonts w:ascii="Calibri" w:hAnsi="Calibri" w:cs="Calibri"/>
          <w:color w:val="000000" w:themeColor="text1"/>
          <w:sz w:val="24"/>
          <w:szCs w:val="24"/>
        </w:rPr>
        <w:t>.</w:t>
      </w:r>
      <w:r w:rsidRPr="009C62AC">
        <w:rPr>
          <w:rFonts w:ascii="Calibri" w:hAnsi="Calibri" w:cs="Calibri"/>
          <w:color w:val="000000" w:themeColor="text1"/>
          <w:sz w:val="24"/>
          <w:szCs w:val="24"/>
        </w:rPr>
        <w:t xml:space="preserve"> </w:t>
      </w:r>
      <w:r w:rsidR="00850B22" w:rsidRPr="009C62AC">
        <w:rPr>
          <w:rFonts w:ascii="Calibri" w:hAnsi="Calibri" w:cs="Calibri"/>
          <w:color w:val="000000" w:themeColor="text1"/>
          <w:sz w:val="24"/>
          <w:szCs w:val="24"/>
        </w:rPr>
        <w:t>B</w:t>
      </w:r>
      <w:r w:rsidRPr="009C62AC">
        <w:rPr>
          <w:rFonts w:ascii="Calibri" w:hAnsi="Calibri" w:cs="Calibri"/>
          <w:color w:val="000000" w:themeColor="text1"/>
          <w:sz w:val="24"/>
          <w:szCs w:val="24"/>
        </w:rPr>
        <w:t xml:space="preserve">udování větrných elektráren musí rovněž </w:t>
      </w:r>
      <w:r w:rsidR="008B778D" w:rsidRPr="009C62AC">
        <w:rPr>
          <w:rFonts w:ascii="Calibri" w:hAnsi="Calibri" w:cs="Calibri"/>
          <w:color w:val="000000" w:themeColor="text1"/>
          <w:sz w:val="24"/>
          <w:szCs w:val="24"/>
        </w:rPr>
        <w:t>respektovat omezení dané</w:t>
      </w:r>
      <w:r w:rsidRPr="009C62AC">
        <w:rPr>
          <w:rFonts w:ascii="Calibri" w:hAnsi="Calibri" w:cs="Calibri"/>
          <w:color w:val="000000" w:themeColor="text1"/>
          <w:sz w:val="24"/>
          <w:szCs w:val="24"/>
        </w:rPr>
        <w:t xml:space="preserve"> podmínk</w:t>
      </w:r>
      <w:r w:rsidR="008B778D" w:rsidRPr="009C62AC">
        <w:rPr>
          <w:rFonts w:ascii="Calibri" w:hAnsi="Calibri" w:cs="Calibri"/>
          <w:color w:val="000000" w:themeColor="text1"/>
          <w:sz w:val="24"/>
          <w:szCs w:val="24"/>
        </w:rPr>
        <w:t>a</w:t>
      </w:r>
      <w:r w:rsidRPr="009C62AC">
        <w:rPr>
          <w:rFonts w:ascii="Calibri" w:hAnsi="Calibri" w:cs="Calibri"/>
          <w:color w:val="000000" w:themeColor="text1"/>
          <w:sz w:val="24"/>
          <w:szCs w:val="24"/>
        </w:rPr>
        <w:t>m</w:t>
      </w:r>
      <w:r w:rsidR="008B778D" w:rsidRPr="009C62AC">
        <w:rPr>
          <w:rFonts w:ascii="Calibri" w:hAnsi="Calibri" w:cs="Calibri"/>
          <w:color w:val="000000" w:themeColor="text1"/>
          <w:sz w:val="24"/>
          <w:szCs w:val="24"/>
        </w:rPr>
        <w:t>i</w:t>
      </w:r>
      <w:r w:rsidRPr="009C62AC">
        <w:rPr>
          <w:rFonts w:ascii="Calibri" w:hAnsi="Calibri" w:cs="Calibri"/>
          <w:color w:val="000000" w:themeColor="text1"/>
          <w:sz w:val="24"/>
          <w:szCs w:val="24"/>
        </w:rPr>
        <w:t xml:space="preserve"> ochrany přírody a krajiny. Větrná elektrárna s výkonem 1 MW ušetří za rok asi 2 200 tun CO</w:t>
      </w:r>
      <w:r w:rsidRPr="009C62AC">
        <w:rPr>
          <w:rFonts w:ascii="Calibri" w:hAnsi="Calibri" w:cs="Calibri"/>
          <w:color w:val="000000" w:themeColor="text1"/>
          <w:sz w:val="24"/>
          <w:szCs w:val="24"/>
          <w:vertAlign w:val="subscript"/>
        </w:rPr>
        <w:t>2</w:t>
      </w:r>
      <w:r w:rsidRPr="009C62AC">
        <w:rPr>
          <w:rFonts w:ascii="Calibri" w:hAnsi="Calibri" w:cs="Calibri"/>
          <w:color w:val="000000" w:themeColor="text1"/>
          <w:sz w:val="24"/>
          <w:szCs w:val="24"/>
        </w:rPr>
        <w:t xml:space="preserve"> a vyrobí elektřinu pro zhruba tisícovku domácností.</w:t>
      </w:r>
    </w:p>
    <w:p w:rsidR="009C62AC" w:rsidRPr="009C62AC" w:rsidRDefault="009C62AC" w:rsidP="009C62AC">
      <w:pPr>
        <w:spacing w:after="0" w:line="240" w:lineRule="auto"/>
        <w:jc w:val="both"/>
        <w:rPr>
          <w:rFonts w:ascii="Calibri" w:hAnsi="Calibri" w:cs="Calibri"/>
          <w:color w:val="000000" w:themeColor="text1"/>
          <w:sz w:val="24"/>
          <w:szCs w:val="24"/>
        </w:rPr>
      </w:pPr>
    </w:p>
    <w:p w:rsidR="0071640B" w:rsidRPr="009C62AC" w:rsidRDefault="0071640B" w:rsidP="009C62AC">
      <w:pPr>
        <w:spacing w:after="0" w:line="240" w:lineRule="auto"/>
        <w:jc w:val="both"/>
        <w:rPr>
          <w:rFonts w:ascii="Calibri" w:hAnsi="Calibri" w:cs="Calibri"/>
          <w:b/>
          <w:bCs/>
          <w:color w:val="000000" w:themeColor="text1"/>
          <w:sz w:val="24"/>
          <w:szCs w:val="24"/>
        </w:rPr>
      </w:pPr>
      <w:r w:rsidRPr="009C62AC">
        <w:rPr>
          <w:rFonts w:ascii="Calibri" w:hAnsi="Calibri" w:cs="Calibri"/>
          <w:b/>
          <w:bCs/>
          <w:color w:val="000000" w:themeColor="text1"/>
          <w:sz w:val="24"/>
          <w:szCs w:val="24"/>
        </w:rPr>
        <w:t>Energie vody</w:t>
      </w:r>
    </w:p>
    <w:p w:rsidR="009C62AC" w:rsidRDefault="009C62AC" w:rsidP="009C62AC">
      <w:pPr>
        <w:spacing w:after="0" w:line="240" w:lineRule="auto"/>
        <w:jc w:val="both"/>
        <w:rPr>
          <w:rFonts w:ascii="Calibri" w:hAnsi="Calibri" w:cs="Calibri"/>
          <w:bCs/>
          <w:color w:val="000000" w:themeColor="text1"/>
          <w:sz w:val="24"/>
          <w:szCs w:val="24"/>
        </w:rPr>
      </w:pPr>
    </w:p>
    <w:p w:rsidR="001F7726" w:rsidRDefault="0071640B" w:rsidP="009C62AC">
      <w:pPr>
        <w:spacing w:after="0" w:line="240" w:lineRule="auto"/>
        <w:jc w:val="both"/>
        <w:rPr>
          <w:rFonts w:ascii="Calibri" w:hAnsi="Calibri" w:cs="Calibri"/>
          <w:bCs/>
          <w:color w:val="000000" w:themeColor="text1"/>
          <w:sz w:val="24"/>
          <w:szCs w:val="24"/>
        </w:rPr>
      </w:pPr>
      <w:r w:rsidRPr="009C62AC">
        <w:rPr>
          <w:rFonts w:ascii="Calibri" w:hAnsi="Calibri" w:cs="Calibri"/>
          <w:bCs/>
          <w:color w:val="000000" w:themeColor="text1"/>
          <w:sz w:val="24"/>
          <w:szCs w:val="24"/>
        </w:rPr>
        <w:t>Vodní energie je v ČR nejdéle využívaným zdrojem. Za malé vodní elektrárny (dále také „MVE“) považuje EU zdroje s výkonem do 10 MW. Takové zdroje měly v roce 2012 instalovaný</w:t>
      </w:r>
      <w:r w:rsidR="00325086">
        <w:rPr>
          <w:rFonts w:ascii="Calibri" w:hAnsi="Calibri" w:cs="Calibri"/>
          <w:bCs/>
          <w:color w:val="000000" w:themeColor="text1"/>
          <w:sz w:val="24"/>
          <w:szCs w:val="24"/>
        </w:rPr>
        <w:t xml:space="preserve"> </w:t>
      </w:r>
      <w:r w:rsidRPr="009C62AC">
        <w:rPr>
          <w:rFonts w:ascii="Calibri" w:hAnsi="Calibri" w:cs="Calibri"/>
          <w:bCs/>
          <w:color w:val="000000" w:themeColor="text1"/>
          <w:sz w:val="24"/>
          <w:szCs w:val="24"/>
        </w:rPr>
        <w:t>výkon 311 MW, což bylo cca 30 % celkového instalovaného</w:t>
      </w:r>
      <w:r w:rsidR="00325086">
        <w:rPr>
          <w:rFonts w:ascii="Calibri" w:hAnsi="Calibri" w:cs="Calibri"/>
          <w:bCs/>
          <w:color w:val="000000" w:themeColor="text1"/>
          <w:sz w:val="24"/>
          <w:szCs w:val="24"/>
        </w:rPr>
        <w:t xml:space="preserve"> </w:t>
      </w:r>
      <w:r w:rsidRPr="009C62AC">
        <w:rPr>
          <w:rFonts w:ascii="Calibri" w:hAnsi="Calibri" w:cs="Calibri"/>
          <w:bCs/>
          <w:color w:val="000000" w:themeColor="text1"/>
          <w:sz w:val="24"/>
          <w:szCs w:val="24"/>
        </w:rPr>
        <w:t xml:space="preserve">výkonu vodních elektráren v ČR. Potenciál velkých vodních elektráren </w:t>
      </w:r>
      <w:r w:rsidR="001F56F1" w:rsidRPr="009C62AC">
        <w:rPr>
          <w:rFonts w:ascii="Calibri" w:hAnsi="Calibri" w:cs="Calibri"/>
          <w:bCs/>
          <w:color w:val="000000" w:themeColor="text1"/>
          <w:sz w:val="24"/>
          <w:szCs w:val="24"/>
        </w:rPr>
        <w:t xml:space="preserve">je v ČR prakticky vyčerpán. </w:t>
      </w:r>
    </w:p>
    <w:p w:rsidR="009C62AC" w:rsidRPr="009C62AC" w:rsidRDefault="009C62AC" w:rsidP="009C62AC">
      <w:pPr>
        <w:spacing w:after="0" w:line="240" w:lineRule="auto"/>
        <w:jc w:val="both"/>
        <w:rPr>
          <w:rFonts w:ascii="Calibri" w:hAnsi="Calibri" w:cs="Calibri"/>
          <w:bCs/>
          <w:color w:val="000000" w:themeColor="text1"/>
          <w:sz w:val="24"/>
          <w:szCs w:val="24"/>
        </w:rPr>
      </w:pPr>
    </w:p>
    <w:p w:rsidR="009C62AC" w:rsidRPr="009C62AC" w:rsidRDefault="0085098B" w:rsidP="009C62AC">
      <w:pPr>
        <w:spacing w:after="0" w:line="240" w:lineRule="auto"/>
        <w:jc w:val="both"/>
        <w:rPr>
          <w:rFonts w:ascii="Calibri" w:hAnsi="Calibri" w:cs="Calibri"/>
          <w:bCs/>
          <w:color w:val="000000" w:themeColor="text1"/>
          <w:sz w:val="24"/>
          <w:szCs w:val="24"/>
        </w:rPr>
      </w:pPr>
      <w:r w:rsidRPr="009C62AC">
        <w:rPr>
          <w:rFonts w:ascii="Calibri" w:hAnsi="Calibri" w:cs="Calibri"/>
          <w:b/>
          <w:bCs/>
          <w:color w:val="000000" w:themeColor="text1"/>
          <w:sz w:val="24"/>
          <w:szCs w:val="24"/>
        </w:rPr>
        <w:t>Energie slunečního záření</w:t>
      </w:r>
      <w:r w:rsidR="00DC3371" w:rsidRPr="009C62AC">
        <w:rPr>
          <w:rFonts w:ascii="Calibri" w:hAnsi="Calibri" w:cs="Calibri"/>
          <w:b/>
          <w:bCs/>
          <w:color w:val="000000" w:themeColor="text1"/>
          <w:sz w:val="24"/>
          <w:szCs w:val="24"/>
        </w:rPr>
        <w:t xml:space="preserve"> </w:t>
      </w:r>
    </w:p>
    <w:p w:rsidR="0085098B" w:rsidRPr="009C62AC" w:rsidRDefault="0085098B" w:rsidP="009C62AC">
      <w:pPr>
        <w:spacing w:after="0" w:line="240" w:lineRule="auto"/>
        <w:jc w:val="both"/>
        <w:rPr>
          <w:rFonts w:ascii="Calibri" w:hAnsi="Calibri" w:cs="Calibri"/>
          <w:bCs/>
          <w:color w:val="000000" w:themeColor="text1"/>
          <w:sz w:val="24"/>
          <w:szCs w:val="24"/>
        </w:rPr>
      </w:pPr>
    </w:p>
    <w:tbl>
      <w:tblPr>
        <w:tblStyle w:val="Mkatabulky"/>
        <w:tblW w:w="0" w:type="auto"/>
        <w:tblBorders>
          <w:insideV w:val="none" w:sz="0" w:space="0" w:color="auto"/>
        </w:tblBorders>
        <w:tblLook w:val="04A0" w:firstRow="1" w:lastRow="0" w:firstColumn="1" w:lastColumn="0" w:noHBand="0" w:noVBand="1"/>
      </w:tblPr>
      <w:tblGrid>
        <w:gridCol w:w="4644"/>
        <w:gridCol w:w="284"/>
        <w:gridCol w:w="4360"/>
      </w:tblGrid>
      <w:tr w:rsidR="00EB660F" w:rsidRPr="009C62AC" w:rsidTr="009C62AC">
        <w:trPr>
          <w:trHeight w:val="1285"/>
        </w:trPr>
        <w:tc>
          <w:tcPr>
            <w:tcW w:w="4644" w:type="dxa"/>
          </w:tcPr>
          <w:p w:rsidR="00913C09" w:rsidRPr="009B42A1" w:rsidRDefault="00913C09" w:rsidP="009C62AC">
            <w:pPr>
              <w:spacing w:after="200" w:line="276" w:lineRule="auto"/>
              <w:jc w:val="both"/>
              <w:rPr>
                <w:rFonts w:ascii="Calibri" w:hAnsi="Calibri" w:cs="Calibri"/>
                <w:bCs/>
                <w:color w:val="000000" w:themeColor="text1"/>
                <w:sz w:val="20"/>
                <w:szCs w:val="20"/>
              </w:rPr>
            </w:pPr>
            <w:proofErr w:type="spellStart"/>
            <w:r w:rsidRPr="009B42A1">
              <w:rPr>
                <w:rFonts w:ascii="Calibri" w:hAnsi="Calibri" w:cs="Calibri"/>
                <w:b/>
                <w:bCs/>
                <w:color w:val="000000" w:themeColor="text1"/>
                <w:sz w:val="20"/>
                <w:szCs w:val="20"/>
              </w:rPr>
              <w:t>Fotovoltaické</w:t>
            </w:r>
            <w:proofErr w:type="spellEnd"/>
            <w:r w:rsidRPr="009B42A1">
              <w:rPr>
                <w:rFonts w:ascii="Calibri" w:hAnsi="Calibri" w:cs="Calibri"/>
                <w:b/>
                <w:bCs/>
                <w:color w:val="000000" w:themeColor="text1"/>
                <w:sz w:val="20"/>
                <w:szCs w:val="20"/>
              </w:rPr>
              <w:t xml:space="preserve"> elektrárny</w:t>
            </w:r>
            <w:r w:rsidR="001B042E" w:rsidRPr="009B42A1">
              <w:rPr>
                <w:rFonts w:ascii="Calibri" w:hAnsi="Calibri" w:cs="Calibri"/>
                <w:bCs/>
                <w:color w:val="000000" w:themeColor="text1"/>
                <w:sz w:val="20"/>
                <w:szCs w:val="20"/>
              </w:rPr>
              <w:t xml:space="preserve"> (dále též „FVE“)</w:t>
            </w:r>
            <w:r w:rsidR="00570862" w:rsidRPr="00325086">
              <w:rPr>
                <w:rFonts w:ascii="Calibri" w:hAnsi="Calibri" w:cs="Calibri"/>
                <w:color w:val="000000" w:themeColor="text1"/>
                <w:sz w:val="20"/>
                <w:szCs w:val="20"/>
              </w:rPr>
              <w:t xml:space="preserve"> </w:t>
            </w:r>
          </w:p>
          <w:p w:rsidR="00913C09" w:rsidRPr="009C62AC" w:rsidRDefault="00E666E7" w:rsidP="00325086">
            <w:pPr>
              <w:jc w:val="both"/>
              <w:rPr>
                <w:rFonts w:ascii="Calibri" w:hAnsi="Calibri" w:cs="Calibri"/>
                <w:bCs/>
                <w:color w:val="000000" w:themeColor="text1"/>
                <w:sz w:val="20"/>
                <w:szCs w:val="20"/>
                <w:u w:val="single"/>
              </w:rPr>
            </w:pPr>
            <w:r w:rsidRPr="009C62AC">
              <w:rPr>
                <w:rFonts w:ascii="Calibri" w:hAnsi="Calibri" w:cs="Calibri"/>
                <w:bCs/>
                <w:color w:val="000000" w:themeColor="text1"/>
                <w:sz w:val="20"/>
                <w:szCs w:val="20"/>
              </w:rPr>
              <w:t>Z</w:t>
            </w:r>
            <w:r w:rsidR="009966E2" w:rsidRPr="009C62AC">
              <w:rPr>
                <w:rFonts w:ascii="Calibri" w:hAnsi="Calibri" w:cs="Calibri"/>
                <w:bCs/>
                <w:color w:val="000000" w:themeColor="text1"/>
                <w:sz w:val="20"/>
                <w:szCs w:val="20"/>
              </w:rPr>
              <w:t>ařízení</w:t>
            </w:r>
            <w:r w:rsidRPr="009C62AC">
              <w:rPr>
                <w:rFonts w:ascii="Calibri" w:hAnsi="Calibri" w:cs="Calibri"/>
                <w:bCs/>
                <w:color w:val="000000" w:themeColor="text1"/>
                <w:sz w:val="20"/>
                <w:szCs w:val="20"/>
              </w:rPr>
              <w:t xml:space="preserve"> slouží</w:t>
            </w:r>
            <w:r w:rsidR="009966E2" w:rsidRPr="009C62AC">
              <w:rPr>
                <w:rFonts w:ascii="Calibri" w:hAnsi="Calibri" w:cs="Calibri"/>
                <w:bCs/>
                <w:color w:val="000000" w:themeColor="text1"/>
                <w:sz w:val="20"/>
                <w:szCs w:val="20"/>
              </w:rPr>
              <w:t xml:space="preserve"> k výrobě </w:t>
            </w:r>
            <w:r w:rsidRPr="009C62AC">
              <w:rPr>
                <w:rFonts w:ascii="Calibri" w:hAnsi="Calibri" w:cs="Calibri"/>
                <w:bCs/>
                <w:color w:val="000000" w:themeColor="text1"/>
                <w:sz w:val="20"/>
                <w:szCs w:val="20"/>
              </w:rPr>
              <w:t>elektřiny,</w:t>
            </w:r>
            <w:r w:rsidR="009966E2" w:rsidRPr="009C62AC">
              <w:rPr>
                <w:rFonts w:ascii="Calibri" w:hAnsi="Calibri" w:cs="Calibri"/>
                <w:bCs/>
                <w:color w:val="000000" w:themeColor="text1"/>
                <w:sz w:val="20"/>
                <w:szCs w:val="20"/>
              </w:rPr>
              <w:t xml:space="preserve"> </w:t>
            </w:r>
            <w:r w:rsidRPr="009C62AC">
              <w:rPr>
                <w:rFonts w:ascii="Calibri" w:hAnsi="Calibri" w:cs="Calibri"/>
                <w:bCs/>
                <w:color w:val="000000" w:themeColor="text1"/>
                <w:sz w:val="20"/>
                <w:szCs w:val="20"/>
              </w:rPr>
              <w:t>pořizovac</w:t>
            </w:r>
            <w:r w:rsidR="00913C09" w:rsidRPr="009C62AC">
              <w:rPr>
                <w:rFonts w:ascii="Calibri" w:hAnsi="Calibri" w:cs="Calibri"/>
                <w:bCs/>
                <w:color w:val="000000" w:themeColor="text1"/>
                <w:sz w:val="20"/>
                <w:szCs w:val="20"/>
              </w:rPr>
              <w:t xml:space="preserve">í cena této technologie neustále klesá. </w:t>
            </w:r>
            <w:proofErr w:type="spellStart"/>
            <w:r w:rsidR="00913C09" w:rsidRPr="009C62AC">
              <w:rPr>
                <w:rFonts w:ascii="Calibri" w:hAnsi="Calibri" w:cs="Calibri"/>
                <w:bCs/>
                <w:color w:val="000000" w:themeColor="text1"/>
                <w:sz w:val="20"/>
                <w:szCs w:val="20"/>
              </w:rPr>
              <w:t>Fotovoltaik</w:t>
            </w:r>
            <w:r w:rsidR="006F22AA" w:rsidRPr="009C62AC">
              <w:rPr>
                <w:rFonts w:ascii="Calibri" w:hAnsi="Calibri" w:cs="Calibri"/>
                <w:bCs/>
                <w:color w:val="000000" w:themeColor="text1"/>
                <w:sz w:val="20"/>
                <w:szCs w:val="20"/>
              </w:rPr>
              <w:t>a</w:t>
            </w:r>
            <w:proofErr w:type="spellEnd"/>
            <w:r w:rsidR="00913C09" w:rsidRPr="009C62AC">
              <w:rPr>
                <w:rFonts w:ascii="Calibri" w:hAnsi="Calibri" w:cs="Calibri"/>
                <w:bCs/>
                <w:color w:val="000000" w:themeColor="text1"/>
                <w:sz w:val="20"/>
                <w:szCs w:val="20"/>
              </w:rPr>
              <w:t xml:space="preserve"> </w:t>
            </w:r>
            <w:r w:rsidR="006F22AA" w:rsidRPr="009C62AC">
              <w:rPr>
                <w:rFonts w:ascii="Calibri" w:hAnsi="Calibri" w:cs="Calibri"/>
                <w:bCs/>
                <w:color w:val="000000" w:themeColor="text1"/>
                <w:sz w:val="20"/>
                <w:szCs w:val="20"/>
              </w:rPr>
              <w:t>s</w:t>
            </w:r>
            <w:r w:rsidR="000A32A0" w:rsidRPr="009C62AC">
              <w:rPr>
                <w:rFonts w:ascii="Calibri" w:hAnsi="Calibri" w:cs="Calibri"/>
                <w:bCs/>
                <w:color w:val="000000" w:themeColor="text1"/>
                <w:sz w:val="20"/>
                <w:szCs w:val="20"/>
              </w:rPr>
              <w:t>e špičkovým</w:t>
            </w:r>
            <w:r w:rsidR="00325086">
              <w:rPr>
                <w:rFonts w:ascii="Calibri" w:hAnsi="Calibri" w:cs="Calibri"/>
                <w:bCs/>
                <w:color w:val="000000" w:themeColor="text1"/>
                <w:sz w:val="20"/>
                <w:szCs w:val="20"/>
              </w:rPr>
              <w:t xml:space="preserve"> </w:t>
            </w:r>
            <w:r w:rsidR="006F22AA" w:rsidRPr="009C62AC">
              <w:rPr>
                <w:rFonts w:ascii="Calibri" w:hAnsi="Calibri" w:cs="Calibri"/>
                <w:bCs/>
                <w:color w:val="000000" w:themeColor="text1"/>
                <w:sz w:val="20"/>
                <w:szCs w:val="20"/>
              </w:rPr>
              <w:t>výkonem 1 kW</w:t>
            </w:r>
            <w:r w:rsidR="00913C09" w:rsidRPr="009C62AC">
              <w:rPr>
                <w:rFonts w:ascii="Calibri" w:hAnsi="Calibri" w:cs="Calibri"/>
                <w:bCs/>
                <w:i/>
                <w:color w:val="000000" w:themeColor="text1"/>
                <w:sz w:val="20"/>
                <w:szCs w:val="20"/>
              </w:rPr>
              <w:t xml:space="preserve"> </w:t>
            </w:r>
            <w:r w:rsidR="006F22AA" w:rsidRPr="009C62AC">
              <w:rPr>
                <w:rFonts w:ascii="Calibri" w:hAnsi="Calibri" w:cs="Calibri"/>
                <w:bCs/>
                <w:color w:val="000000" w:themeColor="text1"/>
                <w:sz w:val="20"/>
                <w:szCs w:val="20"/>
              </w:rPr>
              <w:t>může</w:t>
            </w:r>
            <w:r w:rsidR="00913C09" w:rsidRPr="009C62AC">
              <w:rPr>
                <w:rFonts w:ascii="Calibri" w:hAnsi="Calibri" w:cs="Calibri"/>
                <w:bCs/>
                <w:color w:val="000000" w:themeColor="text1"/>
                <w:sz w:val="20"/>
                <w:szCs w:val="20"/>
              </w:rPr>
              <w:t xml:space="preserve"> v</w:t>
            </w:r>
            <w:r w:rsidRPr="009C62AC">
              <w:rPr>
                <w:rFonts w:ascii="Calibri" w:hAnsi="Calibri" w:cs="Calibri"/>
                <w:bCs/>
                <w:color w:val="000000" w:themeColor="text1"/>
                <w:sz w:val="20"/>
                <w:szCs w:val="20"/>
              </w:rPr>
              <w:t> </w:t>
            </w:r>
            <w:r w:rsidR="00913C09" w:rsidRPr="009C62AC">
              <w:rPr>
                <w:rFonts w:ascii="Calibri" w:hAnsi="Calibri" w:cs="Calibri"/>
                <w:bCs/>
                <w:color w:val="000000" w:themeColor="text1"/>
                <w:sz w:val="20"/>
                <w:szCs w:val="20"/>
              </w:rPr>
              <w:t>ČR dodat ročně 800 až 1</w:t>
            </w:r>
            <w:r w:rsidR="00325086">
              <w:rPr>
                <w:rFonts w:ascii="Calibri" w:hAnsi="Calibri" w:cs="Calibri"/>
                <w:bCs/>
                <w:color w:val="000000" w:themeColor="text1"/>
                <w:sz w:val="20"/>
                <w:szCs w:val="20"/>
              </w:rPr>
              <w:t> </w:t>
            </w:r>
            <w:r w:rsidR="00913C09" w:rsidRPr="009C62AC">
              <w:rPr>
                <w:rFonts w:ascii="Calibri" w:hAnsi="Calibri" w:cs="Calibri"/>
                <w:bCs/>
                <w:color w:val="000000" w:themeColor="text1"/>
                <w:sz w:val="20"/>
                <w:szCs w:val="20"/>
              </w:rPr>
              <w:t>000</w:t>
            </w:r>
            <w:r w:rsidR="00325086">
              <w:rPr>
                <w:rFonts w:ascii="Calibri" w:hAnsi="Calibri" w:cs="Calibri"/>
                <w:bCs/>
                <w:color w:val="000000" w:themeColor="text1"/>
                <w:sz w:val="20"/>
                <w:szCs w:val="20"/>
              </w:rPr>
              <w:t> </w:t>
            </w:r>
            <w:r w:rsidR="00913C09" w:rsidRPr="009C62AC">
              <w:rPr>
                <w:rFonts w:ascii="Calibri" w:hAnsi="Calibri" w:cs="Calibri"/>
                <w:bCs/>
                <w:color w:val="000000" w:themeColor="text1"/>
                <w:sz w:val="20"/>
                <w:szCs w:val="20"/>
              </w:rPr>
              <w:t>kWh elekt</w:t>
            </w:r>
            <w:r w:rsidR="006F22AA" w:rsidRPr="009C62AC">
              <w:rPr>
                <w:rFonts w:ascii="Calibri" w:hAnsi="Calibri" w:cs="Calibri"/>
                <w:bCs/>
                <w:color w:val="000000" w:themeColor="text1"/>
                <w:sz w:val="20"/>
                <w:szCs w:val="20"/>
              </w:rPr>
              <w:t>řiny</w:t>
            </w:r>
            <w:r w:rsidR="00913C09" w:rsidRPr="009C62AC">
              <w:rPr>
                <w:rFonts w:ascii="Calibri" w:hAnsi="Calibri" w:cs="Calibri"/>
                <w:bCs/>
                <w:color w:val="000000" w:themeColor="text1"/>
                <w:sz w:val="20"/>
                <w:szCs w:val="20"/>
              </w:rPr>
              <w:t xml:space="preserve">. </w:t>
            </w:r>
          </w:p>
        </w:tc>
        <w:tc>
          <w:tcPr>
            <w:tcW w:w="284" w:type="dxa"/>
          </w:tcPr>
          <w:p w:rsidR="00913C09" w:rsidRPr="009C62AC" w:rsidRDefault="00913C09" w:rsidP="009C62AC">
            <w:pPr>
              <w:jc w:val="both"/>
              <w:rPr>
                <w:rFonts w:ascii="Calibri" w:hAnsi="Calibri" w:cs="Calibri"/>
                <w:b/>
                <w:bCs/>
                <w:color w:val="000000" w:themeColor="text1"/>
                <w:sz w:val="20"/>
                <w:szCs w:val="20"/>
              </w:rPr>
            </w:pPr>
          </w:p>
        </w:tc>
        <w:tc>
          <w:tcPr>
            <w:tcW w:w="4360" w:type="dxa"/>
          </w:tcPr>
          <w:p w:rsidR="00913C09" w:rsidRPr="009B42A1" w:rsidRDefault="009966E2" w:rsidP="009C62AC">
            <w:pPr>
              <w:spacing w:after="200" w:line="276" w:lineRule="auto"/>
              <w:jc w:val="both"/>
              <w:rPr>
                <w:rFonts w:ascii="Calibri" w:hAnsi="Calibri" w:cs="Calibri"/>
                <w:b/>
                <w:bCs/>
                <w:color w:val="000000" w:themeColor="text1"/>
                <w:sz w:val="20"/>
                <w:szCs w:val="20"/>
              </w:rPr>
            </w:pPr>
            <w:r w:rsidRPr="009B42A1">
              <w:rPr>
                <w:rFonts w:ascii="Calibri" w:hAnsi="Calibri" w:cs="Calibri"/>
                <w:b/>
                <w:bCs/>
                <w:color w:val="000000" w:themeColor="text1"/>
                <w:sz w:val="20"/>
                <w:szCs w:val="20"/>
              </w:rPr>
              <w:t xml:space="preserve">Solární </w:t>
            </w:r>
            <w:r w:rsidR="001B042E" w:rsidRPr="009B42A1">
              <w:rPr>
                <w:rFonts w:ascii="Calibri" w:hAnsi="Calibri" w:cs="Calibri"/>
                <w:b/>
                <w:bCs/>
                <w:color w:val="000000" w:themeColor="text1"/>
                <w:sz w:val="20"/>
                <w:szCs w:val="20"/>
              </w:rPr>
              <w:t>kolektory</w:t>
            </w:r>
          </w:p>
          <w:p w:rsidR="00913C09" w:rsidRPr="009C62AC" w:rsidRDefault="00E666E7" w:rsidP="009C62AC">
            <w:pPr>
              <w:jc w:val="both"/>
              <w:rPr>
                <w:rFonts w:ascii="Calibri" w:hAnsi="Calibri" w:cs="Calibri"/>
                <w:bCs/>
                <w:color w:val="000000" w:themeColor="text1"/>
                <w:sz w:val="20"/>
                <w:szCs w:val="20"/>
                <w:u w:val="single"/>
              </w:rPr>
            </w:pPr>
            <w:r w:rsidRPr="009C62AC">
              <w:rPr>
                <w:rFonts w:ascii="Calibri" w:hAnsi="Calibri" w:cs="Calibri"/>
                <w:bCs/>
                <w:color w:val="000000" w:themeColor="text1"/>
                <w:sz w:val="20"/>
                <w:szCs w:val="20"/>
              </w:rPr>
              <w:t>Z</w:t>
            </w:r>
            <w:r w:rsidR="009966E2" w:rsidRPr="009C62AC">
              <w:rPr>
                <w:rFonts w:ascii="Calibri" w:hAnsi="Calibri" w:cs="Calibri"/>
                <w:bCs/>
                <w:color w:val="000000" w:themeColor="text1"/>
                <w:sz w:val="20"/>
                <w:szCs w:val="20"/>
              </w:rPr>
              <w:t>ařízení</w:t>
            </w:r>
            <w:r w:rsidRPr="009C62AC">
              <w:rPr>
                <w:rFonts w:ascii="Calibri" w:hAnsi="Calibri" w:cs="Calibri"/>
                <w:bCs/>
                <w:color w:val="000000" w:themeColor="text1"/>
                <w:sz w:val="20"/>
                <w:szCs w:val="20"/>
              </w:rPr>
              <w:t xml:space="preserve"> </w:t>
            </w:r>
            <w:r w:rsidR="009966E2" w:rsidRPr="009C62AC">
              <w:rPr>
                <w:rFonts w:ascii="Calibri" w:hAnsi="Calibri" w:cs="Calibri"/>
                <w:bCs/>
                <w:color w:val="000000" w:themeColor="text1"/>
                <w:sz w:val="20"/>
                <w:szCs w:val="20"/>
              </w:rPr>
              <w:t xml:space="preserve">slouží k výrobě tepla a teplé vody. </w:t>
            </w:r>
            <w:r w:rsidR="00913C09" w:rsidRPr="009C62AC">
              <w:rPr>
                <w:rFonts w:ascii="Calibri" w:hAnsi="Calibri" w:cs="Calibri"/>
                <w:bCs/>
                <w:color w:val="000000" w:themeColor="text1"/>
                <w:sz w:val="20"/>
                <w:szCs w:val="20"/>
              </w:rPr>
              <w:t>Solární systémy s kolektory lze integrovat na většinu nových i stávajících budov</w:t>
            </w:r>
            <w:r w:rsidR="000026D7" w:rsidRPr="009C62AC">
              <w:rPr>
                <w:rFonts w:ascii="Calibri" w:hAnsi="Calibri" w:cs="Calibri"/>
                <w:bCs/>
                <w:color w:val="000000" w:themeColor="text1"/>
                <w:sz w:val="20"/>
                <w:szCs w:val="20"/>
              </w:rPr>
              <w:t xml:space="preserve">, </w:t>
            </w:r>
            <w:r w:rsidR="006103E3" w:rsidRPr="009C62AC">
              <w:rPr>
                <w:rFonts w:ascii="Calibri" w:hAnsi="Calibri" w:cs="Calibri"/>
                <w:bCs/>
                <w:color w:val="000000" w:themeColor="text1"/>
                <w:sz w:val="20"/>
                <w:szCs w:val="20"/>
              </w:rPr>
              <w:t xml:space="preserve">ve </w:t>
            </w:r>
            <w:r w:rsidR="000026D7" w:rsidRPr="009C62AC">
              <w:rPr>
                <w:rFonts w:ascii="Calibri" w:hAnsi="Calibri" w:cs="Calibri"/>
                <w:bCs/>
                <w:color w:val="000000" w:themeColor="text1"/>
                <w:sz w:val="20"/>
                <w:szCs w:val="20"/>
              </w:rPr>
              <w:t>k</w:t>
            </w:r>
            <w:r w:rsidR="006103E3" w:rsidRPr="009C62AC">
              <w:rPr>
                <w:rFonts w:ascii="Calibri" w:hAnsi="Calibri" w:cs="Calibri"/>
                <w:bCs/>
                <w:color w:val="000000" w:themeColor="text1"/>
                <w:sz w:val="20"/>
                <w:szCs w:val="20"/>
              </w:rPr>
              <w:t>terých</w:t>
            </w:r>
            <w:r w:rsidR="000026D7" w:rsidRPr="009C62AC">
              <w:rPr>
                <w:rFonts w:ascii="Calibri" w:hAnsi="Calibri" w:cs="Calibri"/>
                <w:bCs/>
                <w:color w:val="000000" w:themeColor="text1"/>
                <w:sz w:val="20"/>
                <w:szCs w:val="20"/>
              </w:rPr>
              <w:t xml:space="preserve"> je následně energie využita</w:t>
            </w:r>
            <w:r w:rsidR="00913C09" w:rsidRPr="009C62AC">
              <w:rPr>
                <w:rFonts w:ascii="Calibri" w:hAnsi="Calibri" w:cs="Calibri"/>
                <w:bCs/>
                <w:color w:val="000000" w:themeColor="text1"/>
                <w:sz w:val="20"/>
                <w:szCs w:val="20"/>
              </w:rPr>
              <w:t xml:space="preserve">. </w:t>
            </w:r>
          </w:p>
        </w:tc>
      </w:tr>
    </w:tbl>
    <w:p w:rsidR="009C62AC" w:rsidRPr="009C62AC" w:rsidRDefault="009C62AC" w:rsidP="009C62AC">
      <w:pPr>
        <w:spacing w:after="0" w:line="240" w:lineRule="auto"/>
        <w:jc w:val="both"/>
        <w:rPr>
          <w:rFonts w:ascii="Calibri" w:hAnsi="Calibri" w:cs="Calibri"/>
          <w:bCs/>
          <w:color w:val="000000" w:themeColor="text1"/>
          <w:sz w:val="24"/>
          <w:szCs w:val="24"/>
        </w:rPr>
      </w:pPr>
    </w:p>
    <w:p w:rsidR="00AE0C74" w:rsidRPr="009C62AC" w:rsidRDefault="00AE0C74" w:rsidP="009C62AC">
      <w:pPr>
        <w:spacing w:after="0" w:line="240" w:lineRule="auto"/>
        <w:jc w:val="both"/>
        <w:rPr>
          <w:rFonts w:ascii="Calibri" w:hAnsi="Calibri" w:cs="Calibri"/>
          <w:b/>
          <w:bCs/>
          <w:color w:val="000000" w:themeColor="text1"/>
          <w:sz w:val="24"/>
          <w:szCs w:val="24"/>
        </w:rPr>
      </w:pPr>
      <w:r w:rsidRPr="009C62AC">
        <w:rPr>
          <w:rFonts w:ascii="Calibri" w:hAnsi="Calibri" w:cs="Calibri"/>
          <w:b/>
          <w:bCs/>
          <w:color w:val="000000" w:themeColor="text1"/>
          <w:sz w:val="24"/>
          <w:szCs w:val="24"/>
        </w:rPr>
        <w:t>Bioplynové stanice</w:t>
      </w:r>
    </w:p>
    <w:p w:rsidR="005E7B83" w:rsidRPr="009C62AC" w:rsidRDefault="005E7B83" w:rsidP="009C62AC">
      <w:pPr>
        <w:spacing w:after="0" w:line="240" w:lineRule="auto"/>
        <w:jc w:val="both"/>
        <w:rPr>
          <w:rFonts w:ascii="Calibri" w:hAnsi="Calibri" w:cs="Calibri"/>
          <w:bCs/>
          <w:color w:val="000000" w:themeColor="text1"/>
          <w:sz w:val="24"/>
          <w:szCs w:val="24"/>
        </w:rPr>
      </w:pPr>
    </w:p>
    <w:p w:rsidR="00D553D2" w:rsidRPr="009C62AC" w:rsidRDefault="00F36CFA" w:rsidP="009C62AC">
      <w:pPr>
        <w:spacing w:after="0" w:line="240" w:lineRule="auto"/>
        <w:jc w:val="both"/>
        <w:rPr>
          <w:rFonts w:ascii="Calibri" w:hAnsi="Calibri" w:cs="Calibri"/>
          <w:bCs/>
          <w:color w:val="000000" w:themeColor="text1"/>
          <w:sz w:val="24"/>
          <w:szCs w:val="24"/>
        </w:rPr>
      </w:pPr>
      <w:r w:rsidRPr="009C62AC">
        <w:rPr>
          <w:rFonts w:ascii="Calibri" w:hAnsi="Calibri" w:cs="Calibri"/>
          <w:bCs/>
          <w:color w:val="000000" w:themeColor="text1"/>
          <w:sz w:val="24"/>
          <w:szCs w:val="24"/>
        </w:rPr>
        <w:t>Mokrá biomasa (hnůj, kejda</w:t>
      </w:r>
      <w:r w:rsidR="00F01D1A" w:rsidRPr="009C62AC">
        <w:rPr>
          <w:rFonts w:ascii="Calibri" w:hAnsi="Calibri" w:cs="Calibri"/>
          <w:bCs/>
          <w:color w:val="000000" w:themeColor="text1"/>
          <w:sz w:val="24"/>
          <w:szCs w:val="24"/>
        </w:rPr>
        <w:t>,</w:t>
      </w:r>
      <w:r w:rsidRPr="009C62AC">
        <w:rPr>
          <w:rFonts w:ascii="Calibri" w:hAnsi="Calibri" w:cs="Calibri"/>
          <w:bCs/>
          <w:color w:val="000000" w:themeColor="text1"/>
          <w:sz w:val="24"/>
          <w:szCs w:val="24"/>
        </w:rPr>
        <w:t xml:space="preserve"> </w:t>
      </w:r>
      <w:r w:rsidR="00F01D1A" w:rsidRPr="009C62AC">
        <w:rPr>
          <w:rFonts w:ascii="Calibri" w:hAnsi="Calibri" w:cs="Calibri"/>
          <w:bCs/>
          <w:color w:val="000000" w:themeColor="text1"/>
          <w:sz w:val="24"/>
          <w:szCs w:val="24"/>
        </w:rPr>
        <w:t xml:space="preserve">potravinářské odpady </w:t>
      </w:r>
      <w:r w:rsidRPr="009C62AC">
        <w:rPr>
          <w:rFonts w:ascii="Calibri" w:hAnsi="Calibri" w:cs="Calibri"/>
          <w:bCs/>
          <w:color w:val="000000" w:themeColor="text1"/>
          <w:sz w:val="24"/>
          <w:szCs w:val="24"/>
        </w:rPr>
        <w:t>a zemědělské</w:t>
      </w:r>
      <w:r w:rsidR="00C33C36" w:rsidRPr="009C62AC">
        <w:rPr>
          <w:rFonts w:ascii="Calibri" w:hAnsi="Calibri" w:cs="Calibri"/>
          <w:bCs/>
          <w:color w:val="000000" w:themeColor="text1"/>
          <w:sz w:val="24"/>
          <w:szCs w:val="24"/>
        </w:rPr>
        <w:t xml:space="preserve"> plodiny</w:t>
      </w:r>
      <w:r w:rsidR="00F01D1A" w:rsidRPr="009C62AC">
        <w:rPr>
          <w:rFonts w:ascii="Calibri" w:hAnsi="Calibri" w:cs="Calibri"/>
          <w:bCs/>
          <w:color w:val="000000" w:themeColor="text1"/>
          <w:sz w:val="24"/>
          <w:szCs w:val="24"/>
        </w:rPr>
        <w:t>)</w:t>
      </w:r>
      <w:r w:rsidR="00325086">
        <w:rPr>
          <w:rFonts w:ascii="Calibri" w:hAnsi="Calibri" w:cs="Calibri"/>
          <w:bCs/>
          <w:color w:val="000000" w:themeColor="text1"/>
          <w:sz w:val="24"/>
          <w:szCs w:val="24"/>
        </w:rPr>
        <w:t xml:space="preserve"> </w:t>
      </w:r>
      <w:r w:rsidR="00325086" w:rsidRPr="009C62AC">
        <w:rPr>
          <w:rFonts w:ascii="Calibri" w:hAnsi="Calibri" w:cs="Calibri"/>
          <w:bCs/>
          <w:color w:val="000000" w:themeColor="text1"/>
          <w:sz w:val="24"/>
          <w:szCs w:val="24"/>
        </w:rPr>
        <w:t>se nehodí pro spalování</w:t>
      </w:r>
      <w:r w:rsidR="00335E60" w:rsidRPr="009C62AC">
        <w:rPr>
          <w:rFonts w:ascii="Calibri" w:hAnsi="Calibri" w:cs="Calibri"/>
          <w:bCs/>
          <w:color w:val="000000" w:themeColor="text1"/>
          <w:sz w:val="24"/>
          <w:szCs w:val="24"/>
        </w:rPr>
        <w:t>, ale</w:t>
      </w:r>
      <w:r w:rsidRPr="009C62AC">
        <w:rPr>
          <w:rFonts w:ascii="Calibri" w:hAnsi="Calibri" w:cs="Calibri"/>
          <w:bCs/>
          <w:color w:val="000000" w:themeColor="text1"/>
          <w:sz w:val="24"/>
          <w:szCs w:val="24"/>
        </w:rPr>
        <w:t xml:space="preserve"> lze </w:t>
      </w:r>
      <w:r w:rsidR="00335E60" w:rsidRPr="009C62AC">
        <w:rPr>
          <w:rFonts w:ascii="Calibri" w:hAnsi="Calibri" w:cs="Calibri"/>
          <w:bCs/>
          <w:color w:val="000000" w:themeColor="text1"/>
          <w:sz w:val="24"/>
          <w:szCs w:val="24"/>
        </w:rPr>
        <w:t xml:space="preserve">ji </w:t>
      </w:r>
      <w:r w:rsidRPr="009C62AC">
        <w:rPr>
          <w:rFonts w:ascii="Calibri" w:hAnsi="Calibri" w:cs="Calibri"/>
          <w:bCs/>
          <w:color w:val="000000" w:themeColor="text1"/>
          <w:sz w:val="24"/>
          <w:szCs w:val="24"/>
        </w:rPr>
        <w:t>dobře využít v bioplynových stanicích</w:t>
      </w:r>
      <w:r w:rsidR="006B23DC" w:rsidRPr="009C62AC">
        <w:rPr>
          <w:rFonts w:ascii="Calibri" w:hAnsi="Calibri" w:cs="Calibri"/>
          <w:bCs/>
          <w:color w:val="000000" w:themeColor="text1"/>
          <w:sz w:val="24"/>
          <w:szCs w:val="24"/>
        </w:rPr>
        <w:t xml:space="preserve"> (dále také „BPS“)</w:t>
      </w:r>
      <w:r w:rsidRPr="009C62AC">
        <w:rPr>
          <w:rFonts w:ascii="Calibri" w:hAnsi="Calibri" w:cs="Calibri"/>
          <w:bCs/>
          <w:color w:val="000000" w:themeColor="text1"/>
          <w:sz w:val="24"/>
          <w:szCs w:val="24"/>
        </w:rPr>
        <w:t>.</w:t>
      </w:r>
      <w:r w:rsidR="00B06BC9" w:rsidRPr="009C62AC">
        <w:rPr>
          <w:rFonts w:ascii="Calibri" w:hAnsi="Calibri" w:cs="Calibri"/>
          <w:bCs/>
          <w:color w:val="000000" w:themeColor="text1"/>
          <w:sz w:val="24"/>
          <w:szCs w:val="24"/>
        </w:rPr>
        <w:t xml:space="preserve"> </w:t>
      </w:r>
      <w:r w:rsidR="00636BB0" w:rsidRPr="009C62AC">
        <w:rPr>
          <w:rFonts w:ascii="Calibri" w:hAnsi="Calibri" w:cs="Calibri"/>
          <w:bCs/>
          <w:color w:val="000000" w:themeColor="text1"/>
          <w:sz w:val="24"/>
          <w:szCs w:val="24"/>
        </w:rPr>
        <w:t>E</w:t>
      </w:r>
      <w:r w:rsidR="00665E1C" w:rsidRPr="009C62AC">
        <w:rPr>
          <w:rFonts w:ascii="Calibri" w:hAnsi="Calibri" w:cs="Calibri"/>
          <w:bCs/>
          <w:color w:val="000000" w:themeColor="text1"/>
          <w:sz w:val="24"/>
          <w:szCs w:val="24"/>
        </w:rPr>
        <w:t xml:space="preserve">lektřina se obvykle prodává do sítě, </w:t>
      </w:r>
      <w:r w:rsidR="00B735BF" w:rsidRPr="009C62AC">
        <w:rPr>
          <w:rFonts w:ascii="Calibri" w:hAnsi="Calibri" w:cs="Calibri"/>
          <w:bCs/>
          <w:color w:val="000000" w:themeColor="text1"/>
          <w:sz w:val="24"/>
          <w:szCs w:val="24"/>
        </w:rPr>
        <w:t>přibližně</w:t>
      </w:r>
      <w:r w:rsidR="00570862" w:rsidRPr="009C62AC">
        <w:rPr>
          <w:rFonts w:ascii="Calibri" w:hAnsi="Calibri" w:cs="Calibri"/>
          <w:bCs/>
          <w:color w:val="000000" w:themeColor="text1"/>
          <w:sz w:val="24"/>
          <w:szCs w:val="24"/>
        </w:rPr>
        <w:t xml:space="preserve"> polovina</w:t>
      </w:r>
      <w:r w:rsidR="00665E1C" w:rsidRPr="009C62AC">
        <w:rPr>
          <w:rFonts w:ascii="Calibri" w:hAnsi="Calibri" w:cs="Calibri"/>
          <w:bCs/>
          <w:color w:val="000000" w:themeColor="text1"/>
          <w:sz w:val="24"/>
          <w:szCs w:val="24"/>
        </w:rPr>
        <w:t xml:space="preserve"> </w:t>
      </w:r>
      <w:r w:rsidR="00B735BF" w:rsidRPr="009C62AC">
        <w:rPr>
          <w:rFonts w:ascii="Calibri" w:hAnsi="Calibri" w:cs="Calibri"/>
          <w:bCs/>
          <w:color w:val="000000" w:themeColor="text1"/>
          <w:sz w:val="24"/>
          <w:szCs w:val="24"/>
        </w:rPr>
        <w:t xml:space="preserve">produkovaného </w:t>
      </w:r>
      <w:r w:rsidR="00665E1C" w:rsidRPr="009C62AC">
        <w:rPr>
          <w:rFonts w:ascii="Calibri" w:hAnsi="Calibri" w:cs="Calibri"/>
          <w:bCs/>
          <w:color w:val="000000" w:themeColor="text1"/>
          <w:sz w:val="24"/>
          <w:szCs w:val="24"/>
        </w:rPr>
        <w:t>tepla se</w:t>
      </w:r>
      <w:r w:rsidR="00B06BC9" w:rsidRPr="009C62AC">
        <w:rPr>
          <w:rFonts w:ascii="Calibri" w:hAnsi="Calibri" w:cs="Calibri"/>
          <w:bCs/>
          <w:color w:val="000000" w:themeColor="text1"/>
          <w:sz w:val="24"/>
          <w:szCs w:val="24"/>
        </w:rPr>
        <w:t xml:space="preserve"> </w:t>
      </w:r>
      <w:r w:rsidR="00665E1C" w:rsidRPr="009C62AC">
        <w:rPr>
          <w:rFonts w:ascii="Calibri" w:hAnsi="Calibri" w:cs="Calibri"/>
          <w:bCs/>
          <w:color w:val="000000" w:themeColor="text1"/>
          <w:sz w:val="24"/>
          <w:szCs w:val="24"/>
        </w:rPr>
        <w:t xml:space="preserve">spotřebuje </w:t>
      </w:r>
      <w:r w:rsidR="00B06BC9" w:rsidRPr="009C62AC">
        <w:rPr>
          <w:rFonts w:ascii="Calibri" w:hAnsi="Calibri" w:cs="Calibri"/>
          <w:bCs/>
          <w:color w:val="000000" w:themeColor="text1"/>
          <w:sz w:val="24"/>
          <w:szCs w:val="24"/>
        </w:rPr>
        <w:t xml:space="preserve">pro </w:t>
      </w:r>
      <w:r w:rsidR="003553F1" w:rsidRPr="009C62AC">
        <w:rPr>
          <w:rFonts w:ascii="Calibri" w:hAnsi="Calibri" w:cs="Calibri"/>
          <w:bCs/>
          <w:color w:val="000000" w:themeColor="text1"/>
          <w:sz w:val="24"/>
          <w:szCs w:val="24"/>
        </w:rPr>
        <w:t xml:space="preserve">provoz </w:t>
      </w:r>
      <w:r w:rsidR="0046642F" w:rsidRPr="009C62AC">
        <w:rPr>
          <w:rFonts w:ascii="Calibri" w:hAnsi="Calibri" w:cs="Calibri"/>
          <w:bCs/>
          <w:color w:val="000000" w:themeColor="text1"/>
          <w:sz w:val="24"/>
          <w:szCs w:val="24"/>
        </w:rPr>
        <w:t>BPS</w:t>
      </w:r>
      <w:r w:rsidR="00665E1C" w:rsidRPr="009C62AC">
        <w:rPr>
          <w:rFonts w:ascii="Calibri" w:hAnsi="Calibri" w:cs="Calibri"/>
          <w:bCs/>
          <w:color w:val="000000" w:themeColor="text1"/>
          <w:sz w:val="24"/>
          <w:szCs w:val="24"/>
        </w:rPr>
        <w:t xml:space="preserve">, </w:t>
      </w:r>
      <w:r w:rsidR="00570862" w:rsidRPr="009C62AC">
        <w:rPr>
          <w:rFonts w:ascii="Calibri" w:hAnsi="Calibri" w:cs="Calibri"/>
          <w:bCs/>
          <w:color w:val="000000" w:themeColor="text1"/>
          <w:sz w:val="24"/>
          <w:szCs w:val="24"/>
        </w:rPr>
        <w:t xml:space="preserve">další </w:t>
      </w:r>
      <w:r w:rsidR="00665E1C" w:rsidRPr="009C62AC">
        <w:rPr>
          <w:rFonts w:ascii="Calibri" w:hAnsi="Calibri" w:cs="Calibri"/>
          <w:bCs/>
          <w:color w:val="000000" w:themeColor="text1"/>
          <w:sz w:val="24"/>
          <w:szCs w:val="24"/>
        </w:rPr>
        <w:t>část</w:t>
      </w:r>
      <w:r w:rsidR="003553F1" w:rsidRPr="009C62AC">
        <w:rPr>
          <w:rFonts w:ascii="Calibri" w:hAnsi="Calibri" w:cs="Calibri"/>
          <w:bCs/>
          <w:color w:val="000000" w:themeColor="text1"/>
          <w:sz w:val="24"/>
          <w:szCs w:val="24"/>
        </w:rPr>
        <w:t xml:space="preserve"> </w:t>
      </w:r>
      <w:r w:rsidR="00665E1C" w:rsidRPr="009C62AC">
        <w:rPr>
          <w:rFonts w:ascii="Calibri" w:hAnsi="Calibri" w:cs="Calibri"/>
          <w:bCs/>
          <w:color w:val="000000" w:themeColor="text1"/>
          <w:sz w:val="24"/>
          <w:szCs w:val="24"/>
        </w:rPr>
        <w:t>je komerčně využitelná</w:t>
      </w:r>
      <w:r w:rsidR="00B06BC9" w:rsidRPr="009C62AC">
        <w:rPr>
          <w:rFonts w:ascii="Calibri" w:hAnsi="Calibri" w:cs="Calibri"/>
          <w:bCs/>
          <w:color w:val="000000" w:themeColor="text1"/>
          <w:sz w:val="24"/>
          <w:szCs w:val="24"/>
        </w:rPr>
        <w:t>.</w:t>
      </w:r>
      <w:r w:rsidR="00636BB0" w:rsidRPr="009C62AC">
        <w:rPr>
          <w:rFonts w:ascii="Calibri" w:hAnsi="Calibri" w:cs="Calibri"/>
          <w:bCs/>
          <w:color w:val="000000" w:themeColor="text1"/>
          <w:sz w:val="24"/>
          <w:szCs w:val="24"/>
        </w:rPr>
        <w:t xml:space="preserve"> Dnes </w:t>
      </w:r>
      <w:r w:rsidR="006103E3" w:rsidRPr="009C62AC">
        <w:rPr>
          <w:rFonts w:ascii="Calibri" w:hAnsi="Calibri" w:cs="Calibri"/>
          <w:bCs/>
          <w:color w:val="000000" w:themeColor="text1"/>
          <w:sz w:val="24"/>
          <w:szCs w:val="24"/>
        </w:rPr>
        <w:t xml:space="preserve">jsou v </w:t>
      </w:r>
      <w:r w:rsidR="00636BB0" w:rsidRPr="009C62AC">
        <w:rPr>
          <w:rFonts w:ascii="Calibri" w:hAnsi="Calibri" w:cs="Calibri"/>
          <w:bCs/>
          <w:color w:val="000000" w:themeColor="text1"/>
          <w:sz w:val="24"/>
          <w:szCs w:val="24"/>
        </w:rPr>
        <w:t>BPS využív</w:t>
      </w:r>
      <w:r w:rsidR="006103E3" w:rsidRPr="009C62AC">
        <w:rPr>
          <w:rFonts w:ascii="Calibri" w:hAnsi="Calibri" w:cs="Calibri"/>
          <w:bCs/>
          <w:color w:val="000000" w:themeColor="text1"/>
          <w:sz w:val="24"/>
          <w:szCs w:val="24"/>
        </w:rPr>
        <w:t>ány</w:t>
      </w:r>
      <w:r w:rsidR="00636BB0" w:rsidRPr="009C62AC">
        <w:rPr>
          <w:rFonts w:ascii="Calibri" w:hAnsi="Calibri" w:cs="Calibri"/>
          <w:bCs/>
          <w:color w:val="000000" w:themeColor="text1"/>
          <w:sz w:val="24"/>
          <w:szCs w:val="24"/>
        </w:rPr>
        <w:t xml:space="preserve"> zejména zemědělské produkty.</w:t>
      </w:r>
    </w:p>
    <w:p w:rsidR="005E7B83" w:rsidRPr="009C62AC" w:rsidRDefault="005E7B83" w:rsidP="009C62AC">
      <w:pPr>
        <w:spacing w:after="0" w:line="240" w:lineRule="auto"/>
        <w:jc w:val="both"/>
        <w:rPr>
          <w:rFonts w:ascii="Calibri" w:hAnsi="Calibri" w:cs="Calibri"/>
          <w:bCs/>
          <w:color w:val="000000" w:themeColor="text1"/>
          <w:sz w:val="24"/>
          <w:szCs w:val="24"/>
        </w:rPr>
      </w:pPr>
    </w:p>
    <w:p w:rsidR="007B4F9B" w:rsidRDefault="007B4F9B">
      <w:pPr>
        <w:rPr>
          <w:rFonts w:ascii="Calibri" w:hAnsi="Calibri" w:cs="Calibri"/>
          <w:b/>
          <w:bCs/>
          <w:color w:val="000000" w:themeColor="text1"/>
          <w:sz w:val="24"/>
          <w:szCs w:val="24"/>
        </w:rPr>
      </w:pPr>
      <w:r>
        <w:rPr>
          <w:rFonts w:ascii="Calibri" w:hAnsi="Calibri" w:cs="Calibri"/>
          <w:b/>
          <w:bCs/>
          <w:color w:val="000000" w:themeColor="text1"/>
          <w:sz w:val="24"/>
          <w:szCs w:val="24"/>
        </w:rPr>
        <w:br w:type="page"/>
      </w:r>
    </w:p>
    <w:p w:rsidR="00B31002" w:rsidRPr="009C62AC" w:rsidRDefault="00FA1D79" w:rsidP="007B4F9B">
      <w:pPr>
        <w:spacing w:after="120" w:line="240" w:lineRule="auto"/>
        <w:jc w:val="both"/>
        <w:rPr>
          <w:rFonts w:ascii="Calibri" w:hAnsi="Calibri" w:cs="Calibri"/>
          <w:b/>
          <w:bCs/>
          <w:color w:val="000000" w:themeColor="text1"/>
          <w:sz w:val="24"/>
          <w:szCs w:val="24"/>
        </w:rPr>
      </w:pPr>
      <w:r w:rsidRPr="009C62AC">
        <w:rPr>
          <w:rFonts w:ascii="Calibri" w:hAnsi="Calibri" w:cs="Calibri"/>
          <w:b/>
          <w:bCs/>
          <w:color w:val="000000" w:themeColor="text1"/>
          <w:sz w:val="24"/>
          <w:szCs w:val="24"/>
        </w:rPr>
        <w:lastRenderedPageBreak/>
        <w:t>Trendy ve využití různých druhů</w:t>
      </w:r>
      <w:r w:rsidR="00DB31FF" w:rsidRPr="009C62AC">
        <w:rPr>
          <w:rFonts w:ascii="Calibri" w:hAnsi="Calibri" w:cs="Calibri"/>
          <w:b/>
          <w:bCs/>
          <w:color w:val="000000" w:themeColor="text1"/>
          <w:sz w:val="24"/>
          <w:szCs w:val="24"/>
        </w:rPr>
        <w:t xml:space="preserve"> OZE pro výrobu elektřiny v ČR </w:t>
      </w:r>
    </w:p>
    <w:p w:rsidR="00370921" w:rsidRPr="009C62AC" w:rsidRDefault="00B31002" w:rsidP="009C62AC">
      <w:pPr>
        <w:spacing w:after="0" w:line="240" w:lineRule="auto"/>
        <w:jc w:val="both"/>
        <w:rPr>
          <w:rFonts w:ascii="Calibri" w:hAnsi="Calibri" w:cs="Calibri"/>
          <w:bCs/>
          <w:color w:val="000000" w:themeColor="text1"/>
          <w:sz w:val="24"/>
          <w:szCs w:val="24"/>
        </w:rPr>
      </w:pPr>
      <w:r w:rsidRPr="009C62AC">
        <w:rPr>
          <w:rFonts w:ascii="Calibri" w:hAnsi="Calibri" w:cs="Calibri"/>
          <w:bCs/>
          <w:color w:val="000000" w:themeColor="text1"/>
          <w:sz w:val="24"/>
          <w:szCs w:val="24"/>
        </w:rPr>
        <w:t>Z grafu č.</w:t>
      </w:r>
      <w:r w:rsidR="00793D54" w:rsidRPr="009C62AC">
        <w:rPr>
          <w:rFonts w:ascii="Calibri" w:hAnsi="Calibri" w:cs="Calibri"/>
          <w:bCs/>
          <w:color w:val="000000" w:themeColor="text1"/>
          <w:sz w:val="24"/>
          <w:szCs w:val="24"/>
        </w:rPr>
        <w:t xml:space="preserve"> 2 je zřejmé, že mezi roky 2003–</w:t>
      </w:r>
      <w:r w:rsidRPr="009C62AC">
        <w:rPr>
          <w:rFonts w:ascii="Calibri" w:hAnsi="Calibri" w:cs="Calibri"/>
          <w:bCs/>
          <w:color w:val="000000" w:themeColor="text1"/>
          <w:sz w:val="24"/>
          <w:szCs w:val="24"/>
        </w:rPr>
        <w:t>2012 rostla výroba elektřiny různým tempem u všech druhů OZE</w:t>
      </w:r>
      <w:r w:rsidR="00AC1911">
        <w:rPr>
          <w:rFonts w:ascii="Calibri" w:hAnsi="Calibri" w:cs="Calibri"/>
          <w:bCs/>
          <w:color w:val="000000" w:themeColor="text1"/>
          <w:sz w:val="24"/>
          <w:szCs w:val="24"/>
        </w:rPr>
        <w:t>,</w:t>
      </w:r>
      <w:r w:rsidRPr="009C62AC">
        <w:rPr>
          <w:rFonts w:ascii="Calibri" w:hAnsi="Calibri" w:cs="Calibri"/>
          <w:bCs/>
          <w:color w:val="000000" w:themeColor="text1"/>
          <w:sz w:val="24"/>
          <w:szCs w:val="24"/>
        </w:rPr>
        <w:t xml:space="preserve"> s výjimkou vodních zdrojů závislých na kolísání srážek. Potenciál růstu instalovaného výkonu vodních elektráren je omezený. Největší růst vykázaly FVE, poté BPS.</w:t>
      </w:r>
    </w:p>
    <w:p w:rsidR="00370921" w:rsidRPr="009C62AC" w:rsidRDefault="00370921" w:rsidP="009C62AC">
      <w:pPr>
        <w:spacing w:after="0" w:line="240" w:lineRule="auto"/>
        <w:jc w:val="both"/>
        <w:rPr>
          <w:rFonts w:ascii="Calibri" w:hAnsi="Calibri" w:cs="Calibri"/>
          <w:bCs/>
          <w:color w:val="000000" w:themeColor="text1"/>
          <w:sz w:val="24"/>
          <w:szCs w:val="24"/>
        </w:rPr>
      </w:pPr>
    </w:p>
    <w:p w:rsidR="00DD1386" w:rsidRPr="00CD2785" w:rsidRDefault="0089520B" w:rsidP="0089520B">
      <w:pPr>
        <w:pStyle w:val="graf"/>
        <w:numPr>
          <w:ilvl w:val="0"/>
          <w:numId w:val="0"/>
        </w:numPr>
        <w:tabs>
          <w:tab w:val="left" w:pos="1134"/>
        </w:tabs>
        <w:spacing w:after="40"/>
        <w:rPr>
          <w:rFonts w:ascii="Calibri" w:hAnsi="Calibri" w:cs="Calibri"/>
          <w:b/>
          <w:color w:val="000000" w:themeColor="text1"/>
          <w:sz w:val="24"/>
          <w:szCs w:val="24"/>
        </w:rPr>
      </w:pPr>
      <w:r>
        <w:rPr>
          <w:rFonts w:ascii="Calibri" w:hAnsi="Calibri" w:cs="Calibri"/>
          <w:b/>
          <w:color w:val="000000" w:themeColor="text1"/>
          <w:sz w:val="24"/>
          <w:szCs w:val="24"/>
        </w:rPr>
        <w:t>Graf č. 2 –</w:t>
      </w:r>
      <w:r>
        <w:rPr>
          <w:rFonts w:ascii="Calibri" w:hAnsi="Calibri" w:cs="Calibri"/>
          <w:b/>
          <w:color w:val="000000" w:themeColor="text1"/>
          <w:sz w:val="24"/>
          <w:szCs w:val="24"/>
        </w:rPr>
        <w:tab/>
      </w:r>
      <w:r w:rsidR="00DD1386" w:rsidRPr="00CD2785">
        <w:rPr>
          <w:rFonts w:ascii="Calibri" w:hAnsi="Calibri" w:cs="Calibri"/>
          <w:b/>
          <w:color w:val="000000" w:themeColor="text1"/>
          <w:sz w:val="24"/>
          <w:szCs w:val="24"/>
        </w:rPr>
        <w:t>Vývoj hrubé výroby elektřiny v ČR ve vybraných typech OZE</w:t>
      </w:r>
    </w:p>
    <w:p w:rsidR="00F2118A" w:rsidRDefault="00F2118A" w:rsidP="009C62AC">
      <w:pPr>
        <w:pStyle w:val="graf"/>
        <w:numPr>
          <w:ilvl w:val="0"/>
          <w:numId w:val="0"/>
        </w:numPr>
        <w:ind w:left="567" w:hanging="567"/>
        <w:rPr>
          <w:noProof/>
          <w:color w:val="000000" w:themeColor="text1"/>
          <w:lang w:eastAsia="cs-CZ"/>
        </w:rPr>
      </w:pPr>
      <w:r>
        <w:rPr>
          <w:noProof/>
          <w:lang w:eastAsia="cs-CZ"/>
        </w:rPr>
        <w:drawing>
          <wp:inline distT="0" distB="0" distL="0" distR="0" wp14:anchorId="45B2F402" wp14:editId="6BA3DD8A">
            <wp:extent cx="5760720" cy="3010200"/>
            <wp:effectExtent l="0" t="0" r="11430" b="19050"/>
            <wp:docPr id="1" name="Graf 1" title="vyrobená elektřina MWh"/>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p>
    <w:p w:rsidR="006103E3" w:rsidRPr="00CD2785" w:rsidRDefault="00DD1386" w:rsidP="009C62AC">
      <w:pPr>
        <w:pStyle w:val="graf"/>
        <w:numPr>
          <w:ilvl w:val="0"/>
          <w:numId w:val="0"/>
        </w:numPr>
        <w:ind w:left="567" w:hanging="567"/>
        <w:rPr>
          <w:rFonts w:ascii="Calibri" w:hAnsi="Calibri" w:cs="Calibri"/>
          <w:color w:val="000000" w:themeColor="text1"/>
          <w:sz w:val="20"/>
          <w:szCs w:val="20"/>
        </w:rPr>
      </w:pPr>
      <w:r w:rsidRPr="00CD2785">
        <w:rPr>
          <w:rFonts w:ascii="Calibri" w:hAnsi="Calibri" w:cs="Calibri"/>
          <w:b/>
          <w:color w:val="000000" w:themeColor="text1"/>
          <w:sz w:val="20"/>
          <w:szCs w:val="20"/>
        </w:rPr>
        <w:t>Zdroj:</w:t>
      </w:r>
      <w:r w:rsidRPr="00CD2785">
        <w:rPr>
          <w:rFonts w:ascii="Calibri" w:hAnsi="Calibri" w:cs="Calibri"/>
          <w:color w:val="000000" w:themeColor="text1"/>
          <w:sz w:val="20"/>
          <w:szCs w:val="20"/>
        </w:rPr>
        <w:t xml:space="preserve"> </w:t>
      </w:r>
      <w:r w:rsidR="009C62AC" w:rsidRPr="00CD2785">
        <w:rPr>
          <w:rFonts w:ascii="Calibri" w:hAnsi="Calibri" w:cs="Calibri"/>
          <w:color w:val="000000" w:themeColor="text1"/>
          <w:sz w:val="20"/>
          <w:szCs w:val="20"/>
        </w:rPr>
        <w:tab/>
      </w:r>
      <w:r w:rsidRPr="00325086">
        <w:rPr>
          <w:rFonts w:ascii="Calibri" w:hAnsi="Calibri" w:cs="Calibri"/>
          <w:i/>
          <w:color w:val="000000" w:themeColor="text1"/>
          <w:sz w:val="20"/>
          <w:szCs w:val="20"/>
        </w:rPr>
        <w:t>Obnovitelné zdroje energie 2012</w:t>
      </w:r>
      <w:r w:rsidRPr="00CD2785">
        <w:rPr>
          <w:rFonts w:ascii="Calibri" w:hAnsi="Calibri" w:cs="Calibri"/>
          <w:color w:val="000000" w:themeColor="text1"/>
          <w:sz w:val="20"/>
          <w:szCs w:val="20"/>
        </w:rPr>
        <w:t>, MPO, listopad 2013</w:t>
      </w:r>
      <w:r w:rsidR="00793D54" w:rsidRPr="00CD2785">
        <w:rPr>
          <w:rFonts w:ascii="Calibri" w:hAnsi="Calibri" w:cs="Calibri"/>
          <w:color w:val="000000" w:themeColor="text1"/>
          <w:sz w:val="20"/>
          <w:szCs w:val="20"/>
        </w:rPr>
        <w:t>.</w:t>
      </w:r>
    </w:p>
    <w:p w:rsidR="00370921" w:rsidRPr="005E7B83" w:rsidRDefault="00370921" w:rsidP="005E7B83">
      <w:pPr>
        <w:spacing w:after="0" w:line="240" w:lineRule="auto"/>
        <w:jc w:val="both"/>
        <w:rPr>
          <w:rFonts w:ascii="Calibri" w:hAnsi="Calibri" w:cs="Calibri"/>
          <w:bCs/>
          <w:color w:val="000000" w:themeColor="text1"/>
          <w:sz w:val="24"/>
          <w:szCs w:val="24"/>
        </w:rPr>
      </w:pPr>
    </w:p>
    <w:p w:rsidR="001F601D" w:rsidRPr="005E7B83" w:rsidRDefault="001F601D" w:rsidP="007B4F9B">
      <w:pPr>
        <w:spacing w:after="120" w:line="240" w:lineRule="auto"/>
        <w:jc w:val="both"/>
        <w:rPr>
          <w:rFonts w:ascii="Calibri" w:hAnsi="Calibri" w:cs="Calibri"/>
          <w:b/>
          <w:bCs/>
          <w:color w:val="000000" w:themeColor="text1"/>
          <w:sz w:val="24"/>
          <w:szCs w:val="24"/>
        </w:rPr>
      </w:pPr>
      <w:r w:rsidRPr="005E7B83">
        <w:rPr>
          <w:rFonts w:ascii="Calibri" w:hAnsi="Calibri" w:cs="Calibri"/>
          <w:b/>
          <w:bCs/>
          <w:color w:val="000000" w:themeColor="text1"/>
          <w:sz w:val="24"/>
          <w:szCs w:val="24"/>
        </w:rPr>
        <w:t>Porovnání s</w:t>
      </w:r>
      <w:r w:rsidR="00FB20C7" w:rsidRPr="005E7B83">
        <w:rPr>
          <w:rFonts w:ascii="Calibri" w:hAnsi="Calibri" w:cs="Calibri"/>
          <w:b/>
          <w:bCs/>
          <w:color w:val="000000" w:themeColor="text1"/>
          <w:sz w:val="24"/>
          <w:szCs w:val="24"/>
        </w:rPr>
        <w:t xml:space="preserve"> vybranými </w:t>
      </w:r>
      <w:r w:rsidR="00EA73CD" w:rsidRPr="005E7B83">
        <w:rPr>
          <w:rFonts w:ascii="Calibri" w:hAnsi="Calibri" w:cs="Calibri"/>
          <w:b/>
          <w:bCs/>
          <w:color w:val="000000" w:themeColor="text1"/>
          <w:sz w:val="24"/>
          <w:szCs w:val="24"/>
        </w:rPr>
        <w:t>okol</w:t>
      </w:r>
      <w:r w:rsidR="00FB20C7" w:rsidRPr="005E7B83">
        <w:rPr>
          <w:rFonts w:ascii="Calibri" w:hAnsi="Calibri" w:cs="Calibri"/>
          <w:b/>
          <w:bCs/>
          <w:color w:val="000000" w:themeColor="text1"/>
          <w:sz w:val="24"/>
          <w:szCs w:val="24"/>
        </w:rPr>
        <w:t>ními a dalšími</w:t>
      </w:r>
      <w:r w:rsidR="00325086">
        <w:rPr>
          <w:rFonts w:ascii="Calibri" w:hAnsi="Calibri" w:cs="Calibri"/>
          <w:b/>
          <w:bCs/>
          <w:color w:val="000000" w:themeColor="text1"/>
          <w:sz w:val="24"/>
          <w:szCs w:val="24"/>
        </w:rPr>
        <w:t xml:space="preserve"> </w:t>
      </w:r>
      <w:r w:rsidRPr="005E7B83">
        <w:rPr>
          <w:rFonts w:ascii="Calibri" w:hAnsi="Calibri" w:cs="Calibri"/>
          <w:b/>
          <w:bCs/>
          <w:color w:val="000000" w:themeColor="text1"/>
          <w:sz w:val="24"/>
          <w:szCs w:val="24"/>
        </w:rPr>
        <w:t>státy EU</w:t>
      </w:r>
      <w:r w:rsidR="00FE7E53" w:rsidRPr="005E7B83">
        <w:rPr>
          <w:rFonts w:ascii="Calibri" w:hAnsi="Calibri" w:cs="Calibri"/>
          <w:b/>
          <w:bCs/>
          <w:color w:val="000000" w:themeColor="text1"/>
          <w:sz w:val="24"/>
          <w:szCs w:val="24"/>
        </w:rPr>
        <w:t xml:space="preserve"> </w:t>
      </w:r>
    </w:p>
    <w:p w:rsidR="002C2436" w:rsidRDefault="001F601D" w:rsidP="007B4F9B">
      <w:pPr>
        <w:spacing w:after="120" w:line="240" w:lineRule="auto"/>
        <w:jc w:val="both"/>
        <w:rPr>
          <w:rFonts w:ascii="Calibri" w:hAnsi="Calibri" w:cs="Calibri"/>
          <w:color w:val="000000" w:themeColor="text1"/>
          <w:sz w:val="24"/>
          <w:szCs w:val="24"/>
        </w:rPr>
      </w:pPr>
      <w:r w:rsidRPr="005E7B83">
        <w:rPr>
          <w:rFonts w:ascii="Calibri" w:hAnsi="Calibri" w:cs="Calibri"/>
          <w:color w:val="000000" w:themeColor="text1"/>
          <w:sz w:val="24"/>
          <w:szCs w:val="24"/>
        </w:rPr>
        <w:t>G</w:t>
      </w:r>
      <w:r w:rsidR="002C2436" w:rsidRPr="005E7B83">
        <w:rPr>
          <w:rFonts w:ascii="Calibri" w:hAnsi="Calibri" w:cs="Calibri"/>
          <w:color w:val="000000" w:themeColor="text1"/>
          <w:sz w:val="24"/>
          <w:szCs w:val="24"/>
        </w:rPr>
        <w:t>raf</w:t>
      </w:r>
      <w:r w:rsidRPr="005E7B83">
        <w:rPr>
          <w:rFonts w:ascii="Calibri" w:hAnsi="Calibri" w:cs="Calibri"/>
          <w:color w:val="000000" w:themeColor="text1"/>
          <w:sz w:val="24"/>
          <w:szCs w:val="24"/>
        </w:rPr>
        <w:t xml:space="preserve"> č. 3</w:t>
      </w:r>
      <w:r w:rsidR="002C2436" w:rsidRPr="005E7B83">
        <w:rPr>
          <w:rFonts w:ascii="Calibri" w:hAnsi="Calibri" w:cs="Calibri"/>
          <w:color w:val="000000" w:themeColor="text1"/>
          <w:sz w:val="24"/>
          <w:szCs w:val="24"/>
        </w:rPr>
        <w:t xml:space="preserve"> znázorňuje rozdíl ve výši produkce e</w:t>
      </w:r>
      <w:r w:rsidR="003B7442" w:rsidRPr="005E7B83">
        <w:rPr>
          <w:rFonts w:ascii="Calibri" w:hAnsi="Calibri" w:cs="Calibri"/>
          <w:color w:val="000000" w:themeColor="text1"/>
          <w:sz w:val="24"/>
          <w:szCs w:val="24"/>
        </w:rPr>
        <w:t xml:space="preserve">lektřiny ze </w:t>
      </w:r>
      <w:r w:rsidR="002C2436" w:rsidRPr="005E7B83">
        <w:rPr>
          <w:rFonts w:ascii="Calibri" w:hAnsi="Calibri" w:cs="Calibri"/>
          <w:color w:val="000000" w:themeColor="text1"/>
          <w:sz w:val="24"/>
          <w:szCs w:val="24"/>
        </w:rPr>
        <w:t>slune</w:t>
      </w:r>
      <w:r w:rsidR="003B7442" w:rsidRPr="005E7B83">
        <w:rPr>
          <w:rFonts w:ascii="Calibri" w:hAnsi="Calibri" w:cs="Calibri"/>
          <w:color w:val="000000" w:themeColor="text1"/>
          <w:sz w:val="24"/>
          <w:szCs w:val="24"/>
        </w:rPr>
        <w:t>čního záření</w:t>
      </w:r>
      <w:r w:rsidR="002C2436" w:rsidRPr="005E7B83">
        <w:rPr>
          <w:rFonts w:ascii="Calibri" w:hAnsi="Calibri" w:cs="Calibri"/>
          <w:color w:val="000000" w:themeColor="text1"/>
          <w:sz w:val="24"/>
          <w:szCs w:val="24"/>
        </w:rPr>
        <w:t xml:space="preserve"> v roce 2009 a</w:t>
      </w:r>
      <w:r w:rsidR="005D1359" w:rsidRPr="005E7B83">
        <w:rPr>
          <w:rFonts w:ascii="Calibri" w:hAnsi="Calibri" w:cs="Calibri"/>
          <w:color w:val="000000" w:themeColor="text1"/>
          <w:sz w:val="24"/>
          <w:szCs w:val="24"/>
        </w:rPr>
        <w:t> </w:t>
      </w:r>
      <w:r w:rsidR="002C2436" w:rsidRPr="005E7B83">
        <w:rPr>
          <w:rFonts w:ascii="Calibri" w:hAnsi="Calibri" w:cs="Calibri"/>
          <w:color w:val="000000" w:themeColor="text1"/>
          <w:sz w:val="24"/>
          <w:szCs w:val="24"/>
        </w:rPr>
        <w:t>v roce 2012. Z</w:t>
      </w:r>
      <w:r w:rsidR="001F7726" w:rsidRPr="005E7B83">
        <w:rPr>
          <w:rFonts w:ascii="Calibri" w:hAnsi="Calibri" w:cs="Calibri"/>
          <w:color w:val="000000" w:themeColor="text1"/>
          <w:sz w:val="24"/>
          <w:szCs w:val="24"/>
        </w:rPr>
        <w:t> údajů v</w:t>
      </w:r>
      <w:r w:rsidR="002C2436" w:rsidRPr="005E7B83">
        <w:rPr>
          <w:rFonts w:ascii="Calibri" w:hAnsi="Calibri" w:cs="Calibri"/>
          <w:color w:val="000000" w:themeColor="text1"/>
          <w:sz w:val="24"/>
          <w:szCs w:val="24"/>
        </w:rPr>
        <w:t xml:space="preserve"> grafu lze </w:t>
      </w:r>
      <w:r w:rsidR="001F7726" w:rsidRPr="005E7B83">
        <w:rPr>
          <w:rFonts w:ascii="Calibri" w:hAnsi="Calibri" w:cs="Calibri"/>
          <w:color w:val="000000" w:themeColor="text1"/>
          <w:sz w:val="24"/>
          <w:szCs w:val="24"/>
        </w:rPr>
        <w:t>vyčíst</w:t>
      </w:r>
      <w:r w:rsidR="002C2436" w:rsidRPr="005E7B83">
        <w:rPr>
          <w:rFonts w:ascii="Calibri" w:hAnsi="Calibri" w:cs="Calibri"/>
          <w:color w:val="000000" w:themeColor="text1"/>
          <w:sz w:val="24"/>
          <w:szCs w:val="24"/>
        </w:rPr>
        <w:t xml:space="preserve">, že mezi </w:t>
      </w:r>
      <w:r w:rsidR="001F7726" w:rsidRPr="005E7B83">
        <w:rPr>
          <w:rFonts w:ascii="Calibri" w:hAnsi="Calibri" w:cs="Calibri"/>
          <w:color w:val="000000" w:themeColor="text1"/>
          <w:sz w:val="24"/>
          <w:szCs w:val="24"/>
        </w:rPr>
        <w:t>níže uvedenými státy EU</w:t>
      </w:r>
      <w:r w:rsidR="002C2436" w:rsidRPr="005E7B83">
        <w:rPr>
          <w:rFonts w:ascii="Calibri" w:hAnsi="Calibri" w:cs="Calibri"/>
          <w:color w:val="000000" w:themeColor="text1"/>
          <w:sz w:val="24"/>
          <w:szCs w:val="24"/>
        </w:rPr>
        <w:t xml:space="preserve"> byla ČR v množství vyrobené </w:t>
      </w:r>
      <w:r w:rsidR="006103E3" w:rsidRPr="005E7B83">
        <w:rPr>
          <w:rFonts w:ascii="Calibri" w:hAnsi="Calibri" w:cs="Calibri"/>
          <w:color w:val="000000" w:themeColor="text1"/>
          <w:sz w:val="24"/>
          <w:szCs w:val="24"/>
        </w:rPr>
        <w:t xml:space="preserve">elektřiny </w:t>
      </w:r>
      <w:r w:rsidR="002C2436" w:rsidRPr="005E7B83">
        <w:rPr>
          <w:rFonts w:ascii="Calibri" w:hAnsi="Calibri" w:cs="Calibri"/>
          <w:color w:val="000000" w:themeColor="text1"/>
          <w:sz w:val="24"/>
          <w:szCs w:val="24"/>
        </w:rPr>
        <w:t xml:space="preserve">ze slunce na </w:t>
      </w:r>
      <w:r w:rsidR="001F7726" w:rsidRPr="005E7B83">
        <w:rPr>
          <w:rFonts w:ascii="Calibri" w:hAnsi="Calibri" w:cs="Calibri"/>
          <w:color w:val="000000" w:themeColor="text1"/>
          <w:sz w:val="24"/>
          <w:szCs w:val="24"/>
        </w:rPr>
        <w:t>třetím</w:t>
      </w:r>
      <w:r w:rsidR="002C2436" w:rsidRPr="005E7B83">
        <w:rPr>
          <w:rFonts w:ascii="Calibri" w:hAnsi="Calibri" w:cs="Calibri"/>
          <w:color w:val="000000" w:themeColor="text1"/>
          <w:sz w:val="24"/>
          <w:szCs w:val="24"/>
        </w:rPr>
        <w:t xml:space="preserve"> místě.</w:t>
      </w:r>
      <w:r w:rsidR="00916E4D" w:rsidRPr="005E7B83">
        <w:rPr>
          <w:rFonts w:ascii="Calibri" w:hAnsi="Calibri" w:cs="Calibri"/>
          <w:color w:val="000000" w:themeColor="text1"/>
          <w:sz w:val="24"/>
          <w:szCs w:val="24"/>
        </w:rPr>
        <w:t xml:space="preserve"> </w:t>
      </w:r>
    </w:p>
    <w:p w:rsidR="002C2436" w:rsidRPr="00CD2785" w:rsidRDefault="0089520B" w:rsidP="0089520B">
      <w:pPr>
        <w:pStyle w:val="graf"/>
        <w:numPr>
          <w:ilvl w:val="0"/>
          <w:numId w:val="0"/>
        </w:numPr>
        <w:tabs>
          <w:tab w:val="left" w:pos="1134"/>
        </w:tabs>
        <w:spacing w:after="40"/>
        <w:rPr>
          <w:rFonts w:ascii="Calibri" w:hAnsi="Calibri" w:cs="Calibri"/>
          <w:b/>
          <w:color w:val="000000" w:themeColor="text1"/>
          <w:sz w:val="24"/>
          <w:szCs w:val="24"/>
        </w:rPr>
      </w:pPr>
      <w:r>
        <w:rPr>
          <w:rFonts w:ascii="Calibri" w:hAnsi="Calibri" w:cs="Calibri"/>
          <w:b/>
          <w:color w:val="000000" w:themeColor="text1"/>
          <w:sz w:val="24"/>
          <w:szCs w:val="24"/>
        </w:rPr>
        <w:t>Graf č. 3 –</w:t>
      </w:r>
      <w:r>
        <w:rPr>
          <w:rFonts w:ascii="Calibri" w:hAnsi="Calibri" w:cs="Calibri"/>
          <w:b/>
          <w:color w:val="000000" w:themeColor="text1"/>
          <w:sz w:val="24"/>
          <w:szCs w:val="24"/>
        </w:rPr>
        <w:tab/>
      </w:r>
      <w:r w:rsidR="002C2436" w:rsidRPr="00CD2785">
        <w:rPr>
          <w:rFonts w:ascii="Calibri" w:hAnsi="Calibri" w:cs="Calibri"/>
          <w:b/>
          <w:color w:val="000000" w:themeColor="text1"/>
          <w:sz w:val="24"/>
          <w:szCs w:val="24"/>
        </w:rPr>
        <w:t xml:space="preserve">Výroba elektřiny ve FVE mezi roky 2009 a 2012 </w:t>
      </w:r>
      <w:r w:rsidR="00D3299E" w:rsidRPr="00CD2785">
        <w:rPr>
          <w:rFonts w:ascii="Calibri" w:hAnsi="Calibri" w:cs="Calibri"/>
          <w:b/>
          <w:color w:val="000000" w:themeColor="text1"/>
          <w:sz w:val="24"/>
          <w:szCs w:val="24"/>
        </w:rPr>
        <w:t xml:space="preserve">ve vybraných státech </w:t>
      </w:r>
      <w:r w:rsidR="00325086">
        <w:rPr>
          <w:rFonts w:ascii="Calibri" w:hAnsi="Calibri" w:cs="Calibri"/>
          <w:b/>
          <w:color w:val="000000" w:themeColor="text1"/>
          <w:sz w:val="24"/>
          <w:szCs w:val="24"/>
        </w:rPr>
        <w:t>(v </w:t>
      </w:r>
      <w:proofErr w:type="spellStart"/>
      <w:r w:rsidR="002C2436" w:rsidRPr="00CD2785">
        <w:rPr>
          <w:rFonts w:ascii="Calibri" w:hAnsi="Calibri" w:cs="Calibri"/>
          <w:b/>
          <w:color w:val="000000" w:themeColor="text1"/>
          <w:sz w:val="24"/>
          <w:szCs w:val="24"/>
        </w:rPr>
        <w:t>GWh</w:t>
      </w:r>
      <w:proofErr w:type="spellEnd"/>
      <w:r w:rsidR="00325086">
        <w:rPr>
          <w:rFonts w:ascii="Calibri" w:hAnsi="Calibri" w:cs="Calibri"/>
          <w:b/>
          <w:color w:val="000000" w:themeColor="text1"/>
          <w:sz w:val="24"/>
          <w:szCs w:val="24"/>
        </w:rPr>
        <w:t>)</w:t>
      </w:r>
    </w:p>
    <w:p w:rsidR="00F2118A" w:rsidRDefault="00F2118A" w:rsidP="009C62AC">
      <w:pPr>
        <w:pStyle w:val="graf"/>
        <w:numPr>
          <w:ilvl w:val="0"/>
          <w:numId w:val="0"/>
        </w:numPr>
        <w:spacing w:before="40"/>
        <w:ind w:left="567" w:hanging="567"/>
        <w:rPr>
          <w:rFonts w:ascii="Calibri" w:hAnsi="Calibri" w:cs="Calibri"/>
          <w:noProof/>
          <w:color w:val="000000" w:themeColor="text1"/>
          <w:sz w:val="20"/>
          <w:szCs w:val="20"/>
          <w:lang w:eastAsia="cs-CZ"/>
        </w:rPr>
      </w:pPr>
      <w:r>
        <w:rPr>
          <w:noProof/>
          <w:lang w:eastAsia="cs-CZ"/>
        </w:rPr>
        <w:drawing>
          <wp:inline distT="0" distB="0" distL="0" distR="0" wp14:anchorId="6407B539" wp14:editId="67338A29">
            <wp:extent cx="5607170" cy="2501660"/>
            <wp:effectExtent l="0" t="0" r="12700" b="13335"/>
            <wp:docPr id="16" name="Graf 16"/>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rsidR="002C2436" w:rsidRPr="00CD2785" w:rsidRDefault="002C2436" w:rsidP="009C62AC">
      <w:pPr>
        <w:pStyle w:val="graf"/>
        <w:numPr>
          <w:ilvl w:val="0"/>
          <w:numId w:val="0"/>
        </w:numPr>
        <w:spacing w:before="40"/>
        <w:ind w:left="567" w:hanging="567"/>
        <w:rPr>
          <w:rFonts w:ascii="Calibri" w:hAnsi="Calibri" w:cs="Calibri"/>
          <w:color w:val="000000" w:themeColor="text1"/>
          <w:sz w:val="20"/>
          <w:szCs w:val="20"/>
        </w:rPr>
      </w:pPr>
      <w:r w:rsidRPr="00CD2785">
        <w:rPr>
          <w:rFonts w:ascii="Calibri" w:hAnsi="Calibri" w:cs="Calibri"/>
          <w:b/>
          <w:color w:val="000000" w:themeColor="text1"/>
          <w:sz w:val="20"/>
          <w:szCs w:val="20"/>
        </w:rPr>
        <w:t>Zdroj:</w:t>
      </w:r>
      <w:r w:rsidRPr="00CD2785">
        <w:rPr>
          <w:rFonts w:ascii="Calibri" w:hAnsi="Calibri" w:cs="Calibri"/>
          <w:color w:val="000000" w:themeColor="text1"/>
          <w:sz w:val="20"/>
          <w:szCs w:val="20"/>
        </w:rPr>
        <w:t xml:space="preserve"> </w:t>
      </w:r>
      <w:r w:rsidR="009C62AC" w:rsidRPr="00CD2785">
        <w:rPr>
          <w:rFonts w:ascii="Calibri" w:hAnsi="Calibri" w:cs="Calibri"/>
          <w:color w:val="000000" w:themeColor="text1"/>
          <w:sz w:val="20"/>
          <w:szCs w:val="20"/>
        </w:rPr>
        <w:tab/>
      </w:r>
      <w:r w:rsidR="00325086">
        <w:rPr>
          <w:rFonts w:ascii="Calibri" w:hAnsi="Calibri" w:cs="Calibri"/>
          <w:color w:val="000000" w:themeColor="text1"/>
          <w:sz w:val="20"/>
          <w:szCs w:val="20"/>
        </w:rPr>
        <w:t>z</w:t>
      </w:r>
      <w:r w:rsidRPr="00CD2785">
        <w:rPr>
          <w:rFonts w:ascii="Calibri" w:hAnsi="Calibri" w:cs="Calibri"/>
          <w:color w:val="000000" w:themeColor="text1"/>
          <w:sz w:val="20"/>
          <w:szCs w:val="20"/>
        </w:rPr>
        <w:t xml:space="preserve">právy o pokroku při podporování a využívání energie z obnovitelných zdrojů </w:t>
      </w:r>
      <w:r w:rsidR="00EA1FD9">
        <w:rPr>
          <w:rFonts w:ascii="Calibri" w:hAnsi="Calibri" w:cs="Calibri"/>
          <w:color w:val="000000" w:themeColor="text1"/>
          <w:sz w:val="20"/>
          <w:szCs w:val="20"/>
        </w:rPr>
        <w:t xml:space="preserve">dle </w:t>
      </w:r>
      <w:r w:rsidRPr="00CD2785">
        <w:rPr>
          <w:rFonts w:ascii="Calibri" w:hAnsi="Calibri" w:cs="Calibri"/>
          <w:color w:val="000000" w:themeColor="text1"/>
          <w:sz w:val="20"/>
          <w:szCs w:val="20"/>
        </w:rPr>
        <w:t>čl. 22 směrnice Evropského parlamentu a Rady 2009/28/ES, o podpoře využívání energie z obnovitelných zdrojů</w:t>
      </w:r>
      <w:r w:rsidR="00325086">
        <w:rPr>
          <w:rFonts w:ascii="Calibri" w:hAnsi="Calibri" w:cs="Calibri"/>
          <w:color w:val="000000" w:themeColor="text1"/>
          <w:sz w:val="20"/>
          <w:szCs w:val="20"/>
        </w:rPr>
        <w:t>,</w:t>
      </w:r>
      <w:r w:rsidRPr="00CD2785">
        <w:rPr>
          <w:rFonts w:ascii="Calibri" w:hAnsi="Calibri" w:cs="Calibri"/>
          <w:color w:val="000000" w:themeColor="text1"/>
          <w:sz w:val="20"/>
          <w:szCs w:val="20"/>
        </w:rPr>
        <w:t xml:space="preserve"> </w:t>
      </w:r>
      <w:r w:rsidR="00325086">
        <w:rPr>
          <w:rFonts w:ascii="Calibri" w:hAnsi="Calibri" w:cs="Calibri"/>
          <w:color w:val="000000" w:themeColor="text1"/>
          <w:sz w:val="20"/>
          <w:szCs w:val="20"/>
        </w:rPr>
        <w:t xml:space="preserve">za </w:t>
      </w:r>
      <w:r w:rsidRPr="00CD2785">
        <w:rPr>
          <w:rFonts w:ascii="Calibri" w:hAnsi="Calibri" w:cs="Calibri"/>
          <w:color w:val="000000" w:themeColor="text1"/>
          <w:sz w:val="20"/>
          <w:szCs w:val="20"/>
        </w:rPr>
        <w:t>roky 2011 a</w:t>
      </w:r>
      <w:r w:rsidR="00C66556">
        <w:rPr>
          <w:rFonts w:ascii="Calibri" w:hAnsi="Calibri" w:cs="Calibri"/>
          <w:color w:val="000000" w:themeColor="text1"/>
          <w:sz w:val="20"/>
          <w:szCs w:val="20"/>
        </w:rPr>
        <w:t> </w:t>
      </w:r>
      <w:r w:rsidRPr="00CD2785">
        <w:rPr>
          <w:rFonts w:ascii="Calibri" w:hAnsi="Calibri" w:cs="Calibri"/>
          <w:color w:val="000000" w:themeColor="text1"/>
          <w:sz w:val="20"/>
          <w:szCs w:val="20"/>
        </w:rPr>
        <w:t xml:space="preserve">2012; </w:t>
      </w:r>
      <w:r w:rsidRPr="008D6925">
        <w:rPr>
          <w:rFonts w:ascii="Calibri" w:hAnsi="Calibri" w:cs="Calibri"/>
          <w:i/>
          <w:color w:val="000000" w:themeColor="text1"/>
          <w:sz w:val="20"/>
          <w:szCs w:val="20"/>
        </w:rPr>
        <w:t>Politika a výzvy v oblasti energetiky</w:t>
      </w:r>
      <w:r w:rsidRPr="00CD2785">
        <w:rPr>
          <w:rFonts w:ascii="Calibri" w:hAnsi="Calibri" w:cs="Calibri"/>
          <w:color w:val="000000" w:themeColor="text1"/>
          <w:sz w:val="20"/>
          <w:szCs w:val="20"/>
        </w:rPr>
        <w:t xml:space="preserve"> (Evropská komise); </w:t>
      </w:r>
      <w:r w:rsidR="001F7726" w:rsidRPr="008D6925">
        <w:rPr>
          <w:rFonts w:ascii="Calibri" w:hAnsi="Calibri" w:cs="Calibri"/>
          <w:i/>
          <w:color w:val="000000" w:themeColor="text1"/>
          <w:sz w:val="20"/>
          <w:szCs w:val="20"/>
        </w:rPr>
        <w:t>Roční zpráva o provozu elektrizační soustavy ČR za rok 2009</w:t>
      </w:r>
      <w:r w:rsidRPr="00CD2785">
        <w:rPr>
          <w:rFonts w:ascii="Calibri" w:hAnsi="Calibri" w:cs="Calibri"/>
          <w:color w:val="000000" w:themeColor="text1"/>
          <w:sz w:val="20"/>
          <w:szCs w:val="20"/>
        </w:rPr>
        <w:t>.</w:t>
      </w:r>
    </w:p>
    <w:p w:rsidR="002C2436" w:rsidRDefault="002C2436" w:rsidP="005E7B83">
      <w:pPr>
        <w:spacing w:after="0" w:line="240" w:lineRule="auto"/>
        <w:jc w:val="both"/>
        <w:rPr>
          <w:rFonts w:ascii="Calibri" w:hAnsi="Calibri" w:cs="Calibri"/>
          <w:color w:val="000000" w:themeColor="text1"/>
          <w:sz w:val="24"/>
          <w:szCs w:val="24"/>
        </w:rPr>
      </w:pPr>
      <w:r w:rsidRPr="005E7B83">
        <w:rPr>
          <w:rFonts w:ascii="Calibri" w:hAnsi="Calibri" w:cs="Calibri"/>
          <w:color w:val="000000" w:themeColor="text1"/>
          <w:sz w:val="24"/>
          <w:szCs w:val="24"/>
        </w:rPr>
        <w:lastRenderedPageBreak/>
        <w:t xml:space="preserve">Z grafu č. </w:t>
      </w:r>
      <w:r w:rsidR="00680F91" w:rsidRPr="005E7B83">
        <w:rPr>
          <w:rFonts w:ascii="Calibri" w:hAnsi="Calibri" w:cs="Calibri"/>
          <w:color w:val="000000" w:themeColor="text1"/>
          <w:sz w:val="24"/>
          <w:szCs w:val="24"/>
        </w:rPr>
        <w:t>4</w:t>
      </w:r>
      <w:r w:rsidRPr="005E7B83">
        <w:rPr>
          <w:rFonts w:ascii="Calibri" w:hAnsi="Calibri" w:cs="Calibri"/>
          <w:color w:val="000000" w:themeColor="text1"/>
          <w:sz w:val="24"/>
          <w:szCs w:val="24"/>
        </w:rPr>
        <w:t xml:space="preserve"> je patrné, že Česká republika mezi roky 2009 a 2012 </w:t>
      </w:r>
      <w:r w:rsidR="003B7442" w:rsidRPr="005E7B83">
        <w:rPr>
          <w:rFonts w:ascii="Calibri" w:hAnsi="Calibri" w:cs="Calibri"/>
          <w:color w:val="000000" w:themeColor="text1"/>
          <w:sz w:val="24"/>
          <w:szCs w:val="24"/>
        </w:rPr>
        <w:t>mnoho</w:t>
      </w:r>
      <w:r w:rsidRPr="005E7B83">
        <w:rPr>
          <w:rFonts w:ascii="Calibri" w:hAnsi="Calibri" w:cs="Calibri"/>
          <w:color w:val="000000" w:themeColor="text1"/>
          <w:sz w:val="24"/>
          <w:szCs w:val="24"/>
        </w:rPr>
        <w:t>násobně zvýšila podíl výroby e</w:t>
      </w:r>
      <w:r w:rsidR="00680F91" w:rsidRPr="005E7B83">
        <w:rPr>
          <w:rFonts w:ascii="Calibri" w:hAnsi="Calibri" w:cs="Calibri"/>
          <w:color w:val="000000" w:themeColor="text1"/>
          <w:sz w:val="24"/>
          <w:szCs w:val="24"/>
        </w:rPr>
        <w:t>lektřiny</w:t>
      </w:r>
      <w:r w:rsidRPr="005E7B83">
        <w:rPr>
          <w:rFonts w:ascii="Calibri" w:hAnsi="Calibri" w:cs="Calibri"/>
          <w:color w:val="000000" w:themeColor="text1"/>
          <w:sz w:val="24"/>
          <w:szCs w:val="24"/>
        </w:rPr>
        <w:t xml:space="preserve"> ze slunce na celkové hrubé výrobě energie z OZE. Tento podíl byl v roce 2009 ve výši </w:t>
      </w:r>
      <w:r w:rsidR="008D62D3" w:rsidRPr="005E7B83">
        <w:rPr>
          <w:rFonts w:ascii="Calibri" w:hAnsi="Calibri" w:cs="Calibri"/>
          <w:color w:val="000000" w:themeColor="text1"/>
          <w:sz w:val="24"/>
          <w:szCs w:val="24"/>
        </w:rPr>
        <w:t xml:space="preserve">1,9 % a v roce 2012 ve výši 26,6 </w:t>
      </w:r>
      <w:r w:rsidRPr="005E7B83">
        <w:rPr>
          <w:rFonts w:ascii="Calibri" w:hAnsi="Calibri" w:cs="Calibri"/>
          <w:color w:val="000000" w:themeColor="text1"/>
          <w:sz w:val="24"/>
          <w:szCs w:val="24"/>
        </w:rPr>
        <w:t xml:space="preserve">%. Z vybraných států EU v grafu </w:t>
      </w:r>
      <w:r w:rsidR="009A3337" w:rsidRPr="005E7B83">
        <w:rPr>
          <w:rFonts w:ascii="Calibri" w:hAnsi="Calibri" w:cs="Calibri"/>
          <w:color w:val="000000" w:themeColor="text1"/>
          <w:sz w:val="24"/>
          <w:szCs w:val="24"/>
        </w:rPr>
        <w:t>mě</w:t>
      </w:r>
      <w:r w:rsidRPr="005E7B83">
        <w:rPr>
          <w:rFonts w:ascii="Calibri" w:hAnsi="Calibri" w:cs="Calibri"/>
          <w:color w:val="000000" w:themeColor="text1"/>
          <w:sz w:val="24"/>
          <w:szCs w:val="24"/>
        </w:rPr>
        <w:t>la ČR nej</w:t>
      </w:r>
      <w:r w:rsidR="009A3337" w:rsidRPr="005E7B83">
        <w:rPr>
          <w:rFonts w:ascii="Calibri" w:hAnsi="Calibri" w:cs="Calibri"/>
          <w:color w:val="000000" w:themeColor="text1"/>
          <w:sz w:val="24"/>
          <w:szCs w:val="24"/>
        </w:rPr>
        <w:t>vyš</w:t>
      </w:r>
      <w:r w:rsidRPr="005E7B83">
        <w:rPr>
          <w:rFonts w:ascii="Calibri" w:hAnsi="Calibri" w:cs="Calibri"/>
          <w:color w:val="000000" w:themeColor="text1"/>
          <w:sz w:val="24"/>
          <w:szCs w:val="24"/>
        </w:rPr>
        <w:t>ší</w:t>
      </w:r>
      <w:r w:rsidR="009A3337" w:rsidRPr="005E7B83">
        <w:rPr>
          <w:rFonts w:ascii="Calibri" w:hAnsi="Calibri" w:cs="Calibri"/>
          <w:color w:val="000000" w:themeColor="text1"/>
          <w:sz w:val="24"/>
          <w:szCs w:val="24"/>
        </w:rPr>
        <w:t xml:space="preserve"> dynamiku rozvoje FVE</w:t>
      </w:r>
      <w:r w:rsidR="008D62D3" w:rsidRPr="005E7B83">
        <w:rPr>
          <w:rFonts w:ascii="Calibri" w:hAnsi="Calibri" w:cs="Calibri"/>
          <w:color w:val="000000" w:themeColor="text1"/>
          <w:sz w:val="24"/>
          <w:szCs w:val="24"/>
        </w:rPr>
        <w:t>.</w:t>
      </w:r>
    </w:p>
    <w:p w:rsidR="005E7B83" w:rsidRPr="005E7B83" w:rsidRDefault="005E7B83" w:rsidP="005E7B83">
      <w:pPr>
        <w:spacing w:after="0" w:line="240" w:lineRule="auto"/>
        <w:jc w:val="both"/>
        <w:rPr>
          <w:rFonts w:ascii="Calibri" w:hAnsi="Calibri" w:cs="Calibri"/>
          <w:color w:val="000000" w:themeColor="text1"/>
          <w:sz w:val="24"/>
          <w:szCs w:val="24"/>
        </w:rPr>
      </w:pPr>
    </w:p>
    <w:p w:rsidR="002C2436" w:rsidRPr="00CD2785" w:rsidRDefault="0089520B" w:rsidP="0089520B">
      <w:pPr>
        <w:pStyle w:val="graf"/>
        <w:numPr>
          <w:ilvl w:val="0"/>
          <w:numId w:val="0"/>
        </w:numPr>
        <w:tabs>
          <w:tab w:val="left" w:pos="1134"/>
        </w:tabs>
        <w:spacing w:after="40"/>
        <w:rPr>
          <w:rFonts w:ascii="Calibri" w:hAnsi="Calibri" w:cs="Calibri"/>
          <w:b/>
          <w:color w:val="000000" w:themeColor="text1"/>
          <w:sz w:val="24"/>
          <w:szCs w:val="24"/>
        </w:rPr>
      </w:pPr>
      <w:r>
        <w:rPr>
          <w:rFonts w:ascii="Calibri" w:hAnsi="Calibri" w:cs="Calibri"/>
          <w:b/>
          <w:color w:val="000000" w:themeColor="text1"/>
          <w:sz w:val="24"/>
          <w:szCs w:val="24"/>
        </w:rPr>
        <w:t>Graf č. 4</w:t>
      </w:r>
      <w:r w:rsidR="00265CF6">
        <w:rPr>
          <w:rFonts w:ascii="Calibri" w:hAnsi="Calibri" w:cs="Calibri"/>
          <w:b/>
          <w:color w:val="000000" w:themeColor="text1"/>
          <w:sz w:val="24"/>
          <w:szCs w:val="24"/>
        </w:rPr>
        <w:t xml:space="preserve"> –</w:t>
      </w:r>
      <w:r w:rsidR="0010238E">
        <w:rPr>
          <w:rFonts w:ascii="Calibri" w:hAnsi="Calibri" w:cs="Calibri"/>
          <w:b/>
          <w:color w:val="000000" w:themeColor="text1"/>
          <w:sz w:val="24"/>
          <w:szCs w:val="24"/>
        </w:rPr>
        <w:t> </w:t>
      </w:r>
      <w:r w:rsidR="002C2436" w:rsidRPr="00CD2785">
        <w:rPr>
          <w:rFonts w:ascii="Calibri" w:hAnsi="Calibri" w:cs="Calibri"/>
          <w:b/>
          <w:color w:val="000000" w:themeColor="text1"/>
          <w:sz w:val="24"/>
          <w:szCs w:val="24"/>
        </w:rPr>
        <w:t>Pod</w:t>
      </w:r>
      <w:r w:rsidR="00C92BB8" w:rsidRPr="00CD2785">
        <w:rPr>
          <w:rFonts w:ascii="Calibri" w:hAnsi="Calibri" w:cs="Calibri"/>
          <w:b/>
          <w:color w:val="000000" w:themeColor="text1"/>
          <w:sz w:val="24"/>
          <w:szCs w:val="24"/>
        </w:rPr>
        <w:t xml:space="preserve">íl FVE na celkové hrubé výrobě elektřiny </w:t>
      </w:r>
      <w:r w:rsidR="002C2436" w:rsidRPr="00CD2785">
        <w:rPr>
          <w:rFonts w:ascii="Calibri" w:hAnsi="Calibri" w:cs="Calibri"/>
          <w:b/>
          <w:color w:val="000000" w:themeColor="text1"/>
          <w:sz w:val="24"/>
          <w:szCs w:val="24"/>
        </w:rPr>
        <w:t xml:space="preserve">z OZE, rok 2009 a 2012 </w:t>
      </w:r>
      <w:r w:rsidR="00325086">
        <w:rPr>
          <w:rFonts w:ascii="Calibri" w:hAnsi="Calibri" w:cs="Calibri"/>
          <w:b/>
          <w:color w:val="000000" w:themeColor="text1"/>
          <w:sz w:val="24"/>
          <w:szCs w:val="24"/>
        </w:rPr>
        <w:t>(v </w:t>
      </w:r>
      <w:r w:rsidR="00325086" w:rsidRPr="00CD2785">
        <w:rPr>
          <w:rFonts w:ascii="Calibri" w:hAnsi="Calibri" w:cs="Calibri"/>
          <w:b/>
          <w:color w:val="000000" w:themeColor="text1"/>
          <w:sz w:val="24"/>
          <w:szCs w:val="24"/>
        </w:rPr>
        <w:t>%</w:t>
      </w:r>
      <w:r w:rsidR="00325086">
        <w:rPr>
          <w:rFonts w:ascii="Calibri" w:hAnsi="Calibri" w:cs="Calibri"/>
          <w:b/>
          <w:color w:val="000000" w:themeColor="text1"/>
          <w:sz w:val="24"/>
          <w:szCs w:val="24"/>
        </w:rPr>
        <w:t>)</w:t>
      </w:r>
    </w:p>
    <w:p w:rsidR="00334D21" w:rsidRDefault="00334D21" w:rsidP="009C62AC">
      <w:pPr>
        <w:spacing w:before="40" w:after="0" w:line="240" w:lineRule="auto"/>
        <w:ind w:left="567" w:hanging="567"/>
        <w:rPr>
          <w:rFonts w:ascii="Calibri" w:hAnsi="Calibri" w:cs="Calibri"/>
          <w:b/>
          <w:color w:val="000000" w:themeColor="text1"/>
          <w:sz w:val="20"/>
          <w:szCs w:val="20"/>
        </w:rPr>
      </w:pPr>
      <w:r>
        <w:rPr>
          <w:noProof/>
          <w:lang w:eastAsia="cs-CZ"/>
        </w:rPr>
        <w:drawing>
          <wp:inline distT="0" distB="0" distL="0" distR="0" wp14:anchorId="619D867D" wp14:editId="5FCE51DC">
            <wp:extent cx="5788325" cy="2260121"/>
            <wp:effectExtent l="0" t="0" r="22225" b="26035"/>
            <wp:docPr id="18" name="Graf 18"/>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rsidR="002C2436" w:rsidRPr="00CD2785" w:rsidRDefault="002C2436" w:rsidP="003A1F60">
      <w:pPr>
        <w:spacing w:before="40" w:after="0" w:line="240" w:lineRule="auto"/>
        <w:ind w:left="567" w:hanging="567"/>
        <w:jc w:val="both"/>
        <w:rPr>
          <w:rFonts w:ascii="Calibri" w:hAnsi="Calibri" w:cs="Calibri"/>
          <w:color w:val="000000" w:themeColor="text1"/>
          <w:sz w:val="20"/>
          <w:szCs w:val="20"/>
        </w:rPr>
      </w:pPr>
      <w:r w:rsidRPr="00CD2785">
        <w:rPr>
          <w:rFonts w:ascii="Calibri" w:hAnsi="Calibri" w:cs="Calibri"/>
          <w:b/>
          <w:color w:val="000000" w:themeColor="text1"/>
          <w:sz w:val="20"/>
          <w:szCs w:val="20"/>
        </w:rPr>
        <w:t>Zdroj:</w:t>
      </w:r>
      <w:r w:rsidRPr="00CD2785">
        <w:rPr>
          <w:rFonts w:ascii="Calibri" w:hAnsi="Calibri" w:cs="Calibri"/>
          <w:color w:val="000000" w:themeColor="text1"/>
          <w:sz w:val="20"/>
          <w:szCs w:val="20"/>
        </w:rPr>
        <w:t xml:space="preserve"> </w:t>
      </w:r>
      <w:r w:rsidR="009C62AC" w:rsidRPr="00CD2785">
        <w:rPr>
          <w:rFonts w:ascii="Calibri" w:hAnsi="Calibri" w:cs="Calibri"/>
          <w:color w:val="000000" w:themeColor="text1"/>
          <w:sz w:val="20"/>
          <w:szCs w:val="20"/>
        </w:rPr>
        <w:tab/>
      </w:r>
      <w:r w:rsidR="00D55182">
        <w:rPr>
          <w:rFonts w:ascii="Calibri" w:hAnsi="Calibri" w:cs="Calibri"/>
          <w:color w:val="000000" w:themeColor="text1"/>
          <w:sz w:val="20"/>
          <w:szCs w:val="20"/>
        </w:rPr>
        <w:t>z</w:t>
      </w:r>
      <w:r w:rsidRPr="00CD2785">
        <w:rPr>
          <w:rFonts w:ascii="Calibri" w:hAnsi="Calibri" w:cs="Calibri"/>
          <w:color w:val="000000" w:themeColor="text1"/>
          <w:sz w:val="20"/>
          <w:szCs w:val="20"/>
        </w:rPr>
        <w:t xml:space="preserve">právy o pokroku při podporování a využívání energie z obnovitelných zdrojů </w:t>
      </w:r>
      <w:r w:rsidR="00EA1FD9">
        <w:rPr>
          <w:rFonts w:ascii="Calibri" w:hAnsi="Calibri" w:cs="Calibri"/>
          <w:color w:val="000000" w:themeColor="text1"/>
          <w:sz w:val="20"/>
          <w:szCs w:val="20"/>
        </w:rPr>
        <w:t xml:space="preserve">dle </w:t>
      </w:r>
      <w:r w:rsidRPr="00CD2785">
        <w:rPr>
          <w:rFonts w:ascii="Calibri" w:hAnsi="Calibri" w:cs="Calibri"/>
          <w:color w:val="000000" w:themeColor="text1"/>
          <w:sz w:val="20"/>
          <w:szCs w:val="20"/>
        </w:rPr>
        <w:t>čl. 22 směrnice Evropského parlamentu a Rady 2009/28/ES, o podpoře využívání energie z obnovitelných zdrojů</w:t>
      </w:r>
      <w:r w:rsidR="00D55182">
        <w:rPr>
          <w:rFonts w:ascii="Calibri" w:hAnsi="Calibri" w:cs="Calibri"/>
          <w:color w:val="000000" w:themeColor="text1"/>
          <w:sz w:val="20"/>
          <w:szCs w:val="20"/>
        </w:rPr>
        <w:t>,</w:t>
      </w:r>
      <w:r w:rsidRPr="00CD2785">
        <w:rPr>
          <w:rFonts w:ascii="Calibri" w:hAnsi="Calibri" w:cs="Calibri"/>
          <w:color w:val="000000" w:themeColor="text1"/>
          <w:sz w:val="20"/>
          <w:szCs w:val="20"/>
        </w:rPr>
        <w:t xml:space="preserve"> </w:t>
      </w:r>
      <w:r w:rsidR="00D55182">
        <w:rPr>
          <w:rFonts w:ascii="Calibri" w:hAnsi="Calibri" w:cs="Calibri"/>
          <w:color w:val="000000" w:themeColor="text1"/>
          <w:sz w:val="20"/>
          <w:szCs w:val="20"/>
        </w:rPr>
        <w:t xml:space="preserve">za </w:t>
      </w:r>
      <w:r w:rsidRPr="00CD2785">
        <w:rPr>
          <w:rFonts w:ascii="Calibri" w:hAnsi="Calibri" w:cs="Calibri"/>
          <w:color w:val="000000" w:themeColor="text1"/>
          <w:sz w:val="20"/>
          <w:szCs w:val="20"/>
        </w:rPr>
        <w:t>roky 2011 a</w:t>
      </w:r>
      <w:r w:rsidR="00085E24">
        <w:rPr>
          <w:rFonts w:ascii="Calibri" w:hAnsi="Calibri" w:cs="Calibri"/>
          <w:color w:val="000000" w:themeColor="text1"/>
          <w:sz w:val="20"/>
          <w:szCs w:val="20"/>
        </w:rPr>
        <w:t> </w:t>
      </w:r>
      <w:r w:rsidRPr="00CD2785">
        <w:rPr>
          <w:rFonts w:ascii="Calibri" w:hAnsi="Calibri" w:cs="Calibri"/>
          <w:color w:val="000000" w:themeColor="text1"/>
          <w:sz w:val="20"/>
          <w:szCs w:val="20"/>
        </w:rPr>
        <w:t xml:space="preserve">2012; </w:t>
      </w:r>
      <w:r w:rsidRPr="008D6925">
        <w:rPr>
          <w:rFonts w:ascii="Calibri" w:hAnsi="Calibri" w:cs="Calibri"/>
          <w:i/>
          <w:color w:val="000000" w:themeColor="text1"/>
          <w:sz w:val="20"/>
          <w:szCs w:val="20"/>
        </w:rPr>
        <w:t>Politika a výzvy v oblasti energetiky</w:t>
      </w:r>
      <w:r w:rsidRPr="00CD2785">
        <w:rPr>
          <w:rFonts w:ascii="Calibri" w:hAnsi="Calibri" w:cs="Calibri"/>
          <w:color w:val="000000" w:themeColor="text1"/>
          <w:sz w:val="20"/>
          <w:szCs w:val="20"/>
        </w:rPr>
        <w:t xml:space="preserve"> (Evropská komise); </w:t>
      </w:r>
      <w:r w:rsidR="001F7726" w:rsidRPr="00D55182">
        <w:rPr>
          <w:rFonts w:ascii="Calibri" w:hAnsi="Calibri" w:cs="Calibri"/>
          <w:i/>
          <w:color w:val="000000" w:themeColor="text1"/>
          <w:sz w:val="20"/>
          <w:szCs w:val="20"/>
        </w:rPr>
        <w:t>Roční zpráva o provozu elektrizační soustavy ČR za rok 2009</w:t>
      </w:r>
      <w:r w:rsidRPr="00CD2785">
        <w:rPr>
          <w:rFonts w:ascii="Calibri" w:hAnsi="Calibri" w:cs="Calibri"/>
          <w:color w:val="000000" w:themeColor="text1"/>
          <w:sz w:val="20"/>
          <w:szCs w:val="20"/>
        </w:rPr>
        <w:t>.</w:t>
      </w:r>
    </w:p>
    <w:p w:rsidR="002C2436" w:rsidRPr="00CD2785" w:rsidRDefault="004A7627" w:rsidP="009C62AC">
      <w:pPr>
        <w:spacing w:after="0" w:line="240" w:lineRule="auto"/>
        <w:ind w:left="567" w:hanging="567"/>
        <w:rPr>
          <w:rFonts w:ascii="Calibri" w:hAnsi="Calibri" w:cs="Calibri"/>
          <w:color w:val="000000" w:themeColor="text1"/>
          <w:sz w:val="20"/>
          <w:szCs w:val="20"/>
        </w:rPr>
      </w:pPr>
      <w:r w:rsidRPr="00CD2785">
        <w:rPr>
          <w:rFonts w:ascii="Calibri" w:hAnsi="Calibri" w:cs="Calibri"/>
          <w:b/>
          <w:color w:val="000000" w:themeColor="text1"/>
          <w:sz w:val="20"/>
          <w:szCs w:val="20"/>
        </w:rPr>
        <w:t>Pozn</w:t>
      </w:r>
      <w:r w:rsidR="00325086">
        <w:rPr>
          <w:rFonts w:ascii="Calibri" w:hAnsi="Calibri" w:cs="Calibri"/>
          <w:b/>
          <w:color w:val="000000" w:themeColor="text1"/>
          <w:sz w:val="20"/>
          <w:szCs w:val="20"/>
        </w:rPr>
        <w:t>.</w:t>
      </w:r>
      <w:r w:rsidRPr="00CD2785">
        <w:rPr>
          <w:rFonts w:ascii="Calibri" w:hAnsi="Calibri" w:cs="Calibri"/>
          <w:b/>
          <w:color w:val="000000" w:themeColor="text1"/>
          <w:sz w:val="20"/>
          <w:szCs w:val="20"/>
        </w:rPr>
        <w:t>:</w:t>
      </w:r>
      <w:r w:rsidRPr="00CD2785">
        <w:rPr>
          <w:rFonts w:ascii="Calibri" w:hAnsi="Calibri" w:cs="Calibri"/>
          <w:color w:val="000000" w:themeColor="text1"/>
          <w:sz w:val="20"/>
          <w:szCs w:val="20"/>
        </w:rPr>
        <w:t xml:space="preserve"> </w:t>
      </w:r>
      <w:r w:rsidR="00325086">
        <w:rPr>
          <w:rFonts w:ascii="Calibri" w:hAnsi="Calibri" w:cs="Calibri"/>
          <w:color w:val="000000" w:themeColor="text1"/>
          <w:sz w:val="20"/>
          <w:szCs w:val="20"/>
        </w:rPr>
        <w:tab/>
        <w:t>P</w:t>
      </w:r>
      <w:r w:rsidRPr="00CD2785">
        <w:rPr>
          <w:rFonts w:ascii="Calibri" w:hAnsi="Calibri" w:cs="Calibri"/>
          <w:color w:val="000000" w:themeColor="text1"/>
          <w:sz w:val="20"/>
          <w:szCs w:val="20"/>
        </w:rPr>
        <w:t>odíl u Maďarska nelze v grafu zobrazit vzhledem k nepatr</w:t>
      </w:r>
      <w:r w:rsidR="001F56F1" w:rsidRPr="00CD2785">
        <w:rPr>
          <w:rFonts w:ascii="Calibri" w:hAnsi="Calibri" w:cs="Calibri"/>
          <w:color w:val="000000" w:themeColor="text1"/>
          <w:sz w:val="20"/>
          <w:szCs w:val="20"/>
        </w:rPr>
        <w:t>ným hodnotám výroby (</w:t>
      </w:r>
      <w:r w:rsidR="00325086">
        <w:rPr>
          <w:rFonts w:ascii="Calibri" w:hAnsi="Calibri" w:cs="Calibri"/>
          <w:color w:val="000000" w:themeColor="text1"/>
          <w:sz w:val="20"/>
          <w:szCs w:val="20"/>
        </w:rPr>
        <w:t>viz graf č. </w:t>
      </w:r>
      <w:r w:rsidR="001F56F1" w:rsidRPr="00CD2785">
        <w:rPr>
          <w:rFonts w:ascii="Calibri" w:hAnsi="Calibri" w:cs="Calibri"/>
          <w:color w:val="000000" w:themeColor="text1"/>
          <w:sz w:val="20"/>
          <w:szCs w:val="20"/>
        </w:rPr>
        <w:t>3)</w:t>
      </w:r>
      <w:r w:rsidR="00E10C3C" w:rsidRPr="00CD2785">
        <w:rPr>
          <w:rFonts w:ascii="Calibri" w:hAnsi="Calibri" w:cs="Calibri"/>
          <w:color w:val="000000" w:themeColor="text1"/>
          <w:sz w:val="20"/>
          <w:szCs w:val="20"/>
        </w:rPr>
        <w:t>.</w:t>
      </w:r>
    </w:p>
    <w:p w:rsidR="00E66A0A" w:rsidRDefault="00E66A0A" w:rsidP="00E66A0A">
      <w:pPr>
        <w:spacing w:after="0" w:line="240" w:lineRule="auto"/>
        <w:jc w:val="both"/>
        <w:rPr>
          <w:rFonts w:ascii="Calibri" w:hAnsi="Calibri" w:cs="Calibri"/>
          <w:color w:val="000000" w:themeColor="text1"/>
          <w:sz w:val="24"/>
          <w:szCs w:val="24"/>
        </w:rPr>
      </w:pPr>
    </w:p>
    <w:p w:rsidR="002C2436" w:rsidRDefault="002C2436" w:rsidP="00E66A0A">
      <w:pPr>
        <w:spacing w:after="0" w:line="240" w:lineRule="auto"/>
        <w:jc w:val="both"/>
        <w:rPr>
          <w:rFonts w:ascii="Calibri" w:hAnsi="Calibri" w:cs="Calibri"/>
          <w:color w:val="000000" w:themeColor="text1"/>
          <w:sz w:val="24"/>
          <w:szCs w:val="24"/>
        </w:rPr>
      </w:pPr>
      <w:r w:rsidRPr="00E66A0A">
        <w:rPr>
          <w:rFonts w:ascii="Calibri" w:hAnsi="Calibri" w:cs="Calibri"/>
          <w:color w:val="000000" w:themeColor="text1"/>
          <w:sz w:val="24"/>
          <w:szCs w:val="24"/>
        </w:rPr>
        <w:t xml:space="preserve">V grafu </w:t>
      </w:r>
      <w:r w:rsidR="00916E4D" w:rsidRPr="00E66A0A">
        <w:rPr>
          <w:rFonts w:ascii="Calibri" w:hAnsi="Calibri" w:cs="Calibri"/>
          <w:color w:val="000000" w:themeColor="text1"/>
          <w:sz w:val="24"/>
          <w:szCs w:val="24"/>
        </w:rPr>
        <w:t xml:space="preserve">č. 5 </w:t>
      </w:r>
      <w:r w:rsidR="0099004A" w:rsidRPr="00E66A0A">
        <w:rPr>
          <w:rFonts w:ascii="Calibri" w:hAnsi="Calibri" w:cs="Calibri"/>
          <w:color w:val="000000" w:themeColor="text1"/>
          <w:sz w:val="24"/>
          <w:szCs w:val="24"/>
        </w:rPr>
        <w:t>je zobrazeno</w:t>
      </w:r>
      <w:r w:rsidRPr="00E66A0A">
        <w:rPr>
          <w:rFonts w:ascii="Calibri" w:hAnsi="Calibri" w:cs="Calibri"/>
          <w:color w:val="000000" w:themeColor="text1"/>
          <w:sz w:val="24"/>
          <w:szCs w:val="24"/>
        </w:rPr>
        <w:t xml:space="preserve"> </w:t>
      </w:r>
      <w:r w:rsidR="0099004A" w:rsidRPr="00E66A0A">
        <w:rPr>
          <w:rFonts w:ascii="Calibri" w:hAnsi="Calibri" w:cs="Calibri"/>
          <w:color w:val="000000" w:themeColor="text1"/>
          <w:sz w:val="24"/>
          <w:szCs w:val="24"/>
        </w:rPr>
        <w:t>tempo</w:t>
      </w:r>
      <w:r w:rsidRPr="00E66A0A">
        <w:rPr>
          <w:rFonts w:ascii="Calibri" w:hAnsi="Calibri" w:cs="Calibri"/>
          <w:color w:val="000000" w:themeColor="text1"/>
          <w:sz w:val="24"/>
          <w:szCs w:val="24"/>
        </w:rPr>
        <w:t xml:space="preserve"> růstu výroby </w:t>
      </w:r>
      <w:r w:rsidR="0099004A" w:rsidRPr="00E66A0A">
        <w:rPr>
          <w:rFonts w:ascii="Calibri" w:hAnsi="Calibri" w:cs="Calibri"/>
          <w:color w:val="000000" w:themeColor="text1"/>
          <w:sz w:val="24"/>
          <w:szCs w:val="24"/>
        </w:rPr>
        <w:t>elektřiny</w:t>
      </w:r>
      <w:r w:rsidRPr="00E66A0A">
        <w:rPr>
          <w:rFonts w:ascii="Calibri" w:hAnsi="Calibri" w:cs="Calibri"/>
          <w:color w:val="000000" w:themeColor="text1"/>
          <w:sz w:val="24"/>
          <w:szCs w:val="24"/>
        </w:rPr>
        <w:t xml:space="preserve"> pomocí vybraných druhů OZE </w:t>
      </w:r>
      <w:r w:rsidR="0099004A" w:rsidRPr="00E66A0A">
        <w:rPr>
          <w:rFonts w:ascii="Calibri" w:hAnsi="Calibri" w:cs="Calibri"/>
          <w:color w:val="000000" w:themeColor="text1"/>
          <w:sz w:val="24"/>
          <w:szCs w:val="24"/>
        </w:rPr>
        <w:t>mezi roky 2009 a 2012</w:t>
      </w:r>
      <w:r w:rsidRPr="00E66A0A">
        <w:rPr>
          <w:rFonts w:ascii="Calibri" w:hAnsi="Calibri" w:cs="Calibri"/>
          <w:color w:val="000000" w:themeColor="text1"/>
          <w:sz w:val="24"/>
          <w:szCs w:val="24"/>
        </w:rPr>
        <w:t xml:space="preserve"> v procentech. </w:t>
      </w:r>
      <w:r w:rsidR="0099004A" w:rsidRPr="00E66A0A">
        <w:rPr>
          <w:rFonts w:ascii="Calibri" w:hAnsi="Calibri" w:cs="Calibri"/>
          <w:color w:val="000000" w:themeColor="text1"/>
          <w:sz w:val="24"/>
          <w:szCs w:val="24"/>
        </w:rPr>
        <w:t>Kromě energie vody rostla výroba</w:t>
      </w:r>
      <w:r w:rsidR="00774E40" w:rsidRPr="00E66A0A">
        <w:rPr>
          <w:rFonts w:ascii="Calibri" w:hAnsi="Calibri" w:cs="Calibri"/>
          <w:color w:val="000000" w:themeColor="text1"/>
          <w:sz w:val="24"/>
          <w:szCs w:val="24"/>
        </w:rPr>
        <w:t xml:space="preserve"> v ČR výrazněji než v</w:t>
      </w:r>
      <w:r w:rsidR="0099004A" w:rsidRPr="00E66A0A">
        <w:rPr>
          <w:rFonts w:ascii="Calibri" w:hAnsi="Calibri" w:cs="Calibri"/>
          <w:color w:val="000000" w:themeColor="text1"/>
          <w:sz w:val="24"/>
          <w:szCs w:val="24"/>
        </w:rPr>
        <w:t xml:space="preserve"> uvedených </w:t>
      </w:r>
      <w:r w:rsidR="00774E40" w:rsidRPr="00E66A0A">
        <w:rPr>
          <w:rFonts w:ascii="Calibri" w:hAnsi="Calibri" w:cs="Calibri"/>
          <w:color w:val="000000" w:themeColor="text1"/>
          <w:sz w:val="24"/>
          <w:szCs w:val="24"/>
        </w:rPr>
        <w:t xml:space="preserve">sousedních státech. </w:t>
      </w:r>
      <w:r w:rsidR="0099004A" w:rsidRPr="00E66A0A">
        <w:rPr>
          <w:rFonts w:ascii="Calibri" w:hAnsi="Calibri" w:cs="Calibri"/>
          <w:color w:val="000000" w:themeColor="text1"/>
          <w:sz w:val="24"/>
          <w:szCs w:val="24"/>
        </w:rPr>
        <w:t>Nejdynamičtěji se</w:t>
      </w:r>
      <w:r w:rsidR="00774E40" w:rsidRPr="00E66A0A">
        <w:rPr>
          <w:rFonts w:ascii="Calibri" w:hAnsi="Calibri" w:cs="Calibri"/>
          <w:color w:val="000000" w:themeColor="text1"/>
          <w:sz w:val="24"/>
          <w:szCs w:val="24"/>
        </w:rPr>
        <w:t xml:space="preserve"> zvyšovala </w:t>
      </w:r>
      <w:r w:rsidR="0099004A" w:rsidRPr="00E66A0A">
        <w:rPr>
          <w:rFonts w:ascii="Calibri" w:hAnsi="Calibri" w:cs="Calibri"/>
          <w:color w:val="000000" w:themeColor="text1"/>
          <w:sz w:val="24"/>
          <w:szCs w:val="24"/>
        </w:rPr>
        <w:t>výroba elektřiny z</w:t>
      </w:r>
      <w:r w:rsidRPr="00E66A0A">
        <w:rPr>
          <w:rFonts w:ascii="Calibri" w:hAnsi="Calibri" w:cs="Calibri"/>
          <w:color w:val="000000" w:themeColor="text1"/>
          <w:sz w:val="24"/>
          <w:szCs w:val="24"/>
        </w:rPr>
        <w:t xml:space="preserve"> </w:t>
      </w:r>
      <w:r w:rsidR="0099004A" w:rsidRPr="00E66A0A">
        <w:rPr>
          <w:rFonts w:ascii="Calibri" w:hAnsi="Calibri" w:cs="Calibri"/>
          <w:color w:val="000000" w:themeColor="text1"/>
          <w:sz w:val="24"/>
          <w:szCs w:val="24"/>
        </w:rPr>
        <w:t>FVE</w:t>
      </w:r>
      <w:r w:rsidRPr="00E66A0A">
        <w:rPr>
          <w:rFonts w:ascii="Calibri" w:hAnsi="Calibri" w:cs="Calibri"/>
          <w:color w:val="000000" w:themeColor="text1"/>
          <w:sz w:val="24"/>
          <w:szCs w:val="24"/>
        </w:rPr>
        <w:t>, tj.</w:t>
      </w:r>
      <w:r w:rsidR="005D1359" w:rsidRPr="00E66A0A">
        <w:rPr>
          <w:rFonts w:ascii="Calibri" w:hAnsi="Calibri" w:cs="Calibri"/>
          <w:color w:val="000000" w:themeColor="text1"/>
          <w:sz w:val="24"/>
          <w:szCs w:val="24"/>
        </w:rPr>
        <w:t> </w:t>
      </w:r>
      <w:r w:rsidRPr="00E66A0A">
        <w:rPr>
          <w:rFonts w:ascii="Calibri" w:hAnsi="Calibri" w:cs="Calibri"/>
          <w:color w:val="000000" w:themeColor="text1"/>
          <w:sz w:val="24"/>
          <w:szCs w:val="24"/>
        </w:rPr>
        <w:t>o</w:t>
      </w:r>
      <w:r w:rsidR="005D1359" w:rsidRPr="00E66A0A">
        <w:rPr>
          <w:rFonts w:ascii="Calibri" w:hAnsi="Calibri" w:cs="Calibri"/>
          <w:color w:val="000000" w:themeColor="text1"/>
          <w:sz w:val="24"/>
          <w:szCs w:val="24"/>
        </w:rPr>
        <w:t> </w:t>
      </w:r>
      <w:r w:rsidRPr="00E66A0A">
        <w:rPr>
          <w:rFonts w:ascii="Calibri" w:hAnsi="Calibri" w:cs="Calibri"/>
          <w:color w:val="000000" w:themeColor="text1"/>
          <w:sz w:val="24"/>
          <w:szCs w:val="24"/>
        </w:rPr>
        <w:t xml:space="preserve">2 320 %. </w:t>
      </w:r>
    </w:p>
    <w:p w:rsidR="00E66A0A" w:rsidRPr="00E66A0A" w:rsidRDefault="00E66A0A" w:rsidP="00E66A0A">
      <w:pPr>
        <w:spacing w:after="0" w:line="240" w:lineRule="auto"/>
        <w:jc w:val="both"/>
        <w:rPr>
          <w:rFonts w:ascii="Calibri" w:hAnsi="Calibri" w:cs="Calibri"/>
          <w:color w:val="000000" w:themeColor="text1"/>
          <w:sz w:val="24"/>
          <w:szCs w:val="24"/>
        </w:rPr>
      </w:pPr>
    </w:p>
    <w:p w:rsidR="002C2436" w:rsidRPr="00CD2785" w:rsidRDefault="00265CF6" w:rsidP="00265CF6">
      <w:pPr>
        <w:pStyle w:val="graf"/>
        <w:numPr>
          <w:ilvl w:val="0"/>
          <w:numId w:val="0"/>
        </w:numPr>
        <w:tabs>
          <w:tab w:val="left" w:pos="1134"/>
        </w:tabs>
        <w:spacing w:after="40"/>
        <w:ind w:left="1134" w:hanging="1134"/>
        <w:rPr>
          <w:rFonts w:ascii="Calibri" w:hAnsi="Calibri" w:cs="Calibri"/>
          <w:b/>
          <w:color w:val="000000" w:themeColor="text1"/>
          <w:sz w:val="24"/>
          <w:szCs w:val="24"/>
        </w:rPr>
      </w:pPr>
      <w:r>
        <w:rPr>
          <w:rFonts w:ascii="Calibri" w:hAnsi="Calibri" w:cs="Calibri"/>
          <w:b/>
          <w:color w:val="000000" w:themeColor="text1"/>
          <w:sz w:val="24"/>
          <w:szCs w:val="24"/>
        </w:rPr>
        <w:t>Graf č. 5 –</w:t>
      </w:r>
      <w:r>
        <w:rPr>
          <w:rFonts w:ascii="Calibri" w:hAnsi="Calibri" w:cs="Calibri"/>
          <w:b/>
          <w:color w:val="000000" w:themeColor="text1"/>
          <w:sz w:val="24"/>
          <w:szCs w:val="24"/>
        </w:rPr>
        <w:tab/>
      </w:r>
      <w:r w:rsidR="00D01A92" w:rsidRPr="00CD2785">
        <w:rPr>
          <w:rFonts w:ascii="Calibri" w:hAnsi="Calibri" w:cs="Calibri"/>
          <w:b/>
          <w:color w:val="000000" w:themeColor="text1"/>
          <w:sz w:val="24"/>
          <w:szCs w:val="24"/>
        </w:rPr>
        <w:t>Tempo</w:t>
      </w:r>
      <w:r w:rsidR="002C2436" w:rsidRPr="00CD2785">
        <w:rPr>
          <w:rFonts w:ascii="Calibri" w:hAnsi="Calibri" w:cs="Calibri"/>
          <w:b/>
          <w:color w:val="000000" w:themeColor="text1"/>
          <w:sz w:val="24"/>
          <w:szCs w:val="24"/>
        </w:rPr>
        <w:t xml:space="preserve"> růstu výroby e</w:t>
      </w:r>
      <w:r w:rsidR="00556CC5" w:rsidRPr="00CD2785">
        <w:rPr>
          <w:rFonts w:ascii="Calibri" w:hAnsi="Calibri" w:cs="Calibri"/>
          <w:b/>
          <w:color w:val="000000" w:themeColor="text1"/>
          <w:sz w:val="24"/>
          <w:szCs w:val="24"/>
        </w:rPr>
        <w:t>lektřiny</w:t>
      </w:r>
      <w:r w:rsidR="002C2436" w:rsidRPr="00CD2785">
        <w:rPr>
          <w:rFonts w:ascii="Calibri" w:hAnsi="Calibri" w:cs="Calibri"/>
          <w:b/>
          <w:color w:val="000000" w:themeColor="text1"/>
          <w:sz w:val="24"/>
          <w:szCs w:val="24"/>
        </w:rPr>
        <w:t xml:space="preserve"> </w:t>
      </w:r>
      <w:r w:rsidR="00556CC5" w:rsidRPr="00CD2785">
        <w:rPr>
          <w:rFonts w:ascii="Calibri" w:hAnsi="Calibri" w:cs="Calibri"/>
          <w:b/>
          <w:color w:val="000000" w:themeColor="text1"/>
          <w:sz w:val="24"/>
          <w:szCs w:val="24"/>
        </w:rPr>
        <w:t>ve</w:t>
      </w:r>
      <w:r w:rsidR="002C2436" w:rsidRPr="00CD2785">
        <w:rPr>
          <w:rFonts w:ascii="Calibri" w:hAnsi="Calibri" w:cs="Calibri"/>
          <w:b/>
          <w:color w:val="000000" w:themeColor="text1"/>
          <w:sz w:val="24"/>
          <w:szCs w:val="24"/>
        </w:rPr>
        <w:t xml:space="preserve"> vybraných dru</w:t>
      </w:r>
      <w:r w:rsidR="00556CC5" w:rsidRPr="00CD2785">
        <w:rPr>
          <w:rFonts w:ascii="Calibri" w:hAnsi="Calibri" w:cs="Calibri"/>
          <w:b/>
          <w:color w:val="000000" w:themeColor="text1"/>
          <w:sz w:val="24"/>
          <w:szCs w:val="24"/>
        </w:rPr>
        <w:t>zích</w:t>
      </w:r>
      <w:r w:rsidR="002C2436" w:rsidRPr="00CD2785">
        <w:rPr>
          <w:rFonts w:ascii="Calibri" w:hAnsi="Calibri" w:cs="Calibri"/>
          <w:b/>
          <w:color w:val="000000" w:themeColor="text1"/>
          <w:sz w:val="24"/>
          <w:szCs w:val="24"/>
        </w:rPr>
        <w:t xml:space="preserve"> OZE </w:t>
      </w:r>
      <w:r w:rsidR="00681D94">
        <w:rPr>
          <w:rFonts w:ascii="Calibri" w:hAnsi="Calibri" w:cs="Calibri"/>
          <w:b/>
          <w:color w:val="000000" w:themeColor="text1"/>
          <w:sz w:val="24"/>
          <w:szCs w:val="24"/>
        </w:rPr>
        <w:t>v letech</w:t>
      </w:r>
      <w:r w:rsidR="002C2436" w:rsidRPr="00CD2785">
        <w:rPr>
          <w:rFonts w:ascii="Calibri" w:hAnsi="Calibri" w:cs="Calibri"/>
          <w:b/>
          <w:color w:val="000000" w:themeColor="text1"/>
          <w:sz w:val="24"/>
          <w:szCs w:val="24"/>
        </w:rPr>
        <w:t xml:space="preserve"> 2009 </w:t>
      </w:r>
      <w:r w:rsidR="00D01A92" w:rsidRPr="00CD2785">
        <w:rPr>
          <w:rFonts w:ascii="Calibri" w:hAnsi="Calibri" w:cs="Calibri"/>
          <w:b/>
          <w:color w:val="000000" w:themeColor="text1"/>
          <w:sz w:val="24"/>
          <w:szCs w:val="24"/>
        </w:rPr>
        <w:t>a</w:t>
      </w:r>
      <w:r w:rsidR="00681D94">
        <w:rPr>
          <w:rFonts w:ascii="Calibri" w:hAnsi="Calibri" w:cs="Calibri"/>
          <w:b/>
          <w:color w:val="000000" w:themeColor="text1"/>
          <w:sz w:val="24"/>
          <w:szCs w:val="24"/>
        </w:rPr>
        <w:t>ž</w:t>
      </w:r>
      <w:r w:rsidR="002C2436" w:rsidRPr="00CD2785">
        <w:rPr>
          <w:rFonts w:ascii="Calibri" w:hAnsi="Calibri" w:cs="Calibri"/>
          <w:b/>
          <w:color w:val="000000" w:themeColor="text1"/>
          <w:sz w:val="24"/>
          <w:szCs w:val="24"/>
        </w:rPr>
        <w:t xml:space="preserve"> 2012 </w:t>
      </w:r>
    </w:p>
    <w:p w:rsidR="008A5C29" w:rsidRDefault="008A5C29" w:rsidP="006C2447">
      <w:pPr>
        <w:pStyle w:val="graf"/>
        <w:numPr>
          <w:ilvl w:val="0"/>
          <w:numId w:val="0"/>
        </w:numPr>
        <w:spacing w:before="40"/>
        <w:ind w:left="567" w:hanging="567"/>
        <w:rPr>
          <w:noProof/>
          <w:color w:val="000000" w:themeColor="text1"/>
          <w:lang w:eastAsia="cs-CZ"/>
        </w:rPr>
      </w:pPr>
      <w:r>
        <w:rPr>
          <w:noProof/>
          <w:lang w:eastAsia="cs-CZ"/>
        </w:rPr>
        <w:drawing>
          <wp:inline distT="0" distB="0" distL="0" distR="0" wp14:anchorId="6AF60B66" wp14:editId="6FF8F60D">
            <wp:extent cx="5762445" cy="2536166"/>
            <wp:effectExtent l="0" t="0" r="10160" b="17145"/>
            <wp:docPr id="19" name="Graf 19"/>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rsidR="000C7070" w:rsidRPr="00325086" w:rsidRDefault="002C2436" w:rsidP="006C2447">
      <w:pPr>
        <w:pStyle w:val="graf"/>
        <w:numPr>
          <w:ilvl w:val="0"/>
          <w:numId w:val="0"/>
        </w:numPr>
        <w:spacing w:before="40"/>
        <w:ind w:left="567" w:hanging="567"/>
        <w:rPr>
          <w:rFonts w:ascii="Calibri" w:hAnsi="Calibri" w:cs="Calibri"/>
          <w:color w:val="000000" w:themeColor="text1"/>
          <w:sz w:val="20"/>
          <w:szCs w:val="20"/>
        </w:rPr>
      </w:pPr>
      <w:r w:rsidRPr="00CD2785">
        <w:rPr>
          <w:rFonts w:ascii="Calibri" w:hAnsi="Calibri" w:cs="Calibri"/>
          <w:b/>
          <w:color w:val="000000" w:themeColor="text1"/>
          <w:sz w:val="20"/>
          <w:szCs w:val="20"/>
        </w:rPr>
        <w:t>Zdroj:</w:t>
      </w:r>
      <w:r w:rsidRPr="00CD2785">
        <w:rPr>
          <w:rFonts w:ascii="Calibri" w:hAnsi="Calibri" w:cs="Calibri"/>
          <w:color w:val="000000" w:themeColor="text1"/>
          <w:sz w:val="20"/>
          <w:szCs w:val="20"/>
        </w:rPr>
        <w:t xml:space="preserve"> </w:t>
      </w:r>
      <w:r w:rsidR="006C2447" w:rsidRPr="00CD2785">
        <w:rPr>
          <w:rFonts w:ascii="Calibri" w:hAnsi="Calibri" w:cs="Calibri"/>
          <w:color w:val="000000" w:themeColor="text1"/>
          <w:sz w:val="20"/>
          <w:szCs w:val="20"/>
        </w:rPr>
        <w:tab/>
      </w:r>
      <w:r w:rsidR="00325086">
        <w:rPr>
          <w:rFonts w:ascii="Calibri" w:hAnsi="Calibri" w:cs="Calibri"/>
          <w:color w:val="000000" w:themeColor="text1"/>
          <w:sz w:val="20"/>
          <w:szCs w:val="20"/>
        </w:rPr>
        <w:t>z</w:t>
      </w:r>
      <w:r w:rsidRPr="00CD2785">
        <w:rPr>
          <w:rFonts w:ascii="Calibri" w:hAnsi="Calibri" w:cs="Calibri"/>
          <w:color w:val="000000" w:themeColor="text1"/>
          <w:sz w:val="20"/>
          <w:szCs w:val="20"/>
        </w:rPr>
        <w:t xml:space="preserve">právy o pokroku při podporování a využívání energie z obnovitelných zdrojů </w:t>
      </w:r>
      <w:r w:rsidR="00EA1FD9">
        <w:rPr>
          <w:rFonts w:ascii="Calibri" w:hAnsi="Calibri" w:cs="Calibri"/>
          <w:color w:val="000000" w:themeColor="text1"/>
          <w:sz w:val="20"/>
          <w:szCs w:val="20"/>
        </w:rPr>
        <w:t xml:space="preserve">dle </w:t>
      </w:r>
      <w:r w:rsidRPr="00CD2785">
        <w:rPr>
          <w:rFonts w:ascii="Calibri" w:hAnsi="Calibri" w:cs="Calibri"/>
          <w:color w:val="000000" w:themeColor="text1"/>
          <w:sz w:val="20"/>
          <w:szCs w:val="20"/>
        </w:rPr>
        <w:t>čl. 22 směrnice Evropského parlamentu a Rady 2009/28/ES, o podpoře využívání energie z obnovitelných zdrojů</w:t>
      </w:r>
      <w:r w:rsidR="00325086">
        <w:rPr>
          <w:rFonts w:ascii="Calibri" w:hAnsi="Calibri" w:cs="Calibri"/>
          <w:color w:val="000000" w:themeColor="text1"/>
          <w:sz w:val="20"/>
          <w:szCs w:val="20"/>
        </w:rPr>
        <w:t>,</w:t>
      </w:r>
      <w:r w:rsidRPr="00CD2785">
        <w:rPr>
          <w:rFonts w:ascii="Calibri" w:hAnsi="Calibri" w:cs="Calibri"/>
          <w:color w:val="000000" w:themeColor="text1"/>
          <w:sz w:val="20"/>
          <w:szCs w:val="20"/>
        </w:rPr>
        <w:t xml:space="preserve"> </w:t>
      </w:r>
      <w:r w:rsidR="00325086">
        <w:rPr>
          <w:rFonts w:ascii="Calibri" w:hAnsi="Calibri" w:cs="Calibri"/>
          <w:color w:val="000000" w:themeColor="text1"/>
          <w:sz w:val="20"/>
          <w:szCs w:val="20"/>
        </w:rPr>
        <w:t xml:space="preserve">za </w:t>
      </w:r>
      <w:r w:rsidRPr="00CD2785">
        <w:rPr>
          <w:rFonts w:ascii="Calibri" w:hAnsi="Calibri" w:cs="Calibri"/>
          <w:color w:val="000000" w:themeColor="text1"/>
          <w:sz w:val="20"/>
          <w:szCs w:val="20"/>
        </w:rPr>
        <w:t>roky 2011 a</w:t>
      </w:r>
      <w:r w:rsidR="001A23D5">
        <w:rPr>
          <w:rFonts w:ascii="Calibri" w:hAnsi="Calibri" w:cs="Calibri"/>
          <w:color w:val="000000" w:themeColor="text1"/>
          <w:sz w:val="20"/>
          <w:szCs w:val="20"/>
        </w:rPr>
        <w:t> </w:t>
      </w:r>
      <w:r w:rsidRPr="00CD2785">
        <w:rPr>
          <w:rFonts w:ascii="Calibri" w:hAnsi="Calibri" w:cs="Calibri"/>
          <w:color w:val="000000" w:themeColor="text1"/>
          <w:sz w:val="20"/>
          <w:szCs w:val="20"/>
        </w:rPr>
        <w:t xml:space="preserve">2012; </w:t>
      </w:r>
      <w:r w:rsidRPr="008D6925">
        <w:rPr>
          <w:rFonts w:ascii="Calibri" w:hAnsi="Calibri" w:cs="Calibri"/>
          <w:i/>
          <w:color w:val="000000" w:themeColor="text1"/>
          <w:sz w:val="20"/>
          <w:szCs w:val="20"/>
        </w:rPr>
        <w:t>Politika a výzvy v oblasti energetiky</w:t>
      </w:r>
      <w:r w:rsidRPr="00CD2785">
        <w:rPr>
          <w:rFonts w:ascii="Calibri" w:hAnsi="Calibri" w:cs="Calibri"/>
          <w:color w:val="000000" w:themeColor="text1"/>
          <w:sz w:val="20"/>
          <w:szCs w:val="20"/>
        </w:rPr>
        <w:t xml:space="preserve"> (Evropská komise); </w:t>
      </w:r>
      <w:r w:rsidR="00D01A92" w:rsidRPr="00D55182">
        <w:rPr>
          <w:rFonts w:ascii="Calibri" w:hAnsi="Calibri" w:cs="Calibri"/>
          <w:i/>
          <w:color w:val="000000" w:themeColor="text1"/>
          <w:sz w:val="20"/>
          <w:szCs w:val="20"/>
        </w:rPr>
        <w:t>Roční zpráva o provozu elektrizační soustavy ČR za rok 2009</w:t>
      </w:r>
      <w:r w:rsidR="00D01A92" w:rsidRPr="00CD2785">
        <w:rPr>
          <w:rFonts w:ascii="Calibri" w:hAnsi="Calibri" w:cs="Calibri"/>
          <w:color w:val="000000" w:themeColor="text1"/>
          <w:sz w:val="20"/>
          <w:szCs w:val="20"/>
        </w:rPr>
        <w:t>.</w:t>
      </w:r>
    </w:p>
    <w:p w:rsidR="00B76B18" w:rsidRPr="00E66A0A" w:rsidRDefault="0064651C" w:rsidP="005F476E">
      <w:pPr>
        <w:spacing w:after="120" w:line="240" w:lineRule="auto"/>
        <w:jc w:val="both"/>
        <w:rPr>
          <w:rFonts w:ascii="Calibri" w:hAnsi="Calibri" w:cs="Calibri"/>
          <w:b/>
          <w:bCs/>
          <w:color w:val="000000" w:themeColor="text1"/>
          <w:sz w:val="24"/>
          <w:szCs w:val="24"/>
        </w:rPr>
      </w:pPr>
      <w:r w:rsidRPr="00E66A0A">
        <w:rPr>
          <w:rFonts w:ascii="Calibri" w:hAnsi="Calibri" w:cs="Calibri"/>
          <w:b/>
          <w:bCs/>
          <w:color w:val="000000" w:themeColor="text1"/>
          <w:sz w:val="24"/>
          <w:szCs w:val="24"/>
        </w:rPr>
        <w:lastRenderedPageBreak/>
        <w:t>Postavení kontrolovaných osob</w:t>
      </w:r>
    </w:p>
    <w:p w:rsidR="00FD0D45" w:rsidRDefault="00B731EF" w:rsidP="00C93DE8">
      <w:pPr>
        <w:spacing w:after="120" w:line="240" w:lineRule="auto"/>
        <w:jc w:val="both"/>
        <w:rPr>
          <w:rFonts w:ascii="Calibri" w:hAnsi="Calibri" w:cs="Calibri"/>
          <w:bCs/>
          <w:color w:val="000000" w:themeColor="text1"/>
          <w:sz w:val="24"/>
          <w:szCs w:val="24"/>
        </w:rPr>
      </w:pPr>
      <w:r w:rsidRPr="00CD2785">
        <w:rPr>
          <w:rFonts w:ascii="Calibri" w:hAnsi="Calibri" w:cs="Calibri"/>
          <w:b/>
          <w:bCs/>
          <w:color w:val="000000" w:themeColor="text1"/>
          <w:sz w:val="24"/>
          <w:szCs w:val="24"/>
        </w:rPr>
        <w:t>Ministerstvo průmyslu a obchodu</w:t>
      </w:r>
      <w:r w:rsidRPr="00E66A0A">
        <w:rPr>
          <w:rFonts w:ascii="Calibri" w:hAnsi="Calibri" w:cs="Calibri"/>
          <w:bCs/>
          <w:color w:val="000000" w:themeColor="text1"/>
          <w:sz w:val="24"/>
          <w:szCs w:val="24"/>
        </w:rPr>
        <w:t xml:space="preserve"> (dále také „MPO“) je podle zákona č. 2/1969 Sb.</w:t>
      </w:r>
      <w:r w:rsidRPr="00E66A0A">
        <w:rPr>
          <w:rStyle w:val="Znakapoznpodarou"/>
          <w:rFonts w:ascii="Calibri" w:hAnsi="Calibri" w:cs="Calibri"/>
          <w:bCs/>
          <w:color w:val="000000" w:themeColor="text1"/>
          <w:sz w:val="24"/>
          <w:szCs w:val="24"/>
        </w:rPr>
        <w:footnoteReference w:id="6"/>
      </w:r>
      <w:r w:rsidRPr="00E66A0A">
        <w:rPr>
          <w:rFonts w:ascii="Calibri" w:hAnsi="Calibri" w:cs="Calibri"/>
          <w:bCs/>
          <w:color w:val="000000" w:themeColor="text1"/>
          <w:sz w:val="24"/>
          <w:szCs w:val="24"/>
          <w:vertAlign w:val="superscript"/>
        </w:rPr>
        <w:t xml:space="preserve"> </w:t>
      </w:r>
      <w:r w:rsidRPr="00E66A0A">
        <w:rPr>
          <w:rFonts w:ascii="Calibri" w:hAnsi="Calibri" w:cs="Calibri"/>
          <w:bCs/>
          <w:color w:val="000000" w:themeColor="text1"/>
          <w:sz w:val="24"/>
          <w:szCs w:val="24"/>
        </w:rPr>
        <w:t>ústředním orgánem státní správy mj. pro státní průmyslovou politiku, energetiku, teplárenství a plynárenství.</w:t>
      </w:r>
      <w:r w:rsidR="00FB406A" w:rsidRPr="00E66A0A">
        <w:rPr>
          <w:rFonts w:ascii="Calibri" w:hAnsi="Calibri" w:cs="Calibri"/>
          <w:bCs/>
          <w:color w:val="000000" w:themeColor="text1"/>
          <w:sz w:val="24"/>
          <w:szCs w:val="24"/>
        </w:rPr>
        <w:t xml:space="preserve"> V rámci </w:t>
      </w:r>
      <w:r w:rsidR="004B6D34" w:rsidRPr="00E66A0A">
        <w:rPr>
          <w:rFonts w:ascii="Calibri" w:hAnsi="Calibri" w:cs="Calibri"/>
          <w:bCs/>
          <w:color w:val="000000" w:themeColor="text1"/>
          <w:sz w:val="24"/>
          <w:szCs w:val="24"/>
        </w:rPr>
        <w:t xml:space="preserve">své </w:t>
      </w:r>
      <w:r w:rsidR="00FB406A" w:rsidRPr="00E66A0A">
        <w:rPr>
          <w:rFonts w:ascii="Calibri" w:hAnsi="Calibri" w:cs="Calibri"/>
          <w:bCs/>
          <w:color w:val="000000" w:themeColor="text1"/>
          <w:sz w:val="24"/>
          <w:szCs w:val="24"/>
        </w:rPr>
        <w:t>působnosti koordinuje pří</w:t>
      </w:r>
      <w:r w:rsidR="008149B6" w:rsidRPr="00E66A0A">
        <w:rPr>
          <w:rFonts w:ascii="Calibri" w:hAnsi="Calibri" w:cs="Calibri"/>
          <w:bCs/>
          <w:color w:val="000000" w:themeColor="text1"/>
          <w:sz w:val="24"/>
          <w:szCs w:val="24"/>
        </w:rPr>
        <w:t>pravu legislativy a </w:t>
      </w:r>
      <w:r w:rsidR="00FB406A" w:rsidRPr="00E66A0A">
        <w:rPr>
          <w:rFonts w:ascii="Calibri" w:hAnsi="Calibri" w:cs="Calibri"/>
          <w:bCs/>
          <w:color w:val="000000" w:themeColor="text1"/>
          <w:sz w:val="24"/>
          <w:szCs w:val="24"/>
        </w:rPr>
        <w:t>implementaci evropského práva.</w:t>
      </w:r>
      <w:r w:rsidR="00FD0D45" w:rsidRPr="00E66A0A">
        <w:rPr>
          <w:rFonts w:ascii="Calibri" w:hAnsi="Calibri" w:cs="Calibri"/>
          <w:bCs/>
          <w:color w:val="000000" w:themeColor="text1"/>
          <w:sz w:val="24"/>
          <w:szCs w:val="24"/>
        </w:rPr>
        <w:t xml:space="preserve"> MPO je říd</w:t>
      </w:r>
      <w:r w:rsidR="00325086">
        <w:rPr>
          <w:rFonts w:ascii="Calibri" w:hAnsi="Calibri" w:cs="Calibri"/>
          <w:bCs/>
          <w:color w:val="000000" w:themeColor="text1"/>
          <w:sz w:val="24"/>
          <w:szCs w:val="24"/>
        </w:rPr>
        <w:t>i</w:t>
      </w:r>
      <w:r w:rsidR="00FD0D45" w:rsidRPr="00E66A0A">
        <w:rPr>
          <w:rFonts w:ascii="Calibri" w:hAnsi="Calibri" w:cs="Calibri"/>
          <w:bCs/>
          <w:color w:val="000000" w:themeColor="text1"/>
          <w:sz w:val="24"/>
          <w:szCs w:val="24"/>
        </w:rPr>
        <w:t xml:space="preserve">cím orgánem </w:t>
      </w:r>
      <w:r w:rsidR="00325086">
        <w:rPr>
          <w:rFonts w:ascii="Calibri" w:hAnsi="Calibri" w:cs="Calibri"/>
          <w:bCs/>
          <w:color w:val="000000" w:themeColor="text1"/>
          <w:sz w:val="24"/>
          <w:szCs w:val="24"/>
        </w:rPr>
        <w:t>o</w:t>
      </w:r>
      <w:r w:rsidR="00FD0D45" w:rsidRPr="00E66A0A">
        <w:rPr>
          <w:rFonts w:ascii="Calibri" w:hAnsi="Calibri" w:cs="Calibri"/>
          <w:bCs/>
          <w:color w:val="000000" w:themeColor="text1"/>
          <w:sz w:val="24"/>
          <w:szCs w:val="24"/>
        </w:rPr>
        <w:t xml:space="preserve">peračního programu </w:t>
      </w:r>
      <w:r w:rsidR="00FD0D45" w:rsidRPr="00CD2785">
        <w:rPr>
          <w:rFonts w:ascii="Calibri" w:hAnsi="Calibri" w:cs="Calibri"/>
          <w:bCs/>
          <w:i/>
          <w:color w:val="000000" w:themeColor="text1"/>
          <w:sz w:val="24"/>
          <w:szCs w:val="24"/>
        </w:rPr>
        <w:t>Podnikán</w:t>
      </w:r>
      <w:r w:rsidR="001F56F1" w:rsidRPr="00CD2785">
        <w:rPr>
          <w:rFonts w:ascii="Calibri" w:hAnsi="Calibri" w:cs="Calibri"/>
          <w:bCs/>
          <w:i/>
          <w:color w:val="000000" w:themeColor="text1"/>
          <w:sz w:val="24"/>
          <w:szCs w:val="24"/>
        </w:rPr>
        <w:t>í a inovace</w:t>
      </w:r>
      <w:r w:rsidR="001F56F1" w:rsidRPr="00E66A0A">
        <w:rPr>
          <w:rFonts w:ascii="Calibri" w:hAnsi="Calibri" w:cs="Calibri"/>
          <w:bCs/>
          <w:color w:val="000000" w:themeColor="text1"/>
          <w:sz w:val="24"/>
          <w:szCs w:val="24"/>
        </w:rPr>
        <w:t xml:space="preserve"> (dále také „OPPI“).</w:t>
      </w:r>
      <w:r w:rsidR="00325086">
        <w:rPr>
          <w:rFonts w:ascii="Calibri" w:hAnsi="Calibri" w:cs="Calibri"/>
          <w:bCs/>
          <w:color w:val="000000" w:themeColor="text1"/>
          <w:sz w:val="24"/>
          <w:szCs w:val="24"/>
        </w:rPr>
        <w:t xml:space="preserve"> </w:t>
      </w:r>
      <w:r w:rsidR="00E57589" w:rsidRPr="00E66A0A">
        <w:rPr>
          <w:rFonts w:ascii="Calibri" w:hAnsi="Calibri" w:cs="Calibri"/>
          <w:bCs/>
          <w:color w:val="000000" w:themeColor="text1"/>
          <w:sz w:val="24"/>
          <w:szCs w:val="24"/>
        </w:rPr>
        <w:t>Podle ustanovení § 3 odst</w:t>
      </w:r>
      <w:r w:rsidR="00EB601A">
        <w:rPr>
          <w:rFonts w:ascii="Calibri" w:hAnsi="Calibri" w:cs="Calibri"/>
          <w:bCs/>
          <w:color w:val="000000" w:themeColor="text1"/>
          <w:sz w:val="24"/>
          <w:szCs w:val="24"/>
        </w:rPr>
        <w:t>.</w:t>
      </w:r>
      <w:r w:rsidR="00E57589" w:rsidRPr="00E66A0A">
        <w:rPr>
          <w:rFonts w:ascii="Calibri" w:hAnsi="Calibri" w:cs="Calibri"/>
          <w:bCs/>
          <w:color w:val="000000" w:themeColor="text1"/>
          <w:sz w:val="24"/>
          <w:szCs w:val="24"/>
        </w:rPr>
        <w:t xml:space="preserve"> 2 zákona č. 406/2000 Sb. zpracovává návrh státní energetické koncepce a </w:t>
      </w:r>
      <w:r w:rsidR="00464C30" w:rsidRPr="00E66A0A">
        <w:rPr>
          <w:rFonts w:ascii="Calibri" w:hAnsi="Calibri" w:cs="Calibri"/>
          <w:bCs/>
          <w:color w:val="000000" w:themeColor="text1"/>
          <w:sz w:val="24"/>
          <w:szCs w:val="24"/>
        </w:rPr>
        <w:t>vyhodnocuje její naplňování, v případě potřeby zpracovává návrhy na změnu.</w:t>
      </w:r>
      <w:r w:rsidR="008B1032" w:rsidRPr="00E66A0A">
        <w:rPr>
          <w:rFonts w:ascii="Calibri" w:hAnsi="Calibri" w:cs="Calibri"/>
          <w:bCs/>
          <w:color w:val="000000" w:themeColor="text1"/>
          <w:sz w:val="24"/>
          <w:szCs w:val="24"/>
        </w:rPr>
        <w:t xml:space="preserve"> </w:t>
      </w:r>
      <w:r w:rsidR="004927AA" w:rsidRPr="00E66A0A">
        <w:rPr>
          <w:rFonts w:ascii="Calibri" w:hAnsi="Calibri" w:cs="Calibri"/>
          <w:bCs/>
          <w:color w:val="000000" w:themeColor="text1"/>
          <w:sz w:val="24"/>
          <w:szCs w:val="24"/>
        </w:rPr>
        <w:t xml:space="preserve">Dále </w:t>
      </w:r>
      <w:r w:rsidR="00D14D01" w:rsidRPr="00E66A0A">
        <w:rPr>
          <w:rFonts w:ascii="Calibri" w:hAnsi="Calibri" w:cs="Calibri"/>
          <w:bCs/>
          <w:color w:val="000000" w:themeColor="text1"/>
          <w:sz w:val="24"/>
          <w:szCs w:val="24"/>
        </w:rPr>
        <w:t xml:space="preserve">bylo pověřeno zpracováním </w:t>
      </w:r>
      <w:r w:rsidR="00D14D01" w:rsidRPr="00CD2785">
        <w:rPr>
          <w:rFonts w:ascii="Calibri" w:hAnsi="Calibri" w:cs="Calibri"/>
          <w:bCs/>
          <w:i/>
          <w:color w:val="000000" w:themeColor="text1"/>
          <w:sz w:val="24"/>
          <w:szCs w:val="24"/>
        </w:rPr>
        <w:t>Národního akčního plánu České republiky pro energii z obnovitelných zdrojů</w:t>
      </w:r>
      <w:r w:rsidR="00D14D01" w:rsidRPr="00E66A0A">
        <w:rPr>
          <w:rFonts w:ascii="Calibri" w:hAnsi="Calibri" w:cs="Calibri"/>
          <w:bCs/>
          <w:color w:val="000000" w:themeColor="text1"/>
          <w:sz w:val="24"/>
          <w:szCs w:val="24"/>
        </w:rPr>
        <w:t xml:space="preserve"> (dále také „NAP“) </w:t>
      </w:r>
      <w:r w:rsidR="004927AA" w:rsidRPr="00E66A0A">
        <w:rPr>
          <w:rFonts w:ascii="Calibri" w:hAnsi="Calibri" w:cs="Calibri"/>
          <w:bCs/>
          <w:color w:val="000000" w:themeColor="text1"/>
          <w:sz w:val="24"/>
          <w:szCs w:val="24"/>
        </w:rPr>
        <w:t>dle rozhodnutí Komise 2009/548/ES</w:t>
      </w:r>
      <w:r w:rsidR="004927AA" w:rsidRPr="00E66A0A">
        <w:rPr>
          <w:rStyle w:val="Znakapoznpodarou"/>
          <w:rFonts w:ascii="Calibri" w:hAnsi="Calibri" w:cs="Calibri"/>
          <w:bCs/>
          <w:color w:val="000000" w:themeColor="text1"/>
          <w:sz w:val="24"/>
          <w:szCs w:val="24"/>
        </w:rPr>
        <w:footnoteReference w:id="7"/>
      </w:r>
      <w:r w:rsidR="00D14D01" w:rsidRPr="00E66A0A">
        <w:rPr>
          <w:rFonts w:ascii="Calibri" w:hAnsi="Calibri" w:cs="Calibri"/>
          <w:bCs/>
          <w:color w:val="000000" w:themeColor="text1"/>
          <w:sz w:val="24"/>
          <w:szCs w:val="24"/>
        </w:rPr>
        <w:t>.</w:t>
      </w:r>
    </w:p>
    <w:p w:rsidR="00FD0D45" w:rsidRDefault="005947EE" w:rsidP="00C93DE8">
      <w:pPr>
        <w:spacing w:after="120" w:line="240" w:lineRule="auto"/>
        <w:jc w:val="both"/>
        <w:rPr>
          <w:rFonts w:ascii="Calibri" w:hAnsi="Calibri" w:cs="Calibri"/>
          <w:bCs/>
          <w:color w:val="000000" w:themeColor="text1"/>
          <w:sz w:val="24"/>
          <w:szCs w:val="24"/>
        </w:rPr>
      </w:pPr>
      <w:r w:rsidRPr="00CD2785">
        <w:rPr>
          <w:rFonts w:ascii="Calibri" w:hAnsi="Calibri" w:cs="Calibri"/>
          <w:b/>
          <w:bCs/>
          <w:color w:val="000000" w:themeColor="text1"/>
          <w:sz w:val="24"/>
          <w:szCs w:val="24"/>
        </w:rPr>
        <w:t>Ministerstvo životního prostředí</w:t>
      </w:r>
      <w:r w:rsidRPr="00E66A0A">
        <w:rPr>
          <w:rFonts w:ascii="Calibri" w:hAnsi="Calibri" w:cs="Calibri"/>
          <w:bCs/>
          <w:color w:val="000000" w:themeColor="text1"/>
          <w:sz w:val="24"/>
          <w:szCs w:val="24"/>
        </w:rPr>
        <w:t xml:space="preserve"> (dále také „MŽP“) </w:t>
      </w:r>
      <w:r w:rsidR="00221581" w:rsidRPr="00E66A0A">
        <w:rPr>
          <w:rFonts w:ascii="Calibri" w:hAnsi="Calibri" w:cs="Calibri"/>
          <w:bCs/>
          <w:color w:val="000000" w:themeColor="text1"/>
          <w:sz w:val="24"/>
          <w:szCs w:val="24"/>
        </w:rPr>
        <w:t xml:space="preserve">je podle zákona č. 2/1969 Sb. </w:t>
      </w:r>
      <w:r w:rsidR="00EB4DA4" w:rsidRPr="00E66A0A">
        <w:rPr>
          <w:rFonts w:ascii="Calibri" w:hAnsi="Calibri" w:cs="Calibri"/>
          <w:bCs/>
          <w:color w:val="000000" w:themeColor="text1"/>
          <w:sz w:val="24"/>
          <w:szCs w:val="24"/>
        </w:rPr>
        <w:t>orgánem vrchního státního dozoru ve věcech životního prostředí.</w:t>
      </w:r>
      <w:r w:rsidR="00D575D8" w:rsidRPr="00E66A0A">
        <w:rPr>
          <w:rFonts w:ascii="Calibri" w:hAnsi="Calibri" w:cs="Calibri"/>
          <w:bCs/>
          <w:color w:val="000000" w:themeColor="text1"/>
          <w:sz w:val="24"/>
          <w:szCs w:val="24"/>
        </w:rPr>
        <w:t xml:space="preserve"> Je říd</w:t>
      </w:r>
      <w:r w:rsidR="00325086">
        <w:rPr>
          <w:rFonts w:ascii="Calibri" w:hAnsi="Calibri" w:cs="Calibri"/>
          <w:bCs/>
          <w:color w:val="000000" w:themeColor="text1"/>
          <w:sz w:val="24"/>
          <w:szCs w:val="24"/>
        </w:rPr>
        <w:t>i</w:t>
      </w:r>
      <w:r w:rsidR="00D575D8" w:rsidRPr="00E66A0A">
        <w:rPr>
          <w:rFonts w:ascii="Calibri" w:hAnsi="Calibri" w:cs="Calibri"/>
          <w:bCs/>
          <w:color w:val="000000" w:themeColor="text1"/>
          <w:sz w:val="24"/>
          <w:szCs w:val="24"/>
        </w:rPr>
        <w:t xml:space="preserve">cím orgánem </w:t>
      </w:r>
      <w:r w:rsidR="00325086">
        <w:rPr>
          <w:rFonts w:ascii="Calibri" w:hAnsi="Calibri" w:cs="Calibri"/>
          <w:bCs/>
          <w:color w:val="000000" w:themeColor="text1"/>
          <w:sz w:val="24"/>
          <w:szCs w:val="24"/>
        </w:rPr>
        <w:t>o</w:t>
      </w:r>
      <w:r w:rsidR="00D575D8" w:rsidRPr="00E66A0A">
        <w:rPr>
          <w:rFonts w:ascii="Calibri" w:hAnsi="Calibri" w:cs="Calibri"/>
          <w:bCs/>
          <w:color w:val="000000" w:themeColor="text1"/>
          <w:sz w:val="24"/>
          <w:szCs w:val="24"/>
        </w:rPr>
        <w:t xml:space="preserve">peračního programu </w:t>
      </w:r>
      <w:r w:rsidR="00D575D8" w:rsidRPr="00CD2785">
        <w:rPr>
          <w:rFonts w:ascii="Calibri" w:hAnsi="Calibri" w:cs="Calibri"/>
          <w:bCs/>
          <w:i/>
          <w:color w:val="000000" w:themeColor="text1"/>
          <w:sz w:val="24"/>
          <w:szCs w:val="24"/>
        </w:rPr>
        <w:t>Životní prostře</w:t>
      </w:r>
      <w:r w:rsidR="00CC40B7" w:rsidRPr="00CD2785">
        <w:rPr>
          <w:rFonts w:ascii="Calibri" w:hAnsi="Calibri" w:cs="Calibri"/>
          <w:bCs/>
          <w:i/>
          <w:color w:val="000000" w:themeColor="text1"/>
          <w:sz w:val="24"/>
          <w:szCs w:val="24"/>
        </w:rPr>
        <w:t>dí</w:t>
      </w:r>
      <w:r w:rsidR="00CC40B7" w:rsidRPr="00E66A0A">
        <w:rPr>
          <w:rFonts w:ascii="Calibri" w:hAnsi="Calibri" w:cs="Calibri"/>
          <w:bCs/>
          <w:color w:val="000000" w:themeColor="text1"/>
          <w:sz w:val="24"/>
          <w:szCs w:val="24"/>
        </w:rPr>
        <w:t xml:space="preserve"> (dále také „OPŽP“).</w:t>
      </w:r>
      <w:r w:rsidR="00B20B16" w:rsidRPr="00E66A0A">
        <w:rPr>
          <w:rFonts w:ascii="Calibri" w:hAnsi="Calibri" w:cs="Calibri"/>
          <w:bCs/>
          <w:color w:val="000000" w:themeColor="text1"/>
          <w:sz w:val="24"/>
          <w:szCs w:val="24"/>
        </w:rPr>
        <w:t xml:space="preserve"> MŽP vydává prováděcí předpisy k zákonům </w:t>
      </w:r>
      <w:r w:rsidR="001A0043" w:rsidRPr="00E66A0A">
        <w:rPr>
          <w:rFonts w:ascii="Calibri" w:hAnsi="Calibri" w:cs="Calibri"/>
          <w:bCs/>
          <w:color w:val="000000" w:themeColor="text1"/>
          <w:sz w:val="24"/>
          <w:szCs w:val="24"/>
        </w:rPr>
        <w:t>upravujícím využívání podporovaných zdrojů energie</w:t>
      </w:r>
      <w:r w:rsidR="00D93227" w:rsidRPr="00E66A0A">
        <w:rPr>
          <w:rFonts w:ascii="Calibri" w:hAnsi="Calibri" w:cs="Calibri"/>
          <w:bCs/>
          <w:color w:val="000000" w:themeColor="text1"/>
          <w:sz w:val="24"/>
          <w:szCs w:val="24"/>
        </w:rPr>
        <w:t>, příp. navrhuje úpravu zákonů</w:t>
      </w:r>
      <w:r w:rsidR="00B20B16" w:rsidRPr="00E66A0A">
        <w:rPr>
          <w:rFonts w:ascii="Calibri" w:hAnsi="Calibri" w:cs="Calibri"/>
          <w:bCs/>
          <w:color w:val="000000" w:themeColor="text1"/>
          <w:sz w:val="24"/>
          <w:szCs w:val="24"/>
        </w:rPr>
        <w:t>.</w:t>
      </w:r>
    </w:p>
    <w:p w:rsidR="00FD0D45" w:rsidRDefault="00D575D8" w:rsidP="00C93DE8">
      <w:pPr>
        <w:spacing w:after="120" w:line="240" w:lineRule="auto"/>
        <w:jc w:val="both"/>
        <w:rPr>
          <w:rFonts w:ascii="Calibri" w:hAnsi="Calibri" w:cs="Calibri"/>
          <w:bCs/>
          <w:color w:val="000000" w:themeColor="text1"/>
          <w:sz w:val="24"/>
          <w:szCs w:val="24"/>
        </w:rPr>
      </w:pPr>
      <w:r w:rsidRPr="00CD2785">
        <w:rPr>
          <w:rFonts w:ascii="Calibri" w:hAnsi="Calibri" w:cs="Calibri"/>
          <w:b/>
          <w:bCs/>
          <w:color w:val="000000" w:themeColor="text1"/>
          <w:sz w:val="24"/>
          <w:szCs w:val="24"/>
        </w:rPr>
        <w:t>Ministerstvo zemědělství</w:t>
      </w:r>
      <w:r w:rsidRPr="00E66A0A">
        <w:rPr>
          <w:rFonts w:ascii="Calibri" w:hAnsi="Calibri" w:cs="Calibri"/>
          <w:bCs/>
          <w:color w:val="000000" w:themeColor="text1"/>
          <w:sz w:val="24"/>
          <w:szCs w:val="24"/>
        </w:rPr>
        <w:t xml:space="preserve"> (dále také „</w:t>
      </w:r>
      <w:proofErr w:type="spellStart"/>
      <w:r w:rsidRPr="00E66A0A">
        <w:rPr>
          <w:rFonts w:ascii="Calibri" w:hAnsi="Calibri" w:cs="Calibri"/>
          <w:bCs/>
          <w:color w:val="000000" w:themeColor="text1"/>
          <w:sz w:val="24"/>
          <w:szCs w:val="24"/>
        </w:rPr>
        <w:t>MZe</w:t>
      </w:r>
      <w:proofErr w:type="spellEnd"/>
      <w:r w:rsidRPr="00E66A0A">
        <w:rPr>
          <w:rFonts w:ascii="Calibri" w:hAnsi="Calibri" w:cs="Calibri"/>
          <w:bCs/>
          <w:color w:val="000000" w:themeColor="text1"/>
          <w:sz w:val="24"/>
          <w:szCs w:val="24"/>
        </w:rPr>
        <w:t>“)</w:t>
      </w:r>
      <w:r w:rsidR="00A70AFA" w:rsidRPr="00E66A0A">
        <w:rPr>
          <w:rFonts w:ascii="Calibri" w:hAnsi="Calibri" w:cs="Calibri"/>
          <w:bCs/>
          <w:color w:val="000000" w:themeColor="text1"/>
          <w:sz w:val="24"/>
          <w:szCs w:val="24"/>
        </w:rPr>
        <w:t xml:space="preserve"> je podle zákona č. 2/1969 Sb. ústředním orgánem státní správy mj. pro zemědělství, vodní hospodářství. </w:t>
      </w:r>
      <w:proofErr w:type="spellStart"/>
      <w:r w:rsidR="00A70AFA" w:rsidRPr="00E66A0A">
        <w:rPr>
          <w:rFonts w:ascii="Calibri" w:hAnsi="Calibri" w:cs="Calibri"/>
          <w:bCs/>
          <w:color w:val="000000" w:themeColor="text1"/>
          <w:sz w:val="24"/>
          <w:szCs w:val="24"/>
        </w:rPr>
        <w:t>MZe</w:t>
      </w:r>
      <w:proofErr w:type="spellEnd"/>
      <w:r w:rsidR="00A70AFA" w:rsidRPr="00E66A0A">
        <w:rPr>
          <w:rFonts w:ascii="Calibri" w:hAnsi="Calibri" w:cs="Calibri"/>
          <w:bCs/>
          <w:color w:val="000000" w:themeColor="text1"/>
          <w:sz w:val="24"/>
          <w:szCs w:val="24"/>
        </w:rPr>
        <w:t xml:space="preserve"> je říd</w:t>
      </w:r>
      <w:r w:rsidR="00325086">
        <w:rPr>
          <w:rFonts w:ascii="Calibri" w:hAnsi="Calibri" w:cs="Calibri"/>
          <w:bCs/>
          <w:color w:val="000000" w:themeColor="text1"/>
          <w:sz w:val="24"/>
          <w:szCs w:val="24"/>
        </w:rPr>
        <w:t>i</w:t>
      </w:r>
      <w:r w:rsidR="00A70AFA" w:rsidRPr="00E66A0A">
        <w:rPr>
          <w:rFonts w:ascii="Calibri" w:hAnsi="Calibri" w:cs="Calibri"/>
          <w:bCs/>
          <w:color w:val="000000" w:themeColor="text1"/>
          <w:sz w:val="24"/>
          <w:szCs w:val="24"/>
        </w:rPr>
        <w:t xml:space="preserve">cím orgánem </w:t>
      </w:r>
      <w:r w:rsidR="00A70AFA" w:rsidRPr="00CD2785">
        <w:rPr>
          <w:rFonts w:ascii="Calibri" w:hAnsi="Calibri" w:cs="Calibri"/>
          <w:bCs/>
          <w:i/>
          <w:color w:val="000000" w:themeColor="text1"/>
          <w:sz w:val="24"/>
          <w:szCs w:val="24"/>
        </w:rPr>
        <w:t xml:space="preserve">Programu rozvoje venkova </w:t>
      </w:r>
      <w:r w:rsidR="009842FB" w:rsidRPr="00CD2785">
        <w:rPr>
          <w:rFonts w:ascii="Calibri" w:hAnsi="Calibri" w:cs="Calibri"/>
          <w:i/>
          <w:color w:val="000000" w:themeColor="text1"/>
          <w:sz w:val="24"/>
          <w:szCs w:val="24"/>
        </w:rPr>
        <w:t>ČR na období 2007–</w:t>
      </w:r>
      <w:r w:rsidR="00FB1730" w:rsidRPr="00CD2785">
        <w:rPr>
          <w:rFonts w:ascii="Calibri" w:hAnsi="Calibri" w:cs="Calibri"/>
          <w:i/>
          <w:color w:val="000000" w:themeColor="text1"/>
          <w:sz w:val="24"/>
          <w:szCs w:val="24"/>
        </w:rPr>
        <w:t>2013</w:t>
      </w:r>
      <w:r w:rsidR="00FB1730" w:rsidRPr="00E66A0A">
        <w:rPr>
          <w:rFonts w:ascii="Calibri" w:hAnsi="Calibri" w:cs="Calibri"/>
          <w:color w:val="000000" w:themeColor="text1"/>
          <w:sz w:val="24"/>
          <w:szCs w:val="24"/>
        </w:rPr>
        <w:t xml:space="preserve"> </w:t>
      </w:r>
      <w:r w:rsidR="00A70AFA" w:rsidRPr="00E66A0A">
        <w:rPr>
          <w:rFonts w:ascii="Calibri" w:hAnsi="Calibri" w:cs="Calibri"/>
          <w:bCs/>
          <w:color w:val="000000" w:themeColor="text1"/>
          <w:sz w:val="24"/>
          <w:szCs w:val="24"/>
        </w:rPr>
        <w:t>(dále také „PRV“)</w:t>
      </w:r>
      <w:r w:rsidR="00CC40B7" w:rsidRPr="00E66A0A">
        <w:rPr>
          <w:rFonts w:ascii="Calibri" w:hAnsi="Calibri" w:cs="Calibri"/>
          <w:bCs/>
          <w:color w:val="000000" w:themeColor="text1"/>
          <w:sz w:val="24"/>
          <w:szCs w:val="24"/>
        </w:rPr>
        <w:t>.</w:t>
      </w:r>
    </w:p>
    <w:p w:rsidR="00FD0D45" w:rsidRDefault="009E501B" w:rsidP="00C93DE8">
      <w:pPr>
        <w:spacing w:after="120" w:line="240" w:lineRule="auto"/>
        <w:jc w:val="both"/>
        <w:rPr>
          <w:rFonts w:ascii="Calibri" w:hAnsi="Calibri" w:cs="Calibri"/>
          <w:bCs/>
          <w:color w:val="000000" w:themeColor="text1"/>
          <w:sz w:val="24"/>
          <w:szCs w:val="24"/>
        </w:rPr>
      </w:pPr>
      <w:r w:rsidRPr="00CD2785">
        <w:rPr>
          <w:rFonts w:ascii="Calibri" w:hAnsi="Calibri" w:cs="Calibri"/>
          <w:b/>
          <w:bCs/>
          <w:color w:val="000000" w:themeColor="text1"/>
          <w:sz w:val="24"/>
          <w:szCs w:val="24"/>
        </w:rPr>
        <w:t xml:space="preserve">Energetický regulační úřad </w:t>
      </w:r>
      <w:r w:rsidRPr="00E66A0A">
        <w:rPr>
          <w:rFonts w:ascii="Calibri" w:hAnsi="Calibri" w:cs="Calibri"/>
          <w:bCs/>
          <w:color w:val="000000" w:themeColor="text1"/>
          <w:sz w:val="24"/>
          <w:szCs w:val="24"/>
        </w:rPr>
        <w:t xml:space="preserve">(dále také „ERÚ“) byl zřízen </w:t>
      </w:r>
      <w:r w:rsidR="00325086">
        <w:rPr>
          <w:rFonts w:ascii="Calibri" w:hAnsi="Calibri" w:cs="Calibri"/>
          <w:bCs/>
          <w:color w:val="000000" w:themeColor="text1"/>
          <w:sz w:val="24"/>
          <w:szCs w:val="24"/>
        </w:rPr>
        <w:t>ke dni 1. 1. 2001 zákonem č. </w:t>
      </w:r>
      <w:r w:rsidRPr="00E66A0A">
        <w:rPr>
          <w:rFonts w:ascii="Calibri" w:hAnsi="Calibri" w:cs="Calibri"/>
          <w:bCs/>
          <w:color w:val="000000" w:themeColor="text1"/>
          <w:sz w:val="24"/>
          <w:szCs w:val="24"/>
        </w:rPr>
        <w:t>458/2000 Sb.</w:t>
      </w:r>
      <w:r w:rsidRPr="00E66A0A">
        <w:rPr>
          <w:rStyle w:val="Znakapoznpodarou"/>
          <w:rFonts w:ascii="Calibri" w:hAnsi="Calibri" w:cs="Calibri"/>
          <w:bCs/>
          <w:color w:val="000000" w:themeColor="text1"/>
          <w:sz w:val="24"/>
          <w:szCs w:val="24"/>
        </w:rPr>
        <w:footnoteReference w:id="8"/>
      </w:r>
      <w:r w:rsidRPr="00E66A0A">
        <w:rPr>
          <w:rFonts w:ascii="Calibri" w:hAnsi="Calibri" w:cs="Calibri"/>
          <w:bCs/>
          <w:color w:val="000000" w:themeColor="text1"/>
          <w:sz w:val="24"/>
          <w:szCs w:val="24"/>
          <w:vertAlign w:val="superscript"/>
        </w:rPr>
        <w:t xml:space="preserve"> </w:t>
      </w:r>
      <w:r w:rsidRPr="00E66A0A">
        <w:rPr>
          <w:rFonts w:ascii="Calibri" w:hAnsi="Calibri" w:cs="Calibri"/>
          <w:bCs/>
          <w:color w:val="000000" w:themeColor="text1"/>
          <w:sz w:val="24"/>
          <w:szCs w:val="24"/>
        </w:rPr>
        <w:t>jako správní úřad pro výkon regulace v energetice. Podle § 17 odst. 4 téhož zákona je v</w:t>
      </w:r>
      <w:r w:rsidR="00756D5C" w:rsidRPr="00E66A0A">
        <w:rPr>
          <w:rFonts w:ascii="Calibri" w:hAnsi="Calibri" w:cs="Calibri"/>
          <w:bCs/>
          <w:color w:val="000000" w:themeColor="text1"/>
          <w:sz w:val="24"/>
          <w:szCs w:val="24"/>
        </w:rPr>
        <w:t> </w:t>
      </w:r>
      <w:r w:rsidRPr="00E66A0A">
        <w:rPr>
          <w:rFonts w:ascii="Calibri" w:hAnsi="Calibri" w:cs="Calibri"/>
          <w:bCs/>
          <w:color w:val="000000" w:themeColor="text1"/>
          <w:sz w:val="24"/>
          <w:szCs w:val="24"/>
        </w:rPr>
        <w:t>působnosti ERÚ mj. regulace cen v energetických odvětvích vč. energie z OZE a</w:t>
      </w:r>
      <w:r w:rsidR="00325086">
        <w:rPr>
          <w:rFonts w:ascii="Calibri" w:hAnsi="Calibri" w:cs="Calibri"/>
          <w:bCs/>
          <w:color w:val="000000" w:themeColor="text1"/>
          <w:sz w:val="24"/>
          <w:szCs w:val="24"/>
        </w:rPr>
        <w:t> </w:t>
      </w:r>
      <w:r w:rsidRPr="00E66A0A">
        <w:rPr>
          <w:rFonts w:ascii="Calibri" w:hAnsi="Calibri" w:cs="Calibri"/>
          <w:bCs/>
          <w:color w:val="000000" w:themeColor="text1"/>
          <w:sz w:val="24"/>
          <w:szCs w:val="24"/>
        </w:rPr>
        <w:t xml:space="preserve">podpora využívání </w:t>
      </w:r>
      <w:r w:rsidR="006C4EC6" w:rsidRPr="00E66A0A">
        <w:rPr>
          <w:rFonts w:ascii="Calibri" w:hAnsi="Calibri" w:cs="Calibri"/>
          <w:bCs/>
          <w:color w:val="000000" w:themeColor="text1"/>
          <w:sz w:val="24"/>
          <w:szCs w:val="24"/>
        </w:rPr>
        <w:t>OZE</w:t>
      </w:r>
      <w:r w:rsidRPr="00E66A0A">
        <w:rPr>
          <w:rFonts w:ascii="Calibri" w:hAnsi="Calibri" w:cs="Calibri"/>
          <w:bCs/>
          <w:color w:val="000000" w:themeColor="text1"/>
          <w:sz w:val="24"/>
          <w:szCs w:val="24"/>
        </w:rPr>
        <w:t xml:space="preserve"> a druhotných zdrojů energie. </w:t>
      </w:r>
      <w:r w:rsidR="00693E52" w:rsidRPr="00E66A0A">
        <w:rPr>
          <w:rFonts w:ascii="Calibri" w:hAnsi="Calibri" w:cs="Calibri"/>
          <w:color w:val="000000" w:themeColor="text1"/>
          <w:sz w:val="24"/>
          <w:szCs w:val="24"/>
        </w:rPr>
        <w:t>Při výkonu své působnosti postupuje ERÚ nezávisle a řídí se pouze právními předpisy. Nesmí při výkonu své působnosti přijímat ani vyžadovat pokyny od prezidenta republiky, Parlamentu ČR, vlády ani od jakéhokoliv jiného orgánu výkonné moci.</w:t>
      </w:r>
      <w:r w:rsidR="006C4EC6" w:rsidRPr="00E66A0A">
        <w:rPr>
          <w:rFonts w:ascii="Calibri" w:hAnsi="Calibri" w:cs="Calibri"/>
          <w:bCs/>
          <w:color w:val="000000" w:themeColor="text1"/>
          <w:sz w:val="24"/>
          <w:szCs w:val="24"/>
        </w:rPr>
        <w:t xml:space="preserve"> </w:t>
      </w:r>
      <w:r w:rsidR="00694186" w:rsidRPr="00E66A0A">
        <w:rPr>
          <w:rFonts w:ascii="Calibri" w:hAnsi="Calibri" w:cs="Calibri"/>
          <w:bCs/>
          <w:color w:val="000000" w:themeColor="text1"/>
          <w:sz w:val="24"/>
          <w:szCs w:val="24"/>
        </w:rPr>
        <w:t>Mj. v</w:t>
      </w:r>
      <w:r w:rsidR="006C4EC6" w:rsidRPr="00E66A0A">
        <w:rPr>
          <w:rFonts w:ascii="Calibri" w:hAnsi="Calibri" w:cs="Calibri"/>
          <w:bCs/>
          <w:color w:val="000000" w:themeColor="text1"/>
          <w:sz w:val="24"/>
          <w:szCs w:val="24"/>
        </w:rPr>
        <w:t xml:space="preserve">ydává prováděcí předpisy k zákonům </w:t>
      </w:r>
      <w:r w:rsidR="001A0043" w:rsidRPr="00E66A0A">
        <w:rPr>
          <w:rFonts w:ascii="Calibri" w:hAnsi="Calibri" w:cs="Calibri"/>
          <w:bCs/>
          <w:color w:val="000000" w:themeColor="text1"/>
          <w:sz w:val="24"/>
          <w:szCs w:val="24"/>
        </w:rPr>
        <w:t>upravujícím využívání podporovaných zdrojů energie</w:t>
      </w:r>
      <w:r w:rsidR="006C4EC6" w:rsidRPr="00E66A0A">
        <w:rPr>
          <w:rFonts w:ascii="Calibri" w:hAnsi="Calibri" w:cs="Calibri"/>
          <w:bCs/>
          <w:color w:val="000000" w:themeColor="text1"/>
          <w:sz w:val="24"/>
          <w:szCs w:val="24"/>
        </w:rPr>
        <w:t>.</w:t>
      </w:r>
    </w:p>
    <w:p w:rsidR="00FD0D45" w:rsidRDefault="00B20B16" w:rsidP="00C93DE8">
      <w:pPr>
        <w:spacing w:after="120" w:line="240" w:lineRule="auto"/>
        <w:jc w:val="both"/>
        <w:rPr>
          <w:rFonts w:ascii="Calibri" w:hAnsi="Calibri" w:cs="Calibri"/>
          <w:bCs/>
          <w:color w:val="000000" w:themeColor="text1"/>
          <w:sz w:val="24"/>
          <w:szCs w:val="24"/>
        </w:rPr>
      </w:pPr>
      <w:r w:rsidRPr="00E66A0A">
        <w:rPr>
          <w:rFonts w:ascii="Calibri" w:hAnsi="Calibri" w:cs="Calibri"/>
          <w:bCs/>
          <w:color w:val="000000" w:themeColor="text1"/>
          <w:sz w:val="24"/>
          <w:szCs w:val="24"/>
        </w:rPr>
        <w:t xml:space="preserve">MPO, </w:t>
      </w:r>
      <w:r w:rsidR="00D575D8" w:rsidRPr="00E66A0A">
        <w:rPr>
          <w:rFonts w:ascii="Calibri" w:hAnsi="Calibri" w:cs="Calibri"/>
          <w:bCs/>
          <w:color w:val="000000" w:themeColor="text1"/>
          <w:sz w:val="24"/>
          <w:szCs w:val="24"/>
        </w:rPr>
        <w:t>M</w:t>
      </w:r>
      <w:r w:rsidR="009E501B" w:rsidRPr="00E66A0A">
        <w:rPr>
          <w:rFonts w:ascii="Calibri" w:hAnsi="Calibri" w:cs="Calibri"/>
          <w:bCs/>
          <w:color w:val="000000" w:themeColor="text1"/>
          <w:sz w:val="24"/>
          <w:szCs w:val="24"/>
        </w:rPr>
        <w:t>ŽP,</w:t>
      </w:r>
      <w:r w:rsidR="00D575D8" w:rsidRPr="00E66A0A">
        <w:rPr>
          <w:rFonts w:ascii="Calibri" w:hAnsi="Calibri" w:cs="Calibri"/>
          <w:bCs/>
          <w:color w:val="000000" w:themeColor="text1"/>
          <w:sz w:val="24"/>
          <w:szCs w:val="24"/>
        </w:rPr>
        <w:t xml:space="preserve"> </w:t>
      </w:r>
      <w:proofErr w:type="spellStart"/>
      <w:r w:rsidR="00D575D8" w:rsidRPr="00E66A0A">
        <w:rPr>
          <w:rFonts w:ascii="Calibri" w:hAnsi="Calibri" w:cs="Calibri"/>
          <w:bCs/>
          <w:color w:val="000000" w:themeColor="text1"/>
          <w:sz w:val="24"/>
          <w:szCs w:val="24"/>
        </w:rPr>
        <w:t>MZe</w:t>
      </w:r>
      <w:proofErr w:type="spellEnd"/>
      <w:r w:rsidR="009E501B" w:rsidRPr="00E66A0A">
        <w:rPr>
          <w:rFonts w:ascii="Calibri" w:hAnsi="Calibri" w:cs="Calibri"/>
          <w:bCs/>
          <w:color w:val="000000" w:themeColor="text1"/>
          <w:sz w:val="24"/>
          <w:szCs w:val="24"/>
        </w:rPr>
        <w:t xml:space="preserve"> a ERÚ</w:t>
      </w:r>
      <w:r w:rsidR="00D575D8" w:rsidRPr="00E66A0A">
        <w:rPr>
          <w:rFonts w:ascii="Calibri" w:hAnsi="Calibri" w:cs="Calibri"/>
          <w:bCs/>
          <w:color w:val="000000" w:themeColor="text1"/>
          <w:sz w:val="24"/>
          <w:szCs w:val="24"/>
        </w:rPr>
        <w:t xml:space="preserve"> se </w:t>
      </w:r>
      <w:r w:rsidR="009E501B" w:rsidRPr="00E66A0A">
        <w:rPr>
          <w:rFonts w:ascii="Calibri" w:hAnsi="Calibri" w:cs="Calibri"/>
          <w:bCs/>
          <w:color w:val="000000" w:themeColor="text1"/>
          <w:sz w:val="24"/>
          <w:szCs w:val="24"/>
        </w:rPr>
        <w:t>podílí na legislativní a koncepční činnosti</w:t>
      </w:r>
      <w:r w:rsidRPr="00E66A0A">
        <w:rPr>
          <w:rFonts w:ascii="Calibri" w:hAnsi="Calibri" w:cs="Calibri"/>
          <w:bCs/>
          <w:color w:val="000000" w:themeColor="text1"/>
          <w:sz w:val="24"/>
          <w:szCs w:val="24"/>
        </w:rPr>
        <w:t xml:space="preserve"> mj.</w:t>
      </w:r>
      <w:r w:rsidR="009E501B" w:rsidRPr="00E66A0A">
        <w:rPr>
          <w:rFonts w:ascii="Calibri" w:hAnsi="Calibri" w:cs="Calibri"/>
          <w:bCs/>
          <w:color w:val="000000" w:themeColor="text1"/>
          <w:sz w:val="24"/>
          <w:szCs w:val="24"/>
        </w:rPr>
        <w:t xml:space="preserve"> mezire</w:t>
      </w:r>
      <w:r w:rsidR="00417461">
        <w:rPr>
          <w:rFonts w:ascii="Calibri" w:hAnsi="Calibri" w:cs="Calibri"/>
          <w:bCs/>
          <w:color w:val="000000" w:themeColor="text1"/>
          <w:sz w:val="24"/>
          <w:szCs w:val="24"/>
        </w:rPr>
        <w:t>s</w:t>
      </w:r>
      <w:r w:rsidR="009E501B" w:rsidRPr="00E66A0A">
        <w:rPr>
          <w:rFonts w:ascii="Calibri" w:hAnsi="Calibri" w:cs="Calibri"/>
          <w:bCs/>
          <w:color w:val="000000" w:themeColor="text1"/>
          <w:sz w:val="24"/>
          <w:szCs w:val="24"/>
        </w:rPr>
        <w:t>ortním připomínkovým řízením.</w:t>
      </w:r>
    </w:p>
    <w:p w:rsidR="00FD0D45" w:rsidRDefault="00D575D8" w:rsidP="00C93DE8">
      <w:pPr>
        <w:spacing w:after="120" w:line="240" w:lineRule="auto"/>
        <w:jc w:val="both"/>
        <w:rPr>
          <w:rFonts w:ascii="Calibri" w:hAnsi="Calibri" w:cs="Calibri"/>
          <w:bCs/>
          <w:color w:val="000000" w:themeColor="text1"/>
          <w:sz w:val="24"/>
          <w:szCs w:val="24"/>
        </w:rPr>
      </w:pPr>
      <w:r w:rsidRPr="00CD2785">
        <w:rPr>
          <w:rFonts w:ascii="Calibri" w:hAnsi="Calibri" w:cs="Calibri"/>
          <w:b/>
          <w:bCs/>
          <w:color w:val="000000" w:themeColor="text1"/>
          <w:sz w:val="24"/>
          <w:szCs w:val="24"/>
        </w:rPr>
        <w:t xml:space="preserve">Agentura pro podporu podnikání a investic </w:t>
      </w:r>
      <w:proofErr w:type="spellStart"/>
      <w:r w:rsidRPr="00815674">
        <w:rPr>
          <w:rFonts w:ascii="Calibri" w:hAnsi="Calibri" w:cs="Calibri"/>
          <w:b/>
          <w:bCs/>
          <w:color w:val="000000" w:themeColor="text1"/>
          <w:sz w:val="24"/>
          <w:szCs w:val="24"/>
        </w:rPr>
        <w:t>CzechInvest</w:t>
      </w:r>
      <w:proofErr w:type="spellEnd"/>
      <w:r w:rsidRPr="00E66A0A">
        <w:rPr>
          <w:rFonts w:ascii="Calibri" w:hAnsi="Calibri" w:cs="Calibri"/>
          <w:bCs/>
          <w:color w:val="000000" w:themeColor="text1"/>
          <w:sz w:val="24"/>
          <w:szCs w:val="24"/>
        </w:rPr>
        <w:t xml:space="preserve"> je příspěvková organizace MPO. Je zprostředkujícím subjektem, který z pověření MPO vykonává určité činnosti spojené s</w:t>
      </w:r>
      <w:r w:rsidR="001608EE" w:rsidRPr="00E66A0A">
        <w:rPr>
          <w:rFonts w:ascii="Calibri" w:hAnsi="Calibri" w:cs="Calibri"/>
          <w:bCs/>
          <w:color w:val="000000" w:themeColor="text1"/>
          <w:sz w:val="24"/>
          <w:szCs w:val="24"/>
        </w:rPr>
        <w:t> </w:t>
      </w:r>
      <w:r w:rsidRPr="00E66A0A">
        <w:rPr>
          <w:rFonts w:ascii="Calibri" w:hAnsi="Calibri" w:cs="Calibri"/>
          <w:bCs/>
          <w:color w:val="000000" w:themeColor="text1"/>
          <w:sz w:val="24"/>
          <w:szCs w:val="24"/>
        </w:rPr>
        <w:t xml:space="preserve">poskytováním podpor z některých částí </w:t>
      </w:r>
      <w:r w:rsidR="008E0D33" w:rsidRPr="00E66A0A">
        <w:rPr>
          <w:rFonts w:ascii="Calibri" w:hAnsi="Calibri" w:cs="Calibri"/>
          <w:bCs/>
          <w:color w:val="000000" w:themeColor="text1"/>
          <w:sz w:val="24"/>
          <w:szCs w:val="24"/>
        </w:rPr>
        <w:t>OPPI</w:t>
      </w:r>
      <w:r w:rsidRPr="00E66A0A">
        <w:rPr>
          <w:rFonts w:ascii="Calibri" w:hAnsi="Calibri" w:cs="Calibri"/>
          <w:bCs/>
          <w:color w:val="000000" w:themeColor="text1"/>
          <w:sz w:val="24"/>
          <w:szCs w:val="24"/>
        </w:rPr>
        <w:t>.</w:t>
      </w:r>
    </w:p>
    <w:p w:rsidR="008B0435" w:rsidRDefault="0015273D" w:rsidP="005E041C">
      <w:pPr>
        <w:spacing w:after="120" w:line="240" w:lineRule="auto"/>
        <w:jc w:val="both"/>
        <w:rPr>
          <w:rFonts w:ascii="Calibri" w:hAnsi="Calibri" w:cs="Calibri"/>
          <w:bCs/>
          <w:color w:val="000000" w:themeColor="text1"/>
          <w:sz w:val="24"/>
          <w:szCs w:val="24"/>
        </w:rPr>
      </w:pPr>
      <w:r w:rsidRPr="00CD2785">
        <w:rPr>
          <w:rFonts w:ascii="Calibri" w:hAnsi="Calibri" w:cs="Calibri"/>
          <w:b/>
          <w:bCs/>
          <w:color w:val="000000" w:themeColor="text1"/>
          <w:sz w:val="24"/>
          <w:szCs w:val="24"/>
        </w:rPr>
        <w:t>Státní fond životního prostředí České republiky</w:t>
      </w:r>
      <w:r w:rsidR="008B0435" w:rsidRPr="00E66A0A">
        <w:rPr>
          <w:rFonts w:ascii="Calibri" w:hAnsi="Calibri" w:cs="Calibri"/>
          <w:bCs/>
          <w:color w:val="000000" w:themeColor="text1"/>
          <w:sz w:val="24"/>
          <w:szCs w:val="24"/>
        </w:rPr>
        <w:t xml:space="preserve"> byl zřízen zákonem č. 388/1991 Sb.</w:t>
      </w:r>
      <w:r w:rsidR="008B0435" w:rsidRPr="00E66A0A">
        <w:rPr>
          <w:rStyle w:val="Znakapoznpodarou"/>
          <w:rFonts w:ascii="Calibri" w:hAnsi="Calibri" w:cs="Calibri"/>
          <w:bCs/>
          <w:color w:val="000000" w:themeColor="text1"/>
          <w:sz w:val="24"/>
          <w:szCs w:val="24"/>
        </w:rPr>
        <w:footnoteReference w:id="9"/>
      </w:r>
      <w:r w:rsidR="008B0435" w:rsidRPr="00E66A0A">
        <w:rPr>
          <w:rFonts w:ascii="Calibri" w:hAnsi="Calibri" w:cs="Calibri"/>
          <w:bCs/>
          <w:color w:val="000000" w:themeColor="text1"/>
          <w:sz w:val="24"/>
          <w:szCs w:val="24"/>
          <w:vertAlign w:val="superscript"/>
        </w:rPr>
        <w:t xml:space="preserve"> </w:t>
      </w:r>
      <w:r w:rsidR="005D4E04" w:rsidRPr="00E66A0A">
        <w:rPr>
          <w:rFonts w:ascii="Calibri" w:hAnsi="Calibri" w:cs="Calibri"/>
          <w:bCs/>
          <w:color w:val="000000" w:themeColor="text1"/>
          <w:sz w:val="24"/>
          <w:szCs w:val="24"/>
        </w:rPr>
        <w:t>jako jiná státní organizace. J</w:t>
      </w:r>
      <w:r w:rsidR="008B0435" w:rsidRPr="00E66A0A">
        <w:rPr>
          <w:rFonts w:ascii="Calibri" w:hAnsi="Calibri" w:cs="Calibri"/>
          <w:bCs/>
          <w:color w:val="000000" w:themeColor="text1"/>
          <w:sz w:val="24"/>
          <w:szCs w:val="24"/>
        </w:rPr>
        <w:t xml:space="preserve">e zprostředkujícím subjektem, který z pověření MŽP vykonává určité činnosti spojené s poskytováním </w:t>
      </w:r>
      <w:r w:rsidR="00D93227" w:rsidRPr="00E66A0A">
        <w:rPr>
          <w:rFonts w:ascii="Calibri" w:hAnsi="Calibri" w:cs="Calibri"/>
          <w:bCs/>
          <w:color w:val="000000" w:themeColor="text1"/>
          <w:sz w:val="24"/>
          <w:szCs w:val="24"/>
        </w:rPr>
        <w:t>dotací</w:t>
      </w:r>
      <w:r w:rsidR="008B0435" w:rsidRPr="00E66A0A">
        <w:rPr>
          <w:rFonts w:ascii="Calibri" w:hAnsi="Calibri" w:cs="Calibri"/>
          <w:bCs/>
          <w:color w:val="000000" w:themeColor="text1"/>
          <w:sz w:val="24"/>
          <w:szCs w:val="24"/>
        </w:rPr>
        <w:t xml:space="preserve"> z OPŽP.</w:t>
      </w:r>
    </w:p>
    <w:p w:rsidR="00B76B18" w:rsidRDefault="0015273D" w:rsidP="00E66A0A">
      <w:pPr>
        <w:spacing w:after="0" w:line="240" w:lineRule="auto"/>
        <w:jc w:val="both"/>
        <w:rPr>
          <w:rFonts w:ascii="Calibri" w:hAnsi="Calibri" w:cs="Calibri"/>
          <w:bCs/>
          <w:color w:val="000000" w:themeColor="text1"/>
          <w:sz w:val="24"/>
          <w:szCs w:val="24"/>
        </w:rPr>
      </w:pPr>
      <w:r w:rsidRPr="00CD2785">
        <w:rPr>
          <w:rFonts w:ascii="Calibri" w:hAnsi="Calibri" w:cs="Calibri"/>
          <w:b/>
          <w:bCs/>
          <w:color w:val="000000" w:themeColor="text1"/>
          <w:sz w:val="24"/>
          <w:szCs w:val="24"/>
        </w:rPr>
        <w:t>Státní zemědělský intervenční fond</w:t>
      </w:r>
      <w:r w:rsidR="005D4E04" w:rsidRPr="00E66A0A">
        <w:rPr>
          <w:rFonts w:ascii="Calibri" w:hAnsi="Calibri" w:cs="Calibri"/>
          <w:bCs/>
          <w:color w:val="000000" w:themeColor="text1"/>
          <w:sz w:val="24"/>
          <w:szCs w:val="24"/>
        </w:rPr>
        <w:t xml:space="preserve"> byl zřízen zákonem č. 256/2000 Sb.</w:t>
      </w:r>
      <w:r w:rsidR="005D4E04" w:rsidRPr="00E66A0A">
        <w:rPr>
          <w:rStyle w:val="Znakapoznpodarou"/>
          <w:rFonts w:ascii="Calibri" w:hAnsi="Calibri" w:cs="Calibri"/>
          <w:bCs/>
          <w:color w:val="000000" w:themeColor="text1"/>
          <w:sz w:val="24"/>
          <w:szCs w:val="24"/>
        </w:rPr>
        <w:footnoteReference w:id="10"/>
      </w:r>
      <w:r w:rsidR="00056DE5" w:rsidRPr="00E66A0A">
        <w:rPr>
          <w:rFonts w:ascii="Calibri" w:hAnsi="Calibri" w:cs="Calibri"/>
          <w:bCs/>
          <w:color w:val="000000" w:themeColor="text1"/>
          <w:sz w:val="24"/>
          <w:szCs w:val="24"/>
        </w:rPr>
        <w:t xml:space="preserve"> </w:t>
      </w:r>
      <w:r w:rsidR="00B20B16" w:rsidRPr="00E66A0A">
        <w:rPr>
          <w:rFonts w:ascii="Calibri" w:hAnsi="Calibri" w:cs="Calibri"/>
          <w:bCs/>
          <w:color w:val="000000" w:themeColor="text1"/>
          <w:sz w:val="24"/>
          <w:szCs w:val="24"/>
        </w:rPr>
        <w:t>J</w:t>
      </w:r>
      <w:r w:rsidR="00056DE5" w:rsidRPr="00E66A0A">
        <w:rPr>
          <w:rFonts w:ascii="Calibri" w:hAnsi="Calibri" w:cs="Calibri"/>
          <w:bCs/>
          <w:color w:val="000000" w:themeColor="text1"/>
          <w:sz w:val="24"/>
          <w:szCs w:val="24"/>
        </w:rPr>
        <w:t>e akreditovanou platební agenturou</w:t>
      </w:r>
      <w:r w:rsidR="001608EE" w:rsidRPr="00E66A0A">
        <w:rPr>
          <w:rFonts w:ascii="Calibri" w:hAnsi="Calibri" w:cs="Calibri"/>
          <w:bCs/>
          <w:color w:val="000000" w:themeColor="text1"/>
          <w:sz w:val="24"/>
          <w:szCs w:val="24"/>
        </w:rPr>
        <w:t>,</w:t>
      </w:r>
      <w:r w:rsidR="00056DE5" w:rsidRPr="00E66A0A">
        <w:rPr>
          <w:rFonts w:ascii="Calibri" w:hAnsi="Calibri" w:cs="Calibri"/>
          <w:bCs/>
          <w:color w:val="000000" w:themeColor="text1"/>
          <w:sz w:val="24"/>
          <w:szCs w:val="24"/>
        </w:rPr>
        <w:t xml:space="preserve"> resp. zprostředkovatelem finanční podpory z EU a</w:t>
      </w:r>
      <w:r w:rsidR="001608EE" w:rsidRPr="00E66A0A">
        <w:rPr>
          <w:rFonts w:ascii="Calibri" w:hAnsi="Calibri" w:cs="Calibri"/>
          <w:bCs/>
          <w:color w:val="000000" w:themeColor="text1"/>
          <w:sz w:val="24"/>
          <w:szCs w:val="24"/>
        </w:rPr>
        <w:t> </w:t>
      </w:r>
      <w:r w:rsidR="00056DE5" w:rsidRPr="00E66A0A">
        <w:rPr>
          <w:rFonts w:ascii="Calibri" w:hAnsi="Calibri" w:cs="Calibri"/>
          <w:bCs/>
          <w:color w:val="000000" w:themeColor="text1"/>
          <w:sz w:val="24"/>
          <w:szCs w:val="24"/>
        </w:rPr>
        <w:t>národních zdrojů.</w:t>
      </w:r>
    </w:p>
    <w:p w:rsidR="00E66A0A" w:rsidRPr="00E66A0A" w:rsidRDefault="00E66A0A" w:rsidP="00E66A0A">
      <w:pPr>
        <w:spacing w:after="0" w:line="240" w:lineRule="auto"/>
        <w:jc w:val="both"/>
        <w:rPr>
          <w:rFonts w:ascii="Calibri" w:hAnsi="Calibri" w:cs="Calibri"/>
          <w:bCs/>
          <w:color w:val="000000" w:themeColor="text1"/>
          <w:sz w:val="24"/>
          <w:szCs w:val="24"/>
        </w:rPr>
      </w:pPr>
    </w:p>
    <w:p w:rsidR="00636BB0" w:rsidRDefault="00B76B18" w:rsidP="00E66A0A">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E66A0A">
        <w:rPr>
          <w:rFonts w:ascii="Calibri" w:eastAsia="Times New Roman" w:hAnsi="Calibri" w:cs="Calibri"/>
          <w:color w:val="000000" w:themeColor="text1"/>
          <w:sz w:val="24"/>
          <w:szCs w:val="24"/>
        </w:rPr>
        <w:lastRenderedPageBreak/>
        <w:t>R</w:t>
      </w:r>
      <w:r w:rsidR="00F4755D" w:rsidRPr="00E66A0A">
        <w:rPr>
          <w:rFonts w:ascii="Calibri" w:eastAsia="Times New Roman" w:hAnsi="Calibri" w:cs="Calibri"/>
          <w:color w:val="000000" w:themeColor="text1"/>
          <w:sz w:val="24"/>
          <w:szCs w:val="24"/>
        </w:rPr>
        <w:t>ozvoj</w:t>
      </w:r>
      <w:r w:rsidRPr="00E66A0A">
        <w:rPr>
          <w:rFonts w:ascii="Calibri" w:eastAsia="Times New Roman" w:hAnsi="Calibri" w:cs="Calibri"/>
          <w:color w:val="000000" w:themeColor="text1"/>
          <w:sz w:val="24"/>
          <w:szCs w:val="24"/>
        </w:rPr>
        <w:t xml:space="preserve"> </w:t>
      </w:r>
      <w:r w:rsidR="00F4755D" w:rsidRPr="00E66A0A">
        <w:rPr>
          <w:rFonts w:ascii="Calibri" w:eastAsia="Times New Roman" w:hAnsi="Calibri" w:cs="Calibri"/>
          <w:color w:val="000000" w:themeColor="text1"/>
          <w:sz w:val="24"/>
          <w:szCs w:val="24"/>
        </w:rPr>
        <w:t xml:space="preserve">OZE v podmínkách ČR je </w:t>
      </w:r>
      <w:r w:rsidR="0048610C" w:rsidRPr="00E66A0A">
        <w:rPr>
          <w:rFonts w:ascii="Calibri" w:eastAsia="Times New Roman" w:hAnsi="Calibri" w:cs="Calibri"/>
          <w:color w:val="000000" w:themeColor="text1"/>
          <w:sz w:val="24"/>
          <w:szCs w:val="24"/>
        </w:rPr>
        <w:t xml:space="preserve">zajišťován především </w:t>
      </w:r>
      <w:r w:rsidR="001D44E1" w:rsidRPr="00E66A0A">
        <w:rPr>
          <w:rFonts w:ascii="Calibri" w:eastAsia="Times New Roman" w:hAnsi="Calibri" w:cs="Calibri"/>
          <w:color w:val="000000" w:themeColor="text1"/>
          <w:sz w:val="24"/>
          <w:szCs w:val="24"/>
        </w:rPr>
        <w:t xml:space="preserve">jejich </w:t>
      </w:r>
      <w:r w:rsidR="00F4755D" w:rsidRPr="00E66A0A">
        <w:rPr>
          <w:rFonts w:ascii="Calibri" w:eastAsia="Times New Roman" w:hAnsi="Calibri" w:cs="Calibri"/>
          <w:color w:val="000000" w:themeColor="text1"/>
          <w:sz w:val="24"/>
          <w:szCs w:val="24"/>
        </w:rPr>
        <w:t>ekonomick</w:t>
      </w:r>
      <w:r w:rsidR="0048610C" w:rsidRPr="00E66A0A">
        <w:rPr>
          <w:rFonts w:ascii="Calibri" w:eastAsia="Times New Roman" w:hAnsi="Calibri" w:cs="Calibri"/>
          <w:color w:val="000000" w:themeColor="text1"/>
          <w:sz w:val="24"/>
          <w:szCs w:val="24"/>
        </w:rPr>
        <w:t>ou</w:t>
      </w:r>
      <w:r w:rsidR="00F4755D" w:rsidRPr="00E66A0A">
        <w:rPr>
          <w:rFonts w:ascii="Calibri" w:eastAsia="Times New Roman" w:hAnsi="Calibri" w:cs="Calibri"/>
          <w:color w:val="000000" w:themeColor="text1"/>
          <w:sz w:val="24"/>
          <w:szCs w:val="24"/>
        </w:rPr>
        <w:t xml:space="preserve"> podpor</w:t>
      </w:r>
      <w:r w:rsidR="0048610C" w:rsidRPr="00E66A0A">
        <w:rPr>
          <w:rFonts w:ascii="Calibri" w:eastAsia="Times New Roman" w:hAnsi="Calibri" w:cs="Calibri"/>
          <w:color w:val="000000" w:themeColor="text1"/>
          <w:sz w:val="24"/>
          <w:szCs w:val="24"/>
        </w:rPr>
        <w:t>ou</w:t>
      </w:r>
      <w:r w:rsidR="00F4755D" w:rsidRPr="00E66A0A">
        <w:rPr>
          <w:rFonts w:ascii="Calibri" w:eastAsia="Times New Roman" w:hAnsi="Calibri" w:cs="Calibri"/>
          <w:color w:val="000000" w:themeColor="text1"/>
          <w:sz w:val="24"/>
          <w:szCs w:val="24"/>
        </w:rPr>
        <w:t>. Sestává z </w:t>
      </w:r>
      <w:r w:rsidR="00F4755D" w:rsidRPr="00E66A0A">
        <w:rPr>
          <w:rFonts w:ascii="Calibri" w:eastAsia="Times New Roman" w:hAnsi="Calibri" w:cs="Calibri"/>
          <w:b/>
          <w:color w:val="000000" w:themeColor="text1"/>
          <w:sz w:val="24"/>
          <w:szCs w:val="24"/>
        </w:rPr>
        <w:t>provozních podpor</w:t>
      </w:r>
      <w:r w:rsidR="000A32A0" w:rsidRPr="00CD2785">
        <w:rPr>
          <w:rStyle w:val="Znakapoznpodarou"/>
          <w:rFonts w:ascii="Calibri" w:eastAsia="Times New Roman" w:hAnsi="Calibri" w:cs="Calibri"/>
          <w:color w:val="000000" w:themeColor="text1"/>
          <w:sz w:val="24"/>
          <w:szCs w:val="24"/>
        </w:rPr>
        <w:footnoteReference w:id="11"/>
      </w:r>
      <w:r w:rsidR="00F4755D" w:rsidRPr="00E66A0A">
        <w:rPr>
          <w:rFonts w:ascii="Calibri" w:eastAsia="Times New Roman" w:hAnsi="Calibri" w:cs="Calibri"/>
          <w:color w:val="000000" w:themeColor="text1"/>
          <w:sz w:val="24"/>
          <w:szCs w:val="24"/>
        </w:rPr>
        <w:t xml:space="preserve"> na vyrobenou energii (zejména elek</w:t>
      </w:r>
      <w:r w:rsidR="00D14D01" w:rsidRPr="00E66A0A">
        <w:rPr>
          <w:rFonts w:ascii="Calibri" w:eastAsia="Times New Roman" w:hAnsi="Calibri" w:cs="Calibri"/>
          <w:color w:val="000000" w:themeColor="text1"/>
          <w:sz w:val="24"/>
          <w:szCs w:val="24"/>
        </w:rPr>
        <w:t>t</w:t>
      </w:r>
      <w:r w:rsidR="00F4755D" w:rsidRPr="00E66A0A">
        <w:rPr>
          <w:rFonts w:ascii="Calibri" w:eastAsia="Times New Roman" w:hAnsi="Calibri" w:cs="Calibri"/>
          <w:color w:val="000000" w:themeColor="text1"/>
          <w:sz w:val="24"/>
          <w:szCs w:val="24"/>
        </w:rPr>
        <w:t xml:space="preserve">rickou), </w:t>
      </w:r>
      <w:r w:rsidR="00F4755D" w:rsidRPr="00E66A0A">
        <w:rPr>
          <w:rFonts w:ascii="Calibri" w:eastAsia="Times New Roman" w:hAnsi="Calibri" w:cs="Calibri"/>
          <w:b/>
          <w:color w:val="000000" w:themeColor="text1"/>
          <w:sz w:val="24"/>
          <w:szCs w:val="24"/>
        </w:rPr>
        <w:t xml:space="preserve">investičních </w:t>
      </w:r>
      <w:r w:rsidR="00995692" w:rsidRPr="00E66A0A">
        <w:rPr>
          <w:rFonts w:ascii="Calibri" w:eastAsia="Times New Roman" w:hAnsi="Calibri" w:cs="Calibri"/>
          <w:b/>
          <w:color w:val="000000" w:themeColor="text1"/>
          <w:sz w:val="24"/>
          <w:szCs w:val="24"/>
        </w:rPr>
        <w:t>podpor</w:t>
      </w:r>
      <w:r w:rsidR="000A32A0" w:rsidRPr="00CD2785">
        <w:rPr>
          <w:rStyle w:val="Znakapoznpodarou"/>
          <w:rFonts w:ascii="Calibri" w:eastAsia="Times New Roman" w:hAnsi="Calibri" w:cs="Calibri"/>
          <w:color w:val="000000" w:themeColor="text1"/>
          <w:sz w:val="24"/>
          <w:szCs w:val="24"/>
        </w:rPr>
        <w:footnoteReference w:id="12"/>
      </w:r>
      <w:r w:rsidR="00F4755D" w:rsidRPr="00EF59BF">
        <w:rPr>
          <w:rFonts w:ascii="Calibri" w:eastAsia="Times New Roman" w:hAnsi="Calibri" w:cs="Calibri"/>
          <w:color w:val="000000" w:themeColor="text1"/>
          <w:sz w:val="24"/>
          <w:szCs w:val="24"/>
        </w:rPr>
        <w:t xml:space="preserve"> </w:t>
      </w:r>
      <w:r w:rsidR="00F4755D" w:rsidRPr="00E66A0A">
        <w:rPr>
          <w:rFonts w:ascii="Calibri" w:eastAsia="Times New Roman" w:hAnsi="Calibri" w:cs="Calibri"/>
          <w:color w:val="000000" w:themeColor="text1"/>
          <w:sz w:val="24"/>
          <w:szCs w:val="24"/>
        </w:rPr>
        <w:t>a</w:t>
      </w:r>
      <w:r w:rsidR="00D14D01" w:rsidRPr="00E66A0A">
        <w:rPr>
          <w:rFonts w:ascii="Calibri" w:eastAsia="Times New Roman" w:hAnsi="Calibri" w:cs="Calibri"/>
          <w:color w:val="000000" w:themeColor="text1"/>
          <w:sz w:val="24"/>
          <w:szCs w:val="24"/>
        </w:rPr>
        <w:t> </w:t>
      </w:r>
      <w:r w:rsidR="00F4755D" w:rsidRPr="00E66A0A">
        <w:rPr>
          <w:rFonts w:ascii="Calibri" w:eastAsia="Times New Roman" w:hAnsi="Calibri" w:cs="Calibri"/>
          <w:b/>
          <w:color w:val="000000" w:themeColor="text1"/>
          <w:sz w:val="24"/>
          <w:szCs w:val="24"/>
        </w:rPr>
        <w:t xml:space="preserve">daňových </w:t>
      </w:r>
      <w:r w:rsidR="00995692" w:rsidRPr="00E66A0A">
        <w:rPr>
          <w:rFonts w:ascii="Calibri" w:eastAsia="Times New Roman" w:hAnsi="Calibri" w:cs="Calibri"/>
          <w:b/>
          <w:color w:val="000000" w:themeColor="text1"/>
          <w:sz w:val="24"/>
          <w:szCs w:val="24"/>
        </w:rPr>
        <w:t>podpor</w:t>
      </w:r>
      <w:r w:rsidR="004C4B50" w:rsidRPr="00CD2785">
        <w:rPr>
          <w:rStyle w:val="Znakapoznpodarou"/>
          <w:rFonts w:ascii="Calibri" w:eastAsia="Times New Roman" w:hAnsi="Calibri" w:cs="Calibri"/>
          <w:color w:val="000000" w:themeColor="text1"/>
          <w:sz w:val="24"/>
          <w:szCs w:val="24"/>
        </w:rPr>
        <w:footnoteReference w:id="13"/>
      </w:r>
      <w:r w:rsidR="00F4755D" w:rsidRPr="00E66A0A">
        <w:rPr>
          <w:rFonts w:ascii="Calibri" w:eastAsia="Times New Roman" w:hAnsi="Calibri" w:cs="Calibri"/>
          <w:color w:val="000000" w:themeColor="text1"/>
          <w:sz w:val="24"/>
          <w:szCs w:val="24"/>
        </w:rPr>
        <w:t>. Největší v</w:t>
      </w:r>
      <w:r w:rsidR="00FA2502" w:rsidRPr="00E66A0A">
        <w:rPr>
          <w:rFonts w:ascii="Calibri" w:eastAsia="Times New Roman" w:hAnsi="Calibri" w:cs="Calibri"/>
          <w:color w:val="000000" w:themeColor="text1"/>
          <w:sz w:val="24"/>
          <w:szCs w:val="24"/>
        </w:rPr>
        <w:t>ýznam</w:t>
      </w:r>
      <w:r w:rsidR="00F4755D" w:rsidRPr="00E66A0A">
        <w:rPr>
          <w:rFonts w:ascii="Calibri" w:eastAsia="Times New Roman" w:hAnsi="Calibri" w:cs="Calibri"/>
          <w:color w:val="000000" w:themeColor="text1"/>
          <w:sz w:val="24"/>
          <w:szCs w:val="24"/>
        </w:rPr>
        <w:t xml:space="preserve"> mají provozní podpory, poskytované podle zákonů </w:t>
      </w:r>
      <w:r w:rsidR="001608EE" w:rsidRPr="00E66A0A">
        <w:rPr>
          <w:rFonts w:ascii="Calibri" w:eastAsia="Times New Roman" w:hAnsi="Calibri" w:cs="Calibri"/>
          <w:color w:val="000000" w:themeColor="text1"/>
          <w:sz w:val="24"/>
          <w:szCs w:val="24"/>
        </w:rPr>
        <w:t>upravujících</w:t>
      </w:r>
      <w:r w:rsidR="00EF59BF">
        <w:rPr>
          <w:rFonts w:ascii="Calibri" w:eastAsia="Times New Roman" w:hAnsi="Calibri" w:cs="Calibri"/>
          <w:color w:val="000000" w:themeColor="text1"/>
          <w:sz w:val="24"/>
          <w:szCs w:val="24"/>
        </w:rPr>
        <w:t xml:space="preserve"> </w:t>
      </w:r>
      <w:r w:rsidR="001A0043" w:rsidRPr="00E66A0A">
        <w:rPr>
          <w:rFonts w:ascii="Calibri" w:eastAsia="Times New Roman" w:hAnsi="Calibri" w:cs="Calibri"/>
          <w:color w:val="000000" w:themeColor="text1"/>
          <w:sz w:val="24"/>
          <w:szCs w:val="24"/>
        </w:rPr>
        <w:t>využívání podporovaných zdrojů energie</w:t>
      </w:r>
      <w:r w:rsidR="00F4755D" w:rsidRPr="00E66A0A">
        <w:rPr>
          <w:rFonts w:ascii="Calibri" w:eastAsia="Times New Roman" w:hAnsi="Calibri" w:cs="Calibri"/>
          <w:color w:val="000000" w:themeColor="text1"/>
          <w:sz w:val="24"/>
          <w:szCs w:val="24"/>
        </w:rPr>
        <w:t xml:space="preserve"> a jejich prováděcích předpisů. </w:t>
      </w:r>
      <w:r w:rsidR="00D14D01" w:rsidRPr="00E66A0A">
        <w:rPr>
          <w:rFonts w:ascii="Calibri" w:eastAsia="Times New Roman" w:hAnsi="Calibri" w:cs="Calibri"/>
          <w:color w:val="000000" w:themeColor="text1"/>
          <w:sz w:val="24"/>
          <w:szCs w:val="24"/>
        </w:rPr>
        <w:t>Zdrojem těchto podpor j</w:t>
      </w:r>
      <w:r w:rsidR="006C07C8" w:rsidRPr="00E66A0A">
        <w:rPr>
          <w:rFonts w:ascii="Calibri" w:eastAsia="Times New Roman" w:hAnsi="Calibri" w:cs="Calibri"/>
          <w:color w:val="000000" w:themeColor="text1"/>
          <w:sz w:val="24"/>
          <w:szCs w:val="24"/>
        </w:rPr>
        <w:t>sou</w:t>
      </w:r>
      <w:r w:rsidR="00D14D01" w:rsidRPr="00E66A0A">
        <w:rPr>
          <w:rFonts w:ascii="Calibri" w:eastAsia="Times New Roman" w:hAnsi="Calibri" w:cs="Calibri"/>
          <w:color w:val="000000" w:themeColor="text1"/>
          <w:sz w:val="24"/>
          <w:szCs w:val="24"/>
        </w:rPr>
        <w:t xml:space="preserve"> </w:t>
      </w:r>
      <w:r w:rsidR="006C07C8" w:rsidRPr="00E66A0A">
        <w:rPr>
          <w:rFonts w:ascii="Calibri" w:eastAsia="Times New Roman" w:hAnsi="Calibri" w:cs="Calibri"/>
          <w:color w:val="000000" w:themeColor="text1"/>
          <w:sz w:val="24"/>
          <w:szCs w:val="24"/>
        </w:rPr>
        <w:t>hlavně příspěvky odběratelů elektřiny</w:t>
      </w:r>
      <w:r w:rsidR="00E7129A">
        <w:rPr>
          <w:rFonts w:ascii="Calibri" w:eastAsia="Times New Roman" w:hAnsi="Calibri" w:cs="Calibri"/>
          <w:color w:val="000000" w:themeColor="text1"/>
          <w:sz w:val="24"/>
          <w:szCs w:val="24"/>
        </w:rPr>
        <w:t>;</w:t>
      </w:r>
      <w:r w:rsidR="006C07C8" w:rsidRPr="00E66A0A">
        <w:rPr>
          <w:rFonts w:ascii="Calibri" w:eastAsia="Times New Roman" w:hAnsi="Calibri" w:cs="Calibri"/>
          <w:color w:val="000000" w:themeColor="text1"/>
          <w:sz w:val="24"/>
          <w:szCs w:val="24"/>
        </w:rPr>
        <w:t xml:space="preserve"> </w:t>
      </w:r>
      <w:r w:rsidR="00D14D01" w:rsidRPr="00E66A0A">
        <w:rPr>
          <w:rFonts w:ascii="Calibri" w:eastAsia="Times New Roman" w:hAnsi="Calibri" w:cs="Calibri"/>
          <w:color w:val="000000" w:themeColor="text1"/>
          <w:sz w:val="24"/>
          <w:szCs w:val="24"/>
        </w:rPr>
        <w:t xml:space="preserve">státní rozpočet </w:t>
      </w:r>
      <w:r w:rsidR="006C07C8" w:rsidRPr="00E66A0A">
        <w:rPr>
          <w:rFonts w:ascii="Calibri" w:eastAsia="Times New Roman" w:hAnsi="Calibri" w:cs="Calibri"/>
          <w:color w:val="000000" w:themeColor="text1"/>
          <w:sz w:val="24"/>
          <w:szCs w:val="24"/>
        </w:rPr>
        <w:t>se na úhradě nákladů podílí od r. 2011</w:t>
      </w:r>
      <w:r w:rsidR="00D14D01" w:rsidRPr="00E66A0A">
        <w:rPr>
          <w:rFonts w:ascii="Calibri" w:eastAsia="Times New Roman" w:hAnsi="Calibri" w:cs="Calibri"/>
          <w:color w:val="000000" w:themeColor="text1"/>
          <w:sz w:val="24"/>
          <w:szCs w:val="24"/>
        </w:rPr>
        <w:t xml:space="preserve">. </w:t>
      </w:r>
      <w:r w:rsidR="00F4755D" w:rsidRPr="00E66A0A">
        <w:rPr>
          <w:rFonts w:ascii="Calibri" w:eastAsia="Times New Roman" w:hAnsi="Calibri" w:cs="Calibri"/>
          <w:color w:val="000000" w:themeColor="text1"/>
          <w:sz w:val="24"/>
          <w:szCs w:val="24"/>
        </w:rPr>
        <w:t xml:space="preserve">Investiční </w:t>
      </w:r>
      <w:r w:rsidR="00995692" w:rsidRPr="00E66A0A">
        <w:rPr>
          <w:rFonts w:ascii="Calibri" w:eastAsia="Times New Roman" w:hAnsi="Calibri" w:cs="Calibri"/>
          <w:color w:val="000000" w:themeColor="text1"/>
          <w:sz w:val="24"/>
          <w:szCs w:val="24"/>
        </w:rPr>
        <w:t>podpory</w:t>
      </w:r>
      <w:r w:rsidR="00F4755D" w:rsidRPr="00E66A0A">
        <w:rPr>
          <w:rFonts w:ascii="Calibri" w:eastAsia="Times New Roman" w:hAnsi="Calibri" w:cs="Calibri"/>
          <w:color w:val="000000" w:themeColor="text1"/>
          <w:sz w:val="24"/>
          <w:szCs w:val="24"/>
        </w:rPr>
        <w:t xml:space="preserve"> jsou poskytovány z pro</w:t>
      </w:r>
      <w:r w:rsidR="00BD5F57" w:rsidRPr="00E66A0A">
        <w:rPr>
          <w:rFonts w:ascii="Calibri" w:eastAsia="Times New Roman" w:hAnsi="Calibri" w:cs="Calibri"/>
          <w:color w:val="000000" w:themeColor="text1"/>
          <w:sz w:val="24"/>
          <w:szCs w:val="24"/>
        </w:rPr>
        <w:t>gramů financovaných z </w:t>
      </w:r>
      <w:r w:rsidR="00BF2237" w:rsidRPr="00E66A0A">
        <w:rPr>
          <w:rFonts w:ascii="Calibri" w:eastAsia="Times New Roman" w:hAnsi="Calibri" w:cs="Calibri"/>
          <w:color w:val="000000" w:themeColor="text1"/>
          <w:sz w:val="24"/>
          <w:szCs w:val="24"/>
        </w:rPr>
        <w:t>fondů EU.</w:t>
      </w:r>
    </w:p>
    <w:p w:rsidR="00EF59BF" w:rsidRPr="00E66A0A" w:rsidRDefault="00EF59BF" w:rsidP="00E66A0A">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p>
    <w:p w:rsidR="00B20B16" w:rsidRPr="00E66A0A" w:rsidRDefault="00BF2237" w:rsidP="00E66A0A">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hAnsi="Calibri" w:cs="Calibri"/>
          <w:color w:val="000000" w:themeColor="text1"/>
          <w:sz w:val="24"/>
          <w:szCs w:val="24"/>
        </w:rPr>
      </w:pPr>
      <w:r w:rsidRPr="00E66A0A">
        <w:rPr>
          <w:rFonts w:ascii="Calibri" w:eastAsia="Times New Roman" w:hAnsi="Calibri" w:cs="Calibri"/>
          <w:color w:val="000000" w:themeColor="text1"/>
          <w:sz w:val="24"/>
          <w:szCs w:val="24"/>
        </w:rPr>
        <w:t xml:space="preserve">Posilování úlohy OZE v ČR </w:t>
      </w:r>
      <w:r w:rsidR="00A549E0" w:rsidRPr="00E66A0A">
        <w:rPr>
          <w:rFonts w:ascii="Calibri" w:eastAsia="Times New Roman" w:hAnsi="Calibri" w:cs="Calibri"/>
          <w:color w:val="000000" w:themeColor="text1"/>
          <w:sz w:val="24"/>
          <w:szCs w:val="24"/>
        </w:rPr>
        <w:t>mě</w:t>
      </w:r>
      <w:r w:rsidR="00994403" w:rsidRPr="00E66A0A">
        <w:rPr>
          <w:rFonts w:ascii="Calibri" w:eastAsia="Times New Roman" w:hAnsi="Calibri" w:cs="Calibri"/>
          <w:color w:val="000000" w:themeColor="text1"/>
          <w:sz w:val="24"/>
          <w:szCs w:val="24"/>
        </w:rPr>
        <w:t xml:space="preserve">lo také </w:t>
      </w:r>
      <w:r w:rsidRPr="00E66A0A">
        <w:rPr>
          <w:rFonts w:ascii="Calibri" w:eastAsia="Times New Roman" w:hAnsi="Calibri" w:cs="Calibri"/>
          <w:color w:val="000000" w:themeColor="text1"/>
          <w:sz w:val="24"/>
          <w:szCs w:val="24"/>
        </w:rPr>
        <w:t xml:space="preserve">nežádoucí </w:t>
      </w:r>
      <w:r w:rsidR="00B20B16" w:rsidRPr="00E66A0A">
        <w:rPr>
          <w:rFonts w:ascii="Calibri" w:eastAsia="Times New Roman" w:hAnsi="Calibri" w:cs="Calibri"/>
          <w:color w:val="000000" w:themeColor="text1"/>
          <w:sz w:val="24"/>
          <w:szCs w:val="24"/>
        </w:rPr>
        <w:t>dopad</w:t>
      </w:r>
      <w:r w:rsidR="00A549E0" w:rsidRPr="00E66A0A">
        <w:rPr>
          <w:rFonts w:ascii="Calibri" w:eastAsia="Times New Roman" w:hAnsi="Calibri" w:cs="Calibri"/>
          <w:color w:val="000000" w:themeColor="text1"/>
          <w:sz w:val="24"/>
          <w:szCs w:val="24"/>
        </w:rPr>
        <w:t>y</w:t>
      </w:r>
      <w:r w:rsidRPr="00E66A0A">
        <w:rPr>
          <w:rFonts w:ascii="Calibri" w:eastAsia="Times New Roman" w:hAnsi="Calibri" w:cs="Calibri"/>
          <w:color w:val="000000" w:themeColor="text1"/>
          <w:sz w:val="24"/>
          <w:szCs w:val="24"/>
        </w:rPr>
        <w:t>. Na podporu OZE</w:t>
      </w:r>
      <w:bookmarkStart w:id="0" w:name="_Toc395082844"/>
      <w:bookmarkStart w:id="1" w:name="_Toc395873131"/>
      <w:r w:rsidR="00E7129A">
        <w:rPr>
          <w:rFonts w:ascii="Calibri" w:hAnsi="Calibri" w:cs="Calibri"/>
          <w:color w:val="000000" w:themeColor="text1"/>
          <w:sz w:val="24"/>
          <w:szCs w:val="24"/>
        </w:rPr>
        <w:t xml:space="preserve"> je vynakládán značný objem peněžních prostředků</w:t>
      </w:r>
      <w:r w:rsidR="007004F6" w:rsidRPr="00E66A0A">
        <w:rPr>
          <w:rFonts w:ascii="Calibri" w:hAnsi="Calibri" w:cs="Calibri"/>
          <w:color w:val="000000" w:themeColor="text1"/>
          <w:sz w:val="24"/>
          <w:szCs w:val="24"/>
        </w:rPr>
        <w:t>. Kontrol</w:t>
      </w:r>
      <w:r w:rsidR="00774E40" w:rsidRPr="00E66A0A">
        <w:rPr>
          <w:rFonts w:ascii="Calibri" w:hAnsi="Calibri" w:cs="Calibri"/>
          <w:color w:val="000000" w:themeColor="text1"/>
          <w:sz w:val="24"/>
          <w:szCs w:val="24"/>
        </w:rPr>
        <w:t>ou</w:t>
      </w:r>
      <w:r w:rsidR="007004F6" w:rsidRPr="00E66A0A">
        <w:rPr>
          <w:rFonts w:ascii="Calibri" w:hAnsi="Calibri" w:cs="Calibri"/>
          <w:color w:val="000000" w:themeColor="text1"/>
          <w:sz w:val="24"/>
          <w:szCs w:val="24"/>
        </w:rPr>
        <w:t xml:space="preserve"> měl</w:t>
      </w:r>
      <w:r w:rsidR="00774E40" w:rsidRPr="00E66A0A">
        <w:rPr>
          <w:rFonts w:ascii="Calibri" w:hAnsi="Calibri" w:cs="Calibri"/>
          <w:color w:val="000000" w:themeColor="text1"/>
          <w:sz w:val="24"/>
          <w:szCs w:val="24"/>
        </w:rPr>
        <w:t>o být</w:t>
      </w:r>
      <w:r w:rsidR="007004F6" w:rsidRPr="00E66A0A">
        <w:rPr>
          <w:rFonts w:ascii="Calibri" w:hAnsi="Calibri" w:cs="Calibri"/>
          <w:color w:val="000000" w:themeColor="text1"/>
          <w:sz w:val="24"/>
          <w:szCs w:val="24"/>
        </w:rPr>
        <w:t xml:space="preserve"> o</w:t>
      </w:r>
      <w:r w:rsidR="00774E40" w:rsidRPr="00E66A0A">
        <w:rPr>
          <w:rFonts w:ascii="Calibri" w:hAnsi="Calibri" w:cs="Calibri"/>
          <w:color w:val="000000" w:themeColor="text1"/>
          <w:sz w:val="24"/>
          <w:szCs w:val="24"/>
        </w:rPr>
        <w:t>věřeno</w:t>
      </w:r>
      <w:r w:rsidR="007004F6" w:rsidRPr="00E66A0A">
        <w:rPr>
          <w:rFonts w:ascii="Calibri" w:hAnsi="Calibri" w:cs="Calibri"/>
          <w:color w:val="000000" w:themeColor="text1"/>
          <w:sz w:val="24"/>
          <w:szCs w:val="24"/>
        </w:rPr>
        <w:t xml:space="preserve">, zda je činnost odpovědných orgánů efektivní a zda jsou peněžní prostředky využívány účelně </w:t>
      </w:r>
      <w:r w:rsidR="004F1B43" w:rsidRPr="00E66A0A">
        <w:rPr>
          <w:rFonts w:ascii="Calibri" w:hAnsi="Calibri" w:cs="Calibri"/>
          <w:color w:val="000000" w:themeColor="text1"/>
          <w:sz w:val="24"/>
          <w:szCs w:val="24"/>
        </w:rPr>
        <w:t>a </w:t>
      </w:r>
      <w:r w:rsidR="007004F6" w:rsidRPr="00E66A0A">
        <w:rPr>
          <w:rFonts w:ascii="Calibri" w:hAnsi="Calibri" w:cs="Calibri"/>
          <w:color w:val="000000" w:themeColor="text1"/>
          <w:sz w:val="24"/>
          <w:szCs w:val="24"/>
        </w:rPr>
        <w:t>hospodárně.</w:t>
      </w:r>
    </w:p>
    <w:p w:rsidR="00E66A0A" w:rsidRPr="00E66A0A" w:rsidRDefault="00E66A0A" w:rsidP="00E66A0A">
      <w:pPr>
        <w:spacing w:after="0" w:line="240" w:lineRule="auto"/>
        <w:jc w:val="both"/>
        <w:rPr>
          <w:rFonts w:ascii="Calibri" w:hAnsi="Calibri" w:cs="Calibri"/>
          <w:color w:val="000000" w:themeColor="text1"/>
          <w:sz w:val="24"/>
          <w:szCs w:val="24"/>
        </w:rPr>
      </w:pPr>
    </w:p>
    <w:p w:rsidR="00E66A0A" w:rsidRPr="00E66A0A" w:rsidRDefault="00E66A0A" w:rsidP="00E66A0A">
      <w:pPr>
        <w:spacing w:after="0" w:line="240" w:lineRule="auto"/>
        <w:jc w:val="both"/>
        <w:rPr>
          <w:rFonts w:ascii="Calibri" w:hAnsi="Calibri" w:cs="Calibri"/>
          <w:color w:val="000000" w:themeColor="text1"/>
          <w:sz w:val="24"/>
          <w:szCs w:val="24"/>
        </w:rPr>
      </w:pPr>
    </w:p>
    <w:p w:rsidR="00FD0D45" w:rsidRPr="00E66A0A" w:rsidRDefault="00E66A0A" w:rsidP="006C2447">
      <w:pPr>
        <w:spacing w:after="0" w:line="240" w:lineRule="auto"/>
        <w:jc w:val="center"/>
        <w:rPr>
          <w:rFonts w:ascii="Calibri" w:hAnsi="Calibri" w:cs="Calibri"/>
          <w:b/>
          <w:color w:val="000000" w:themeColor="text1"/>
          <w:sz w:val="26"/>
          <w:szCs w:val="26"/>
        </w:rPr>
      </w:pPr>
      <w:r w:rsidRPr="00E66A0A">
        <w:rPr>
          <w:rFonts w:ascii="Calibri" w:hAnsi="Calibri" w:cs="Calibri"/>
          <w:b/>
          <w:color w:val="000000" w:themeColor="text1"/>
          <w:sz w:val="26"/>
          <w:szCs w:val="26"/>
        </w:rPr>
        <w:t>II.</w:t>
      </w:r>
      <w:r w:rsidR="00BD5F57" w:rsidRPr="00E66A0A">
        <w:rPr>
          <w:rFonts w:ascii="Calibri" w:hAnsi="Calibri" w:cs="Calibri"/>
          <w:b/>
          <w:color w:val="000000" w:themeColor="text1"/>
          <w:sz w:val="26"/>
          <w:szCs w:val="26"/>
        </w:rPr>
        <w:t xml:space="preserve"> </w:t>
      </w:r>
      <w:r w:rsidR="001D4539" w:rsidRPr="00E66A0A">
        <w:rPr>
          <w:rFonts w:ascii="Calibri" w:hAnsi="Calibri" w:cs="Calibri"/>
          <w:b/>
          <w:color w:val="000000" w:themeColor="text1"/>
          <w:sz w:val="26"/>
          <w:szCs w:val="26"/>
        </w:rPr>
        <w:t xml:space="preserve">Koncepční </w:t>
      </w:r>
      <w:bookmarkEnd w:id="0"/>
      <w:bookmarkEnd w:id="1"/>
      <w:r w:rsidR="001D4539" w:rsidRPr="00E66A0A">
        <w:rPr>
          <w:rFonts w:ascii="Calibri" w:hAnsi="Calibri" w:cs="Calibri"/>
          <w:b/>
          <w:color w:val="000000" w:themeColor="text1"/>
          <w:sz w:val="26"/>
          <w:szCs w:val="26"/>
        </w:rPr>
        <w:t>dokumenty</w:t>
      </w:r>
    </w:p>
    <w:p w:rsidR="00E66A0A" w:rsidRPr="00E66A0A" w:rsidRDefault="00E66A0A" w:rsidP="00E66A0A">
      <w:pPr>
        <w:spacing w:after="0" w:line="240" w:lineRule="auto"/>
        <w:jc w:val="both"/>
        <w:rPr>
          <w:rFonts w:ascii="Calibri" w:hAnsi="Calibri" w:cs="Calibri"/>
          <w:color w:val="000000" w:themeColor="text1"/>
          <w:sz w:val="24"/>
          <w:szCs w:val="24"/>
        </w:rPr>
      </w:pPr>
      <w:bookmarkStart w:id="2" w:name="_Toc395082845"/>
      <w:bookmarkStart w:id="3" w:name="_Toc395873132"/>
    </w:p>
    <w:p w:rsidR="001D4539" w:rsidRPr="00E66A0A" w:rsidRDefault="001D4539" w:rsidP="00E66A0A">
      <w:pPr>
        <w:spacing w:after="0" w:line="240" w:lineRule="auto"/>
        <w:jc w:val="both"/>
        <w:rPr>
          <w:rFonts w:ascii="Calibri" w:hAnsi="Calibri" w:cs="Calibri"/>
          <w:b/>
          <w:bCs/>
          <w:color w:val="000000" w:themeColor="text1"/>
          <w:sz w:val="24"/>
          <w:szCs w:val="24"/>
        </w:rPr>
      </w:pPr>
      <w:r w:rsidRPr="00E66A0A">
        <w:rPr>
          <w:rFonts w:ascii="Calibri" w:hAnsi="Calibri" w:cs="Calibri"/>
          <w:b/>
          <w:bCs/>
          <w:color w:val="000000" w:themeColor="text1"/>
          <w:sz w:val="24"/>
          <w:szCs w:val="24"/>
        </w:rPr>
        <w:t>Státní energetická koncepce České republiky</w:t>
      </w:r>
      <w:bookmarkEnd w:id="2"/>
      <w:bookmarkEnd w:id="3"/>
    </w:p>
    <w:p w:rsidR="00E66A0A" w:rsidRDefault="00E66A0A" w:rsidP="00E66A0A">
      <w:pPr>
        <w:spacing w:after="0" w:line="240" w:lineRule="auto"/>
        <w:jc w:val="both"/>
        <w:rPr>
          <w:rFonts w:ascii="Calibri" w:hAnsi="Calibri" w:cs="Calibri"/>
          <w:color w:val="000000" w:themeColor="text1"/>
          <w:sz w:val="24"/>
          <w:szCs w:val="24"/>
        </w:rPr>
      </w:pPr>
    </w:p>
    <w:p w:rsidR="00FD0D45" w:rsidRDefault="00686F5A" w:rsidP="00E66A0A">
      <w:pPr>
        <w:spacing w:after="0" w:line="240" w:lineRule="auto"/>
        <w:jc w:val="both"/>
        <w:rPr>
          <w:rFonts w:ascii="Calibri" w:hAnsi="Calibri" w:cs="Calibri"/>
          <w:color w:val="000000" w:themeColor="text1"/>
          <w:sz w:val="24"/>
          <w:szCs w:val="24"/>
        </w:rPr>
      </w:pPr>
      <w:r w:rsidRPr="00CD2785">
        <w:rPr>
          <w:rFonts w:ascii="Calibri" w:hAnsi="Calibri" w:cs="Calibri"/>
          <w:i/>
          <w:color w:val="000000" w:themeColor="text1"/>
          <w:sz w:val="24"/>
          <w:szCs w:val="24"/>
        </w:rPr>
        <w:t>Státní energetická koncepce ČR</w:t>
      </w:r>
      <w:r w:rsidRPr="00E66A0A">
        <w:rPr>
          <w:rFonts w:ascii="Calibri" w:hAnsi="Calibri" w:cs="Calibri"/>
          <w:color w:val="000000" w:themeColor="text1"/>
          <w:sz w:val="24"/>
          <w:szCs w:val="24"/>
        </w:rPr>
        <w:t xml:space="preserve"> (dále též „SEK“) </w:t>
      </w:r>
      <w:r w:rsidR="001D4539" w:rsidRPr="00E66A0A">
        <w:rPr>
          <w:rFonts w:ascii="Calibri" w:hAnsi="Calibri" w:cs="Calibri"/>
          <w:color w:val="000000" w:themeColor="text1"/>
          <w:sz w:val="24"/>
          <w:szCs w:val="24"/>
        </w:rPr>
        <w:t>je dlouhodobá vize energetiky ČR, kterou zpracovává MPO. V současnosti platná</w:t>
      </w:r>
      <w:r w:rsidR="001D4539" w:rsidRPr="00EF59BF">
        <w:rPr>
          <w:rFonts w:ascii="Calibri" w:hAnsi="Calibri" w:cs="Calibri"/>
          <w:color w:val="000000" w:themeColor="text1"/>
          <w:sz w:val="24"/>
          <w:szCs w:val="24"/>
        </w:rPr>
        <w:t xml:space="preserve"> </w:t>
      </w:r>
      <w:r w:rsidR="001D4539" w:rsidRPr="00E66A0A">
        <w:rPr>
          <w:rFonts w:ascii="Calibri" w:hAnsi="Calibri" w:cs="Calibri"/>
          <w:color w:val="000000" w:themeColor="text1"/>
          <w:sz w:val="24"/>
          <w:szCs w:val="24"/>
        </w:rPr>
        <w:t>SEK byla schválena v roce 2004. Od roku 2004 MPO zpracovalo několik návrhů aktualizace SEK</w:t>
      </w:r>
      <w:r w:rsidR="00416100" w:rsidRPr="00E66A0A">
        <w:rPr>
          <w:rFonts w:ascii="Calibri" w:hAnsi="Calibri" w:cs="Calibri"/>
          <w:color w:val="000000" w:themeColor="text1"/>
          <w:sz w:val="24"/>
          <w:szCs w:val="24"/>
        </w:rPr>
        <w:t>.</w:t>
      </w:r>
      <w:r w:rsidR="001D4539" w:rsidRPr="00E66A0A">
        <w:rPr>
          <w:rFonts w:ascii="Calibri" w:hAnsi="Calibri" w:cs="Calibri"/>
          <w:color w:val="000000" w:themeColor="text1"/>
          <w:sz w:val="24"/>
          <w:szCs w:val="24"/>
        </w:rPr>
        <w:t xml:space="preserve"> V současnosti je předmětem jednání </w:t>
      </w:r>
      <w:r w:rsidR="00B00042" w:rsidRPr="00E66A0A">
        <w:rPr>
          <w:rFonts w:ascii="Calibri" w:hAnsi="Calibri" w:cs="Calibri"/>
          <w:color w:val="000000" w:themeColor="text1"/>
          <w:sz w:val="24"/>
          <w:szCs w:val="24"/>
        </w:rPr>
        <w:t>aktualizovaná verze</w:t>
      </w:r>
      <w:r w:rsidR="001D4539" w:rsidRPr="00E66A0A">
        <w:rPr>
          <w:rFonts w:ascii="Calibri" w:hAnsi="Calibri" w:cs="Calibri"/>
          <w:color w:val="000000" w:themeColor="text1"/>
          <w:sz w:val="24"/>
          <w:szCs w:val="24"/>
        </w:rPr>
        <w:t xml:space="preserve"> z roku 2012</w:t>
      </w:r>
      <w:r w:rsidR="00416100" w:rsidRPr="00E66A0A">
        <w:rPr>
          <w:rFonts w:ascii="Calibri" w:hAnsi="Calibri" w:cs="Calibri"/>
          <w:color w:val="000000" w:themeColor="text1"/>
          <w:sz w:val="24"/>
          <w:szCs w:val="24"/>
        </w:rPr>
        <w:t xml:space="preserve"> v</w:t>
      </w:r>
      <w:r w:rsidR="00B00042" w:rsidRPr="00E66A0A">
        <w:rPr>
          <w:rFonts w:ascii="Calibri" w:hAnsi="Calibri" w:cs="Calibri"/>
          <w:color w:val="000000" w:themeColor="text1"/>
          <w:sz w:val="24"/>
          <w:szCs w:val="24"/>
        </w:rPr>
        <w:t>e</w:t>
      </w:r>
      <w:r w:rsidR="001D4539" w:rsidRPr="00E66A0A">
        <w:rPr>
          <w:rFonts w:ascii="Calibri" w:hAnsi="Calibri" w:cs="Calibri"/>
          <w:color w:val="000000" w:themeColor="text1"/>
          <w:sz w:val="24"/>
          <w:szCs w:val="24"/>
        </w:rPr>
        <w:t xml:space="preserve"> znění ze srpna </w:t>
      </w:r>
      <w:r w:rsidRPr="00E66A0A">
        <w:rPr>
          <w:rFonts w:ascii="Calibri" w:hAnsi="Calibri" w:cs="Calibri"/>
          <w:color w:val="000000" w:themeColor="text1"/>
          <w:sz w:val="24"/>
          <w:szCs w:val="24"/>
        </w:rPr>
        <w:t xml:space="preserve">2014 </w:t>
      </w:r>
      <w:r w:rsidR="00416100" w:rsidRPr="00E66A0A">
        <w:rPr>
          <w:rFonts w:ascii="Calibri" w:hAnsi="Calibri" w:cs="Calibri"/>
          <w:color w:val="000000" w:themeColor="text1"/>
          <w:sz w:val="24"/>
          <w:szCs w:val="24"/>
        </w:rPr>
        <w:t>(dále také „</w:t>
      </w:r>
      <w:r w:rsidR="00382D24" w:rsidRPr="00E66A0A">
        <w:rPr>
          <w:rFonts w:ascii="Calibri" w:hAnsi="Calibri" w:cs="Calibri"/>
          <w:color w:val="000000" w:themeColor="text1"/>
          <w:sz w:val="24"/>
          <w:szCs w:val="24"/>
        </w:rPr>
        <w:t xml:space="preserve">aktualizovaná </w:t>
      </w:r>
      <w:r w:rsidR="00416100" w:rsidRPr="00E66A0A">
        <w:rPr>
          <w:rFonts w:ascii="Calibri" w:hAnsi="Calibri" w:cs="Calibri"/>
          <w:color w:val="000000" w:themeColor="text1"/>
          <w:sz w:val="24"/>
          <w:szCs w:val="24"/>
        </w:rPr>
        <w:t>SEK“)</w:t>
      </w:r>
      <w:r w:rsidR="001D4539" w:rsidRPr="00E66A0A">
        <w:rPr>
          <w:rFonts w:ascii="Calibri" w:hAnsi="Calibri" w:cs="Calibri"/>
          <w:color w:val="000000" w:themeColor="text1"/>
          <w:sz w:val="24"/>
          <w:szCs w:val="24"/>
        </w:rPr>
        <w:t xml:space="preserve">. Na tvorbě </w:t>
      </w:r>
      <w:r w:rsidR="00382D24" w:rsidRPr="00E66A0A">
        <w:rPr>
          <w:rFonts w:ascii="Calibri" w:hAnsi="Calibri" w:cs="Calibri"/>
          <w:color w:val="000000" w:themeColor="text1"/>
          <w:sz w:val="24"/>
          <w:szCs w:val="24"/>
        </w:rPr>
        <w:t xml:space="preserve">aktualizované </w:t>
      </w:r>
      <w:r w:rsidR="001D4539" w:rsidRPr="00E66A0A">
        <w:rPr>
          <w:rFonts w:ascii="Calibri" w:hAnsi="Calibri" w:cs="Calibri"/>
          <w:color w:val="000000" w:themeColor="text1"/>
          <w:sz w:val="24"/>
          <w:szCs w:val="24"/>
        </w:rPr>
        <w:t xml:space="preserve">SEK se podílí </w:t>
      </w:r>
      <w:r w:rsidR="00E7129A">
        <w:rPr>
          <w:rFonts w:ascii="Calibri" w:hAnsi="Calibri" w:cs="Calibri"/>
          <w:color w:val="000000" w:themeColor="text1"/>
          <w:sz w:val="24"/>
          <w:szCs w:val="24"/>
        </w:rPr>
        <w:t>r</w:t>
      </w:r>
      <w:r w:rsidR="001D4539" w:rsidRPr="00E66A0A">
        <w:rPr>
          <w:rFonts w:ascii="Calibri" w:hAnsi="Calibri" w:cs="Calibri"/>
          <w:color w:val="000000" w:themeColor="text1"/>
          <w:sz w:val="24"/>
          <w:szCs w:val="24"/>
        </w:rPr>
        <w:t xml:space="preserve">ada vlády pro energetickou a surovinovou strategii </w:t>
      </w:r>
      <w:r w:rsidR="00CF5474" w:rsidRPr="00E66A0A">
        <w:rPr>
          <w:rFonts w:ascii="Calibri" w:hAnsi="Calibri" w:cs="Calibri"/>
          <w:color w:val="000000" w:themeColor="text1"/>
          <w:sz w:val="24"/>
          <w:szCs w:val="24"/>
        </w:rPr>
        <w:t>Č</w:t>
      </w:r>
      <w:r w:rsidRPr="00E66A0A">
        <w:rPr>
          <w:rFonts w:ascii="Calibri" w:hAnsi="Calibri" w:cs="Calibri"/>
          <w:color w:val="000000" w:themeColor="text1"/>
          <w:sz w:val="24"/>
          <w:szCs w:val="24"/>
        </w:rPr>
        <w:t>R</w:t>
      </w:r>
      <w:r w:rsidR="001D4539" w:rsidRPr="00E66A0A">
        <w:rPr>
          <w:rFonts w:ascii="Calibri" w:hAnsi="Calibri" w:cs="Calibri"/>
          <w:color w:val="000000" w:themeColor="text1"/>
          <w:sz w:val="24"/>
          <w:szCs w:val="24"/>
        </w:rPr>
        <w:t xml:space="preserve">, která sleduje vzájemnou provázanost s dalšími souvisejícími dokumenty, jako je např. </w:t>
      </w:r>
      <w:r w:rsidR="001D4539" w:rsidRPr="00CD2785">
        <w:rPr>
          <w:rFonts w:ascii="Calibri" w:hAnsi="Calibri" w:cs="Calibri"/>
          <w:i/>
          <w:color w:val="000000" w:themeColor="text1"/>
          <w:sz w:val="24"/>
          <w:szCs w:val="24"/>
        </w:rPr>
        <w:t xml:space="preserve">Surovinová politika </w:t>
      </w:r>
      <w:r w:rsidRPr="00CD2785">
        <w:rPr>
          <w:rFonts w:ascii="Calibri" w:hAnsi="Calibri" w:cs="Calibri"/>
          <w:i/>
          <w:color w:val="000000" w:themeColor="text1"/>
          <w:sz w:val="24"/>
          <w:szCs w:val="24"/>
        </w:rPr>
        <w:t>ČR</w:t>
      </w:r>
      <w:r w:rsidRPr="00E66A0A">
        <w:rPr>
          <w:rFonts w:ascii="Calibri" w:hAnsi="Calibri" w:cs="Calibri"/>
          <w:color w:val="000000" w:themeColor="text1"/>
          <w:sz w:val="24"/>
          <w:szCs w:val="24"/>
        </w:rPr>
        <w:t xml:space="preserve"> </w:t>
      </w:r>
      <w:r w:rsidR="001D4539" w:rsidRPr="00E66A0A">
        <w:rPr>
          <w:rFonts w:ascii="Calibri" w:hAnsi="Calibri" w:cs="Calibri"/>
          <w:color w:val="000000" w:themeColor="text1"/>
          <w:sz w:val="24"/>
          <w:szCs w:val="24"/>
        </w:rPr>
        <w:t xml:space="preserve">nebo </w:t>
      </w:r>
      <w:r w:rsidR="001D4539" w:rsidRPr="00CD2785">
        <w:rPr>
          <w:rFonts w:ascii="Calibri" w:hAnsi="Calibri" w:cs="Calibri"/>
          <w:i/>
          <w:color w:val="000000" w:themeColor="text1"/>
          <w:sz w:val="24"/>
          <w:szCs w:val="24"/>
        </w:rPr>
        <w:t>Akční plán pro biomasu</w:t>
      </w:r>
      <w:r w:rsidR="00CF5474" w:rsidRPr="00CD2785">
        <w:rPr>
          <w:rFonts w:ascii="Calibri" w:hAnsi="Calibri" w:cs="Calibri"/>
          <w:i/>
          <w:color w:val="000000" w:themeColor="text1"/>
          <w:sz w:val="24"/>
          <w:szCs w:val="24"/>
        </w:rPr>
        <w:t xml:space="preserve"> pro </w:t>
      </w:r>
      <w:r w:rsidRPr="00CD2785">
        <w:rPr>
          <w:rFonts w:ascii="Calibri" w:hAnsi="Calibri" w:cs="Calibri"/>
          <w:i/>
          <w:color w:val="000000" w:themeColor="text1"/>
          <w:sz w:val="24"/>
          <w:szCs w:val="24"/>
        </w:rPr>
        <w:t>Českou republiku</w:t>
      </w:r>
      <w:r w:rsidR="001D4539" w:rsidRPr="00E66A0A">
        <w:rPr>
          <w:rFonts w:ascii="Calibri" w:hAnsi="Calibri" w:cs="Calibri"/>
          <w:color w:val="000000" w:themeColor="text1"/>
          <w:sz w:val="24"/>
          <w:szCs w:val="24"/>
        </w:rPr>
        <w:t>.</w:t>
      </w:r>
      <w:r w:rsidR="00CF5474" w:rsidRPr="00E66A0A">
        <w:rPr>
          <w:rFonts w:ascii="Calibri" w:hAnsi="Calibri" w:cs="Calibri"/>
          <w:color w:val="000000" w:themeColor="text1"/>
          <w:sz w:val="24"/>
          <w:szCs w:val="24"/>
        </w:rPr>
        <w:t xml:space="preserve"> </w:t>
      </w:r>
    </w:p>
    <w:p w:rsidR="00E66A0A" w:rsidRPr="00E66A0A" w:rsidRDefault="00E66A0A" w:rsidP="00E66A0A">
      <w:pPr>
        <w:spacing w:after="0" w:line="240" w:lineRule="auto"/>
        <w:jc w:val="both"/>
        <w:rPr>
          <w:rFonts w:ascii="Calibri" w:hAnsi="Calibri" w:cs="Calibri"/>
          <w:color w:val="000000" w:themeColor="text1"/>
          <w:sz w:val="24"/>
          <w:szCs w:val="24"/>
        </w:rPr>
      </w:pPr>
    </w:p>
    <w:p w:rsidR="00686F5A" w:rsidRDefault="00382D24" w:rsidP="00E66A0A">
      <w:pPr>
        <w:spacing w:after="0" w:line="240" w:lineRule="auto"/>
        <w:jc w:val="both"/>
        <w:rPr>
          <w:rFonts w:ascii="Calibri" w:hAnsi="Calibri" w:cs="Calibri"/>
          <w:color w:val="000000" w:themeColor="text1"/>
          <w:sz w:val="24"/>
          <w:szCs w:val="24"/>
        </w:rPr>
      </w:pPr>
      <w:r w:rsidRPr="00E66A0A">
        <w:rPr>
          <w:rFonts w:ascii="Calibri" w:hAnsi="Calibri" w:cs="Calibri"/>
          <w:color w:val="000000" w:themeColor="text1"/>
          <w:sz w:val="24"/>
          <w:szCs w:val="24"/>
        </w:rPr>
        <w:t xml:space="preserve">Aktualizovaná </w:t>
      </w:r>
      <w:r w:rsidR="001D4539" w:rsidRPr="00E66A0A">
        <w:rPr>
          <w:rFonts w:ascii="Calibri" w:hAnsi="Calibri" w:cs="Calibri"/>
          <w:color w:val="000000" w:themeColor="text1"/>
          <w:sz w:val="24"/>
          <w:szCs w:val="24"/>
        </w:rPr>
        <w:t xml:space="preserve">SEK respektuje již přijaté závazky ČR vůči mezinárodním organizacím a EU. </w:t>
      </w:r>
      <w:r w:rsidR="00131BF0" w:rsidRPr="00E66A0A">
        <w:rPr>
          <w:rFonts w:ascii="Calibri" w:hAnsi="Calibri" w:cs="Calibri"/>
          <w:color w:val="000000" w:themeColor="text1"/>
          <w:sz w:val="24"/>
          <w:szCs w:val="24"/>
        </w:rPr>
        <w:t>Z</w:t>
      </w:r>
      <w:r w:rsidR="001D4539" w:rsidRPr="00E66A0A">
        <w:rPr>
          <w:rFonts w:ascii="Calibri" w:hAnsi="Calibri" w:cs="Calibri"/>
          <w:color w:val="000000" w:themeColor="text1"/>
          <w:sz w:val="24"/>
          <w:szCs w:val="24"/>
        </w:rPr>
        <w:t>ávazk</w:t>
      </w:r>
      <w:r w:rsidR="00EF59BF">
        <w:rPr>
          <w:rFonts w:ascii="Calibri" w:hAnsi="Calibri" w:cs="Calibri"/>
          <w:color w:val="000000" w:themeColor="text1"/>
          <w:sz w:val="24"/>
          <w:szCs w:val="24"/>
        </w:rPr>
        <w:t>y</w:t>
      </w:r>
      <w:r w:rsidR="001D4539" w:rsidRPr="00E66A0A">
        <w:rPr>
          <w:rFonts w:ascii="Calibri" w:hAnsi="Calibri" w:cs="Calibri"/>
          <w:color w:val="000000" w:themeColor="text1"/>
          <w:sz w:val="24"/>
          <w:szCs w:val="24"/>
        </w:rPr>
        <w:t xml:space="preserve"> nelze podle </w:t>
      </w:r>
      <w:r w:rsidRPr="00E66A0A">
        <w:rPr>
          <w:rFonts w:ascii="Calibri" w:hAnsi="Calibri" w:cs="Calibri"/>
          <w:color w:val="000000" w:themeColor="text1"/>
          <w:sz w:val="24"/>
          <w:szCs w:val="24"/>
        </w:rPr>
        <w:t xml:space="preserve">aktualizované </w:t>
      </w:r>
      <w:r w:rsidR="001D4539" w:rsidRPr="00E66A0A">
        <w:rPr>
          <w:rFonts w:ascii="Calibri" w:hAnsi="Calibri" w:cs="Calibri"/>
          <w:color w:val="000000" w:themeColor="text1"/>
          <w:sz w:val="24"/>
          <w:szCs w:val="24"/>
        </w:rPr>
        <w:t xml:space="preserve">SEK </w:t>
      </w:r>
      <w:r w:rsidR="00EF59BF">
        <w:rPr>
          <w:rFonts w:ascii="Calibri" w:hAnsi="Calibri" w:cs="Calibri"/>
          <w:color w:val="000000" w:themeColor="text1"/>
          <w:sz w:val="24"/>
          <w:szCs w:val="24"/>
        </w:rPr>
        <w:t>splnit</w:t>
      </w:r>
      <w:r w:rsidR="001D4539" w:rsidRPr="00E66A0A">
        <w:rPr>
          <w:rFonts w:ascii="Calibri" w:hAnsi="Calibri" w:cs="Calibri"/>
          <w:color w:val="000000" w:themeColor="text1"/>
          <w:sz w:val="24"/>
          <w:szCs w:val="24"/>
        </w:rPr>
        <w:t xml:space="preserve"> bez podpory, která by měla být nízká, flexibilní,</w:t>
      </w:r>
      <w:r w:rsidR="00EF59BF">
        <w:rPr>
          <w:rFonts w:ascii="Calibri" w:hAnsi="Calibri" w:cs="Calibri"/>
          <w:color w:val="000000" w:themeColor="text1"/>
          <w:sz w:val="24"/>
          <w:szCs w:val="24"/>
        </w:rPr>
        <w:t xml:space="preserve"> </w:t>
      </w:r>
      <w:r w:rsidR="001D4539" w:rsidRPr="00E66A0A">
        <w:rPr>
          <w:rFonts w:ascii="Calibri" w:hAnsi="Calibri" w:cs="Calibri"/>
          <w:color w:val="000000" w:themeColor="text1"/>
          <w:sz w:val="24"/>
          <w:szCs w:val="24"/>
        </w:rPr>
        <w:t xml:space="preserve">postupně utlumovaná a cílená na ekonomicky a technologicky perspektivní zdroje. Mezi roky 2015 a 2040 </w:t>
      </w:r>
      <w:r w:rsidRPr="00E66A0A">
        <w:rPr>
          <w:rFonts w:ascii="Calibri" w:hAnsi="Calibri" w:cs="Calibri"/>
          <w:color w:val="000000" w:themeColor="text1"/>
          <w:sz w:val="24"/>
          <w:szCs w:val="24"/>
        </w:rPr>
        <w:t xml:space="preserve">aktualizovaná </w:t>
      </w:r>
      <w:r w:rsidR="001D4539" w:rsidRPr="00E66A0A">
        <w:rPr>
          <w:rFonts w:ascii="Calibri" w:hAnsi="Calibri" w:cs="Calibri"/>
          <w:color w:val="000000" w:themeColor="text1"/>
          <w:sz w:val="24"/>
          <w:szCs w:val="24"/>
        </w:rPr>
        <w:t xml:space="preserve">SEK předpokládá uplatňování politiky úspor energie, která by měla vést ke stagnaci konečné spotřeby energie. </w:t>
      </w:r>
    </w:p>
    <w:p w:rsidR="00E66A0A" w:rsidRPr="00E66A0A" w:rsidRDefault="00E66A0A" w:rsidP="00E66A0A">
      <w:pPr>
        <w:spacing w:after="0" w:line="240" w:lineRule="auto"/>
        <w:jc w:val="both"/>
        <w:rPr>
          <w:rFonts w:ascii="Calibri" w:hAnsi="Calibri" w:cs="Calibri"/>
          <w:color w:val="000000" w:themeColor="text1"/>
          <w:sz w:val="24"/>
          <w:szCs w:val="24"/>
        </w:rPr>
      </w:pPr>
    </w:p>
    <w:p w:rsidR="001A5B67" w:rsidRPr="00E66A0A" w:rsidRDefault="00382D24" w:rsidP="00E66A0A">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E66A0A">
        <w:rPr>
          <w:rFonts w:ascii="Calibri" w:eastAsia="Times New Roman" w:hAnsi="Calibri" w:cs="Calibri"/>
          <w:color w:val="000000" w:themeColor="text1"/>
          <w:sz w:val="24"/>
          <w:szCs w:val="24"/>
        </w:rPr>
        <w:t>D</w:t>
      </w:r>
      <w:r w:rsidR="001D4539" w:rsidRPr="00E66A0A">
        <w:rPr>
          <w:rFonts w:ascii="Calibri" w:eastAsia="Times New Roman" w:hAnsi="Calibri" w:cs="Calibri"/>
          <w:color w:val="000000" w:themeColor="text1"/>
          <w:sz w:val="24"/>
          <w:szCs w:val="24"/>
        </w:rPr>
        <w:t>osavadní</w:t>
      </w:r>
      <w:r w:rsidRPr="00E66A0A">
        <w:rPr>
          <w:rFonts w:ascii="Calibri" w:eastAsia="Times New Roman" w:hAnsi="Calibri" w:cs="Calibri"/>
          <w:color w:val="000000" w:themeColor="text1"/>
          <w:sz w:val="24"/>
          <w:szCs w:val="24"/>
        </w:rPr>
        <w:t xml:space="preserve"> </w:t>
      </w:r>
      <w:r w:rsidR="001D4539" w:rsidRPr="00E66A0A">
        <w:rPr>
          <w:rFonts w:ascii="Calibri" w:eastAsia="Times New Roman" w:hAnsi="Calibri" w:cs="Calibri"/>
          <w:color w:val="000000" w:themeColor="text1"/>
          <w:sz w:val="24"/>
          <w:szCs w:val="24"/>
        </w:rPr>
        <w:t>podpor</w:t>
      </w:r>
      <w:r w:rsidRPr="00E66A0A">
        <w:rPr>
          <w:rFonts w:ascii="Calibri" w:eastAsia="Times New Roman" w:hAnsi="Calibri" w:cs="Calibri"/>
          <w:color w:val="000000" w:themeColor="text1"/>
          <w:sz w:val="24"/>
          <w:szCs w:val="24"/>
        </w:rPr>
        <w:t xml:space="preserve">a OZE </w:t>
      </w:r>
      <w:r w:rsidR="001D4539" w:rsidRPr="00E66A0A">
        <w:rPr>
          <w:rFonts w:ascii="Calibri" w:eastAsia="Times New Roman" w:hAnsi="Calibri" w:cs="Calibri"/>
          <w:color w:val="000000" w:themeColor="text1"/>
          <w:sz w:val="24"/>
          <w:szCs w:val="24"/>
        </w:rPr>
        <w:t>bude extrémně zatěžovat ekonomiku státu ještě po mnoho le</w:t>
      </w:r>
      <w:r w:rsidR="00C956F7" w:rsidRPr="00E66A0A">
        <w:rPr>
          <w:rFonts w:ascii="Calibri" w:eastAsia="Times New Roman" w:hAnsi="Calibri" w:cs="Calibri"/>
          <w:color w:val="000000" w:themeColor="text1"/>
          <w:sz w:val="24"/>
          <w:szCs w:val="24"/>
        </w:rPr>
        <w:t>t (viz část V. Shrnutí)</w:t>
      </w:r>
      <w:r w:rsidR="001D4539" w:rsidRPr="00E66A0A">
        <w:rPr>
          <w:rFonts w:ascii="Calibri" w:eastAsia="Times New Roman" w:hAnsi="Calibri" w:cs="Calibri"/>
          <w:color w:val="000000" w:themeColor="text1"/>
          <w:sz w:val="24"/>
          <w:szCs w:val="24"/>
        </w:rPr>
        <w:t xml:space="preserve">, </w:t>
      </w:r>
      <w:r w:rsidRPr="00E66A0A">
        <w:rPr>
          <w:rFonts w:ascii="Calibri" w:eastAsia="Times New Roman" w:hAnsi="Calibri" w:cs="Calibri"/>
          <w:color w:val="000000" w:themeColor="text1"/>
          <w:sz w:val="24"/>
          <w:szCs w:val="24"/>
        </w:rPr>
        <w:t xml:space="preserve">proto </w:t>
      </w:r>
      <w:r w:rsidR="001D4539" w:rsidRPr="00E66A0A">
        <w:rPr>
          <w:rFonts w:ascii="Calibri" w:eastAsia="Times New Roman" w:hAnsi="Calibri" w:cs="Calibri"/>
          <w:color w:val="000000" w:themeColor="text1"/>
          <w:sz w:val="24"/>
          <w:szCs w:val="24"/>
        </w:rPr>
        <w:t>je nutné do budoucna více specifikovat, kvantifikovat a případně stanovit rámce následující podpory OZE.</w:t>
      </w:r>
    </w:p>
    <w:p w:rsidR="00E66A0A" w:rsidRDefault="00E66A0A" w:rsidP="00E66A0A">
      <w:pPr>
        <w:spacing w:after="0" w:line="240" w:lineRule="auto"/>
        <w:jc w:val="both"/>
        <w:rPr>
          <w:rFonts w:ascii="Calibri" w:hAnsi="Calibri" w:cs="Calibri"/>
          <w:color w:val="000000" w:themeColor="text1"/>
          <w:sz w:val="24"/>
          <w:szCs w:val="24"/>
        </w:rPr>
      </w:pPr>
    </w:p>
    <w:p w:rsidR="0076631C" w:rsidRDefault="0076631C" w:rsidP="00E66A0A">
      <w:pPr>
        <w:spacing w:after="0" w:line="240" w:lineRule="auto"/>
        <w:jc w:val="both"/>
        <w:rPr>
          <w:rFonts w:ascii="Calibri" w:hAnsi="Calibri" w:cs="Calibri"/>
          <w:color w:val="000000" w:themeColor="text1"/>
          <w:sz w:val="24"/>
          <w:szCs w:val="24"/>
        </w:rPr>
      </w:pPr>
      <w:r w:rsidRPr="00E66A0A">
        <w:rPr>
          <w:rFonts w:ascii="Calibri" w:hAnsi="Calibri" w:cs="Calibri"/>
          <w:color w:val="000000" w:themeColor="text1"/>
          <w:sz w:val="24"/>
          <w:szCs w:val="24"/>
        </w:rPr>
        <w:t>V hrub</w:t>
      </w:r>
      <w:r w:rsidR="00157384">
        <w:rPr>
          <w:rFonts w:ascii="Calibri" w:hAnsi="Calibri" w:cs="Calibri"/>
          <w:color w:val="000000" w:themeColor="text1"/>
          <w:sz w:val="24"/>
          <w:szCs w:val="24"/>
        </w:rPr>
        <w:t>é výrobě elektřiny z OZE by měly</w:t>
      </w:r>
      <w:r w:rsidRPr="00E66A0A">
        <w:rPr>
          <w:rFonts w:ascii="Calibri" w:hAnsi="Calibri" w:cs="Calibri"/>
          <w:color w:val="000000" w:themeColor="text1"/>
          <w:sz w:val="24"/>
          <w:szCs w:val="24"/>
        </w:rPr>
        <w:t xml:space="preserve"> být v roce 2040 nejvýznamnější FVE (téměř 30% podíl z OZE), pak biomasa a následuje bioplyn. Markantní je opětovný růst </w:t>
      </w:r>
      <w:proofErr w:type="spellStart"/>
      <w:r w:rsidRPr="00E66A0A">
        <w:rPr>
          <w:rFonts w:ascii="Calibri" w:hAnsi="Calibri" w:cs="Calibri"/>
          <w:color w:val="000000" w:themeColor="text1"/>
          <w:sz w:val="24"/>
          <w:szCs w:val="24"/>
        </w:rPr>
        <w:t>fotovoltaiky</w:t>
      </w:r>
      <w:proofErr w:type="spellEnd"/>
      <w:r w:rsidRPr="00E66A0A">
        <w:rPr>
          <w:rFonts w:ascii="Calibri" w:hAnsi="Calibri" w:cs="Calibri"/>
          <w:color w:val="000000" w:themeColor="text1"/>
          <w:sz w:val="24"/>
          <w:szCs w:val="24"/>
        </w:rPr>
        <w:t xml:space="preserve"> </w:t>
      </w:r>
      <w:r w:rsidR="00EF59BF">
        <w:rPr>
          <w:rFonts w:ascii="Calibri" w:hAnsi="Calibri" w:cs="Calibri"/>
          <w:color w:val="000000" w:themeColor="text1"/>
          <w:sz w:val="24"/>
          <w:szCs w:val="24"/>
        </w:rPr>
        <w:t>–</w:t>
      </w:r>
      <w:r w:rsidRPr="00E66A0A">
        <w:rPr>
          <w:rFonts w:ascii="Calibri" w:hAnsi="Calibri" w:cs="Calibri"/>
          <w:color w:val="000000" w:themeColor="text1"/>
          <w:sz w:val="24"/>
          <w:szCs w:val="24"/>
        </w:rPr>
        <w:t xml:space="preserve"> mezi lety 2015 a 2040 se má hrub</w:t>
      </w:r>
      <w:r w:rsidR="00EF59BF">
        <w:rPr>
          <w:rFonts w:ascii="Calibri" w:hAnsi="Calibri" w:cs="Calibri"/>
          <w:color w:val="000000" w:themeColor="text1"/>
          <w:sz w:val="24"/>
          <w:szCs w:val="24"/>
        </w:rPr>
        <w:t>ý objem</w:t>
      </w:r>
      <w:r w:rsidRPr="00E66A0A">
        <w:rPr>
          <w:rFonts w:ascii="Calibri" w:hAnsi="Calibri" w:cs="Calibri"/>
          <w:color w:val="000000" w:themeColor="text1"/>
          <w:sz w:val="24"/>
          <w:szCs w:val="24"/>
        </w:rPr>
        <w:t xml:space="preserve"> výrob</w:t>
      </w:r>
      <w:r w:rsidR="00EF59BF">
        <w:rPr>
          <w:rFonts w:ascii="Calibri" w:hAnsi="Calibri" w:cs="Calibri"/>
          <w:color w:val="000000" w:themeColor="text1"/>
          <w:sz w:val="24"/>
          <w:szCs w:val="24"/>
        </w:rPr>
        <w:t>y</w:t>
      </w:r>
      <w:r w:rsidRPr="00E66A0A">
        <w:rPr>
          <w:rFonts w:ascii="Calibri" w:hAnsi="Calibri" w:cs="Calibri"/>
          <w:color w:val="000000" w:themeColor="text1"/>
          <w:sz w:val="24"/>
          <w:szCs w:val="24"/>
        </w:rPr>
        <w:t xml:space="preserve"> elektřiny ve</w:t>
      </w:r>
      <w:r w:rsidR="00EF59BF">
        <w:rPr>
          <w:rFonts w:ascii="Calibri" w:hAnsi="Calibri" w:cs="Calibri"/>
          <w:color w:val="000000" w:themeColor="text1"/>
          <w:sz w:val="24"/>
          <w:szCs w:val="24"/>
        </w:rPr>
        <w:t xml:space="preserve"> </w:t>
      </w:r>
      <w:proofErr w:type="spellStart"/>
      <w:r w:rsidRPr="00E66A0A">
        <w:rPr>
          <w:rFonts w:ascii="Calibri" w:hAnsi="Calibri" w:cs="Calibri"/>
          <w:color w:val="000000" w:themeColor="text1"/>
          <w:sz w:val="24"/>
          <w:szCs w:val="24"/>
        </w:rPr>
        <w:t>fotovoltaických</w:t>
      </w:r>
      <w:proofErr w:type="spellEnd"/>
      <w:r w:rsidRPr="00E66A0A">
        <w:rPr>
          <w:rFonts w:ascii="Calibri" w:hAnsi="Calibri" w:cs="Calibri"/>
          <w:color w:val="000000" w:themeColor="text1"/>
          <w:sz w:val="24"/>
          <w:szCs w:val="24"/>
        </w:rPr>
        <w:t xml:space="preserve"> zdrojích zvýšit </w:t>
      </w:r>
      <w:r w:rsidRPr="00E66A0A">
        <w:rPr>
          <w:rFonts w:ascii="Calibri" w:hAnsi="Calibri" w:cs="Calibri"/>
          <w:color w:val="000000" w:themeColor="text1"/>
          <w:sz w:val="24"/>
          <w:szCs w:val="24"/>
        </w:rPr>
        <w:lastRenderedPageBreak/>
        <w:t>na dva</w:t>
      </w:r>
      <w:r w:rsidR="00B00042" w:rsidRPr="00E66A0A">
        <w:rPr>
          <w:rFonts w:ascii="Calibri" w:hAnsi="Calibri" w:cs="Calibri"/>
          <w:color w:val="000000" w:themeColor="text1"/>
          <w:sz w:val="24"/>
          <w:szCs w:val="24"/>
        </w:rPr>
        <w:t> </w:t>
      </w:r>
      <w:r w:rsidRPr="00E66A0A">
        <w:rPr>
          <w:rFonts w:ascii="Calibri" w:hAnsi="Calibri" w:cs="Calibri"/>
          <w:color w:val="000000" w:themeColor="text1"/>
          <w:sz w:val="24"/>
          <w:szCs w:val="24"/>
        </w:rPr>
        <w:t xml:space="preserve">a půl násobek. Aktualizovaná SEK ovšem počítá s takto navrženým rozvojem FVE jedině v návaznosti na dosažení její plné konkurenceschopnosti </w:t>
      </w:r>
      <w:r w:rsidR="00453B6B" w:rsidRPr="00E66A0A">
        <w:rPr>
          <w:rFonts w:ascii="Calibri" w:hAnsi="Calibri" w:cs="Calibri"/>
          <w:color w:val="000000" w:themeColor="text1"/>
          <w:sz w:val="24"/>
          <w:szCs w:val="24"/>
        </w:rPr>
        <w:t>–</w:t>
      </w:r>
      <w:r w:rsidRPr="00E66A0A">
        <w:rPr>
          <w:rFonts w:ascii="Calibri" w:hAnsi="Calibri" w:cs="Calibri"/>
          <w:color w:val="000000" w:themeColor="text1"/>
          <w:sz w:val="24"/>
          <w:szCs w:val="24"/>
        </w:rPr>
        <w:t xml:space="preserve"> tedy bez provozní podpory s účastí spotřebitelů.</w:t>
      </w:r>
    </w:p>
    <w:p w:rsidR="00E66A0A" w:rsidRPr="00E66A0A" w:rsidRDefault="00E66A0A" w:rsidP="00E66A0A">
      <w:pPr>
        <w:spacing w:after="0" w:line="240" w:lineRule="auto"/>
        <w:jc w:val="both"/>
        <w:rPr>
          <w:rFonts w:ascii="Calibri" w:hAnsi="Calibri" w:cs="Calibri"/>
          <w:color w:val="000000" w:themeColor="text1"/>
          <w:sz w:val="24"/>
          <w:szCs w:val="24"/>
        </w:rPr>
      </w:pPr>
    </w:p>
    <w:p w:rsidR="001D4539" w:rsidRPr="00CD2785" w:rsidRDefault="00E66A0A" w:rsidP="00265CF6">
      <w:pPr>
        <w:pStyle w:val="graf"/>
        <w:numPr>
          <w:ilvl w:val="0"/>
          <w:numId w:val="0"/>
        </w:numPr>
        <w:tabs>
          <w:tab w:val="left" w:pos="1134"/>
        </w:tabs>
        <w:ind w:left="1134" w:hanging="1134"/>
        <w:rPr>
          <w:rFonts w:ascii="Calibri" w:hAnsi="Calibri" w:cs="Calibri"/>
          <w:b/>
          <w:color w:val="000000" w:themeColor="text1"/>
          <w:sz w:val="24"/>
          <w:szCs w:val="24"/>
        </w:rPr>
      </w:pPr>
      <w:r w:rsidRPr="00CD2785">
        <w:rPr>
          <w:rFonts w:ascii="Calibri" w:hAnsi="Calibri" w:cs="Calibri"/>
          <w:b/>
          <w:noProof/>
          <w:color w:val="000000" w:themeColor="text1"/>
          <w:sz w:val="24"/>
          <w:szCs w:val="24"/>
          <w:lang w:eastAsia="cs-CZ"/>
        </w:rPr>
        <w:drawing>
          <wp:anchor distT="0" distB="0" distL="114300" distR="114300" simplePos="0" relativeHeight="251660288" behindDoc="0" locked="0" layoutInCell="1" allowOverlap="1" wp14:anchorId="19B121F1" wp14:editId="3B6FDE70">
            <wp:simplePos x="0" y="0"/>
            <wp:positionH relativeFrom="column">
              <wp:posOffset>-3175</wp:posOffset>
            </wp:positionH>
            <wp:positionV relativeFrom="paragraph">
              <wp:posOffset>469900</wp:posOffset>
            </wp:positionV>
            <wp:extent cx="5916295" cy="3458845"/>
            <wp:effectExtent l="0" t="0" r="8255" b="8255"/>
            <wp:wrapTopAndBottom/>
            <wp:docPr id="6" name="Obrázek 6" descr="cid:image001.png@01CFF764.4D2675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Obrázek 1" descr="cid:image001.png@01CFF764.4D267530"/>
                    <pic:cNvPicPr>
                      <a:picLocks noChangeAspect="1" noChangeArrowheads="1"/>
                    </pic:cNvPicPr>
                  </pic:nvPicPr>
                  <pic:blipFill>
                    <a:blip r:embed="rId15" r:link="rId16">
                      <a:extLst>
                        <a:ext uri="{28A0092B-C50C-407E-A947-70E740481C1C}">
                          <a14:useLocalDpi xmlns:a14="http://schemas.microsoft.com/office/drawing/2010/main" val="0"/>
                        </a:ext>
                      </a:extLst>
                    </a:blip>
                    <a:srcRect/>
                    <a:stretch>
                      <a:fillRect/>
                    </a:stretch>
                  </pic:blipFill>
                  <pic:spPr bwMode="auto">
                    <a:xfrm>
                      <a:off x="0" y="0"/>
                      <a:ext cx="5916295" cy="3458845"/>
                    </a:xfrm>
                    <a:prstGeom prst="rect">
                      <a:avLst/>
                    </a:prstGeom>
                    <a:noFill/>
                    <a:ln>
                      <a:noFill/>
                    </a:ln>
                  </pic:spPr>
                </pic:pic>
              </a:graphicData>
            </a:graphic>
            <wp14:sizeRelH relativeFrom="page">
              <wp14:pctWidth>0</wp14:pctWidth>
            </wp14:sizeRelH>
            <wp14:sizeRelV relativeFrom="page">
              <wp14:pctHeight>0</wp14:pctHeight>
            </wp14:sizeRelV>
          </wp:anchor>
        </w:drawing>
      </w:r>
      <w:r w:rsidR="00265CF6">
        <w:rPr>
          <w:rFonts w:ascii="Calibri" w:hAnsi="Calibri" w:cs="Calibri"/>
          <w:b/>
          <w:color w:val="000000" w:themeColor="text1"/>
          <w:sz w:val="24"/>
          <w:szCs w:val="24"/>
        </w:rPr>
        <w:t>Graf č. 6 –</w:t>
      </w:r>
      <w:r w:rsidR="00265CF6">
        <w:rPr>
          <w:rFonts w:ascii="Calibri" w:hAnsi="Calibri" w:cs="Calibri"/>
          <w:b/>
          <w:color w:val="000000" w:themeColor="text1"/>
          <w:sz w:val="24"/>
          <w:szCs w:val="24"/>
        </w:rPr>
        <w:tab/>
      </w:r>
      <w:r w:rsidR="001D4539" w:rsidRPr="00CD2785">
        <w:rPr>
          <w:rFonts w:ascii="Calibri" w:hAnsi="Calibri" w:cs="Calibri"/>
          <w:b/>
          <w:color w:val="000000" w:themeColor="text1"/>
          <w:sz w:val="24"/>
          <w:szCs w:val="24"/>
        </w:rPr>
        <w:t xml:space="preserve">Vývoj jednotlivých OZE na primárních energetických zdrojích </w:t>
      </w:r>
      <w:r w:rsidR="00E722C1" w:rsidRPr="00CD2785">
        <w:rPr>
          <w:rFonts w:ascii="Calibri" w:hAnsi="Calibri" w:cs="Calibri"/>
          <w:b/>
          <w:color w:val="000000" w:themeColor="text1"/>
          <w:sz w:val="24"/>
          <w:szCs w:val="24"/>
        </w:rPr>
        <w:t xml:space="preserve">v ČR </w:t>
      </w:r>
      <w:r w:rsidR="001D4539" w:rsidRPr="00CD2785">
        <w:rPr>
          <w:rFonts w:ascii="Calibri" w:hAnsi="Calibri" w:cs="Calibri"/>
          <w:b/>
          <w:color w:val="000000" w:themeColor="text1"/>
          <w:sz w:val="24"/>
          <w:szCs w:val="24"/>
        </w:rPr>
        <w:t xml:space="preserve">v letech </w:t>
      </w:r>
      <w:r w:rsidR="00453B6B" w:rsidRPr="00CD2785">
        <w:rPr>
          <w:rFonts w:ascii="Calibri" w:hAnsi="Calibri" w:cs="Calibri"/>
          <w:b/>
          <w:color w:val="000000" w:themeColor="text1"/>
          <w:sz w:val="24"/>
          <w:szCs w:val="24"/>
        </w:rPr>
        <w:br/>
      </w:r>
      <w:r w:rsidR="001D4539" w:rsidRPr="00CD2785">
        <w:rPr>
          <w:rFonts w:ascii="Calibri" w:hAnsi="Calibri" w:cs="Calibri"/>
          <w:b/>
          <w:color w:val="000000" w:themeColor="text1"/>
          <w:sz w:val="24"/>
          <w:szCs w:val="24"/>
        </w:rPr>
        <w:t xml:space="preserve">2010–2040 podle optimalizovaného scénáře </w:t>
      </w:r>
      <w:r w:rsidR="00382D24" w:rsidRPr="00CD2785">
        <w:rPr>
          <w:rFonts w:ascii="Calibri" w:hAnsi="Calibri" w:cs="Calibri"/>
          <w:b/>
          <w:color w:val="000000" w:themeColor="text1"/>
          <w:sz w:val="24"/>
          <w:szCs w:val="24"/>
        </w:rPr>
        <w:t xml:space="preserve">aktualizované </w:t>
      </w:r>
      <w:r w:rsidR="001D4539" w:rsidRPr="00CD2785">
        <w:rPr>
          <w:rFonts w:ascii="Calibri" w:hAnsi="Calibri" w:cs="Calibri"/>
          <w:b/>
          <w:color w:val="000000" w:themeColor="text1"/>
          <w:sz w:val="24"/>
          <w:szCs w:val="24"/>
        </w:rPr>
        <w:t>SEK</w:t>
      </w:r>
    </w:p>
    <w:p w:rsidR="001D4539" w:rsidRPr="00CD2785" w:rsidRDefault="001D4539" w:rsidP="006C2447">
      <w:pPr>
        <w:pStyle w:val="graf"/>
        <w:numPr>
          <w:ilvl w:val="0"/>
          <w:numId w:val="0"/>
        </w:numPr>
        <w:spacing w:before="40"/>
        <w:rPr>
          <w:rFonts w:ascii="Calibri" w:hAnsi="Calibri" w:cs="Calibri"/>
          <w:color w:val="000000" w:themeColor="text1"/>
          <w:sz w:val="20"/>
          <w:szCs w:val="20"/>
        </w:rPr>
      </w:pPr>
      <w:r w:rsidRPr="00CD2785">
        <w:rPr>
          <w:rFonts w:ascii="Calibri" w:hAnsi="Calibri" w:cs="Calibri"/>
          <w:b/>
          <w:color w:val="000000" w:themeColor="text1"/>
          <w:sz w:val="20"/>
          <w:szCs w:val="20"/>
        </w:rPr>
        <w:t>Zdroj:</w:t>
      </w:r>
      <w:r w:rsidRPr="00CD2785">
        <w:rPr>
          <w:rFonts w:ascii="Calibri" w:hAnsi="Calibri" w:cs="Calibri"/>
          <w:color w:val="000000" w:themeColor="text1"/>
          <w:sz w:val="20"/>
          <w:szCs w:val="20"/>
        </w:rPr>
        <w:t xml:space="preserve"> </w:t>
      </w:r>
      <w:r w:rsidR="00EF59BF">
        <w:rPr>
          <w:rFonts w:ascii="Calibri" w:hAnsi="Calibri" w:cs="Calibri"/>
          <w:color w:val="000000" w:themeColor="text1"/>
          <w:sz w:val="20"/>
          <w:szCs w:val="20"/>
        </w:rPr>
        <w:t>a</w:t>
      </w:r>
      <w:r w:rsidR="00382D24" w:rsidRPr="00CD2785">
        <w:rPr>
          <w:rFonts w:ascii="Calibri" w:hAnsi="Calibri" w:cs="Calibri"/>
          <w:color w:val="000000" w:themeColor="text1"/>
          <w:sz w:val="20"/>
          <w:szCs w:val="20"/>
        </w:rPr>
        <w:t xml:space="preserve">ktualizovaná </w:t>
      </w:r>
      <w:r w:rsidRPr="00CD2785">
        <w:rPr>
          <w:rFonts w:ascii="Calibri" w:hAnsi="Calibri" w:cs="Calibri"/>
          <w:color w:val="000000" w:themeColor="text1"/>
          <w:sz w:val="20"/>
          <w:szCs w:val="20"/>
        </w:rPr>
        <w:t>SEK, srpen 2014</w:t>
      </w:r>
      <w:r w:rsidR="00E5272E" w:rsidRPr="00CD2785">
        <w:rPr>
          <w:rFonts w:ascii="Calibri" w:hAnsi="Calibri" w:cs="Calibri"/>
          <w:color w:val="000000" w:themeColor="text1"/>
          <w:sz w:val="20"/>
          <w:szCs w:val="20"/>
        </w:rPr>
        <w:t>, MPO</w:t>
      </w:r>
      <w:r w:rsidR="009D31C7" w:rsidRPr="00CD2785">
        <w:rPr>
          <w:rFonts w:ascii="Calibri" w:hAnsi="Calibri" w:cs="Calibri"/>
          <w:color w:val="000000" w:themeColor="text1"/>
          <w:sz w:val="20"/>
          <w:szCs w:val="20"/>
        </w:rPr>
        <w:t>.</w:t>
      </w:r>
    </w:p>
    <w:p w:rsidR="00FD0D45" w:rsidRPr="00CD2785" w:rsidRDefault="001D4539" w:rsidP="00EF59BF">
      <w:pPr>
        <w:spacing w:after="0" w:line="240" w:lineRule="auto"/>
        <w:ind w:left="567" w:hanging="567"/>
        <w:rPr>
          <w:rFonts w:ascii="Calibri" w:hAnsi="Calibri" w:cs="Calibri"/>
          <w:color w:val="000000" w:themeColor="text1"/>
          <w:sz w:val="20"/>
          <w:szCs w:val="20"/>
        </w:rPr>
      </w:pPr>
      <w:r w:rsidRPr="00CD2785">
        <w:rPr>
          <w:rFonts w:ascii="Calibri" w:hAnsi="Calibri" w:cs="Calibri"/>
          <w:b/>
          <w:color w:val="000000" w:themeColor="text1"/>
          <w:sz w:val="20"/>
          <w:szCs w:val="20"/>
        </w:rPr>
        <w:t>Pozn</w:t>
      </w:r>
      <w:r w:rsidR="00EF59BF">
        <w:rPr>
          <w:rFonts w:ascii="Calibri" w:hAnsi="Calibri" w:cs="Calibri"/>
          <w:b/>
          <w:color w:val="000000" w:themeColor="text1"/>
          <w:sz w:val="20"/>
          <w:szCs w:val="20"/>
        </w:rPr>
        <w:t>.</w:t>
      </w:r>
      <w:r w:rsidRPr="00CD2785">
        <w:rPr>
          <w:rFonts w:ascii="Calibri" w:hAnsi="Calibri" w:cs="Calibri"/>
          <w:b/>
          <w:color w:val="000000" w:themeColor="text1"/>
          <w:sz w:val="20"/>
          <w:szCs w:val="20"/>
        </w:rPr>
        <w:t>:</w:t>
      </w:r>
      <w:r w:rsidRPr="00CD2785">
        <w:rPr>
          <w:rFonts w:ascii="Calibri" w:hAnsi="Calibri" w:cs="Calibri"/>
          <w:color w:val="000000" w:themeColor="text1"/>
          <w:sz w:val="20"/>
          <w:szCs w:val="20"/>
        </w:rPr>
        <w:t xml:space="preserve"> </w:t>
      </w:r>
      <w:r w:rsidR="00EF59BF">
        <w:rPr>
          <w:rFonts w:ascii="Calibri" w:hAnsi="Calibri" w:cs="Calibri"/>
          <w:color w:val="000000" w:themeColor="text1"/>
          <w:sz w:val="20"/>
          <w:szCs w:val="20"/>
        </w:rPr>
        <w:tab/>
        <w:t>N</w:t>
      </w:r>
      <w:r w:rsidRPr="00CD2785">
        <w:rPr>
          <w:rFonts w:ascii="Calibri" w:hAnsi="Calibri" w:cs="Calibri"/>
          <w:color w:val="000000" w:themeColor="text1"/>
          <w:sz w:val="20"/>
          <w:szCs w:val="20"/>
        </w:rPr>
        <w:t>a menším grafu je s největším podílem znázorněna biomasa, která je ve větším grafu mimo výseč</w:t>
      </w:r>
      <w:r w:rsidR="004972F8" w:rsidRPr="00CD2785">
        <w:rPr>
          <w:rFonts w:ascii="Calibri" w:hAnsi="Calibri" w:cs="Calibri"/>
          <w:color w:val="000000" w:themeColor="text1"/>
          <w:sz w:val="20"/>
          <w:szCs w:val="20"/>
        </w:rPr>
        <w:t>.</w:t>
      </w:r>
    </w:p>
    <w:p w:rsidR="00E66A0A" w:rsidRDefault="00E66A0A" w:rsidP="00E66A0A">
      <w:pPr>
        <w:spacing w:after="0" w:line="240" w:lineRule="auto"/>
        <w:jc w:val="both"/>
        <w:rPr>
          <w:rFonts w:ascii="Calibri" w:hAnsi="Calibri" w:cs="Calibri"/>
          <w:color w:val="000000" w:themeColor="text1"/>
          <w:sz w:val="24"/>
          <w:szCs w:val="24"/>
        </w:rPr>
      </w:pPr>
    </w:p>
    <w:p w:rsidR="000961C0" w:rsidRDefault="00382D24" w:rsidP="00E66A0A">
      <w:pPr>
        <w:spacing w:after="0" w:line="240" w:lineRule="auto"/>
        <w:jc w:val="both"/>
        <w:rPr>
          <w:rFonts w:ascii="Calibri" w:hAnsi="Calibri" w:cs="Calibri"/>
          <w:color w:val="000000" w:themeColor="text1"/>
          <w:sz w:val="24"/>
          <w:szCs w:val="24"/>
        </w:rPr>
      </w:pPr>
      <w:r w:rsidRPr="00E66A0A">
        <w:rPr>
          <w:rFonts w:ascii="Calibri" w:hAnsi="Calibri" w:cs="Calibri"/>
          <w:color w:val="000000" w:themeColor="text1"/>
          <w:sz w:val="24"/>
          <w:szCs w:val="24"/>
        </w:rPr>
        <w:t xml:space="preserve">Aktualizovaná </w:t>
      </w:r>
      <w:r w:rsidR="001D4539" w:rsidRPr="00E66A0A">
        <w:rPr>
          <w:rFonts w:ascii="Calibri" w:hAnsi="Calibri" w:cs="Calibri"/>
          <w:color w:val="000000" w:themeColor="text1"/>
          <w:sz w:val="24"/>
          <w:szCs w:val="24"/>
        </w:rPr>
        <w:t>SEK v obecné rovině počítá s ekonomickými nástroji</w:t>
      </w:r>
      <w:r w:rsidR="005B49EF">
        <w:rPr>
          <w:rFonts w:ascii="Calibri" w:hAnsi="Calibri" w:cs="Calibri"/>
          <w:color w:val="000000" w:themeColor="text1"/>
          <w:sz w:val="24"/>
          <w:szCs w:val="24"/>
        </w:rPr>
        <w:t xml:space="preserve">, které </w:t>
      </w:r>
      <w:r w:rsidR="00EF59BF">
        <w:rPr>
          <w:rFonts w:ascii="Calibri" w:hAnsi="Calibri" w:cs="Calibri"/>
          <w:color w:val="000000" w:themeColor="text1"/>
          <w:sz w:val="24"/>
          <w:szCs w:val="24"/>
        </w:rPr>
        <w:t>podmiňují rozvoj</w:t>
      </w:r>
      <w:r w:rsidR="004D084C" w:rsidRPr="00E66A0A">
        <w:rPr>
          <w:rFonts w:ascii="Calibri" w:hAnsi="Calibri" w:cs="Calibri"/>
          <w:color w:val="000000" w:themeColor="text1"/>
          <w:sz w:val="24"/>
          <w:szCs w:val="24"/>
        </w:rPr>
        <w:t xml:space="preserve"> OZE</w:t>
      </w:r>
      <w:r w:rsidR="001D4539" w:rsidRPr="00E66A0A">
        <w:rPr>
          <w:rFonts w:ascii="Calibri" w:hAnsi="Calibri" w:cs="Calibri"/>
          <w:color w:val="000000" w:themeColor="text1"/>
          <w:sz w:val="24"/>
          <w:szCs w:val="24"/>
        </w:rPr>
        <w:t>. Připouští investiční podporu</w:t>
      </w:r>
      <w:r w:rsidR="00FF147A" w:rsidRPr="00E66A0A">
        <w:rPr>
          <w:rFonts w:ascii="Calibri" w:hAnsi="Calibri" w:cs="Calibri"/>
          <w:color w:val="000000" w:themeColor="text1"/>
          <w:sz w:val="24"/>
          <w:szCs w:val="24"/>
        </w:rPr>
        <w:t>,</w:t>
      </w:r>
      <w:r w:rsidR="001D4539" w:rsidRPr="00E66A0A">
        <w:rPr>
          <w:rFonts w:ascii="Calibri" w:hAnsi="Calibri" w:cs="Calibri"/>
          <w:color w:val="000000" w:themeColor="text1"/>
          <w:sz w:val="24"/>
          <w:szCs w:val="24"/>
        </w:rPr>
        <w:t xml:space="preserve"> vyr</w:t>
      </w:r>
      <w:r w:rsidR="004D084C" w:rsidRPr="00E66A0A">
        <w:rPr>
          <w:rFonts w:ascii="Calibri" w:hAnsi="Calibri" w:cs="Calibri"/>
          <w:color w:val="000000" w:themeColor="text1"/>
          <w:sz w:val="24"/>
          <w:szCs w:val="24"/>
        </w:rPr>
        <w:t>ovnávací platby investorům OZE nebo daňové úlevy. Z</w:t>
      </w:r>
      <w:r w:rsidR="001D4539" w:rsidRPr="00E66A0A">
        <w:rPr>
          <w:rFonts w:ascii="Calibri" w:hAnsi="Calibri" w:cs="Calibri"/>
          <w:color w:val="000000" w:themeColor="text1"/>
          <w:sz w:val="24"/>
          <w:szCs w:val="24"/>
        </w:rPr>
        <w:t>droje</w:t>
      </w:r>
      <w:r w:rsidR="004D084C" w:rsidRPr="00E66A0A">
        <w:rPr>
          <w:rFonts w:ascii="Calibri" w:hAnsi="Calibri" w:cs="Calibri"/>
          <w:color w:val="000000" w:themeColor="text1"/>
          <w:sz w:val="24"/>
          <w:szCs w:val="24"/>
        </w:rPr>
        <w:t xml:space="preserve"> </w:t>
      </w:r>
      <w:r w:rsidR="001D4539" w:rsidRPr="00E66A0A">
        <w:rPr>
          <w:rFonts w:ascii="Calibri" w:hAnsi="Calibri" w:cs="Calibri"/>
          <w:color w:val="000000" w:themeColor="text1"/>
          <w:sz w:val="24"/>
          <w:szCs w:val="24"/>
        </w:rPr>
        <w:t>pro podpory</w:t>
      </w:r>
      <w:r w:rsidR="00AD0A96" w:rsidRPr="00E66A0A">
        <w:rPr>
          <w:rFonts w:ascii="Calibri" w:hAnsi="Calibri" w:cs="Calibri"/>
          <w:color w:val="000000" w:themeColor="text1"/>
          <w:sz w:val="24"/>
          <w:szCs w:val="24"/>
        </w:rPr>
        <w:t xml:space="preserve"> by měly vycházet </w:t>
      </w:r>
      <w:r w:rsidR="00FF147A" w:rsidRPr="00E66A0A">
        <w:rPr>
          <w:rFonts w:ascii="Calibri" w:hAnsi="Calibri" w:cs="Calibri"/>
          <w:color w:val="000000" w:themeColor="text1"/>
          <w:sz w:val="24"/>
          <w:szCs w:val="24"/>
        </w:rPr>
        <w:t>mj</w:t>
      </w:r>
      <w:r w:rsidR="00AD0A96" w:rsidRPr="00E66A0A">
        <w:rPr>
          <w:rFonts w:ascii="Calibri" w:hAnsi="Calibri" w:cs="Calibri"/>
          <w:color w:val="000000" w:themeColor="text1"/>
          <w:sz w:val="24"/>
          <w:szCs w:val="24"/>
        </w:rPr>
        <w:t>. z poplatků a</w:t>
      </w:r>
      <w:r w:rsidR="00EF59BF">
        <w:rPr>
          <w:rFonts w:ascii="Calibri" w:hAnsi="Calibri" w:cs="Calibri"/>
          <w:color w:val="000000" w:themeColor="text1"/>
          <w:sz w:val="24"/>
          <w:szCs w:val="24"/>
        </w:rPr>
        <w:t> </w:t>
      </w:r>
      <w:r w:rsidR="00AD0A96" w:rsidRPr="00E66A0A">
        <w:rPr>
          <w:rFonts w:ascii="Calibri" w:hAnsi="Calibri" w:cs="Calibri"/>
          <w:color w:val="000000" w:themeColor="text1"/>
          <w:sz w:val="24"/>
          <w:szCs w:val="24"/>
        </w:rPr>
        <w:t>daní v energetice</w:t>
      </w:r>
      <w:r w:rsidR="00FF147A" w:rsidRPr="00E66A0A">
        <w:rPr>
          <w:rFonts w:ascii="Calibri" w:hAnsi="Calibri" w:cs="Calibri"/>
          <w:color w:val="000000" w:themeColor="text1"/>
          <w:sz w:val="24"/>
          <w:szCs w:val="24"/>
        </w:rPr>
        <w:t xml:space="preserve"> nebo plateb za externality</w:t>
      </w:r>
      <w:r w:rsidR="00DB31FF" w:rsidRPr="00E66A0A">
        <w:rPr>
          <w:rStyle w:val="Znakapoznpodarou"/>
          <w:rFonts w:ascii="Calibri" w:hAnsi="Calibri" w:cs="Calibri"/>
          <w:color w:val="000000" w:themeColor="text1"/>
          <w:sz w:val="24"/>
          <w:szCs w:val="24"/>
        </w:rPr>
        <w:footnoteReference w:id="14"/>
      </w:r>
      <w:r w:rsidR="00FF147A" w:rsidRPr="00E66A0A">
        <w:rPr>
          <w:rFonts w:ascii="Calibri" w:hAnsi="Calibri" w:cs="Calibri"/>
          <w:color w:val="000000" w:themeColor="text1"/>
          <w:sz w:val="24"/>
          <w:szCs w:val="24"/>
        </w:rPr>
        <w:t>.</w:t>
      </w:r>
    </w:p>
    <w:p w:rsidR="00E66A0A" w:rsidRPr="00E66A0A" w:rsidRDefault="00E66A0A" w:rsidP="00E66A0A">
      <w:pPr>
        <w:spacing w:after="0" w:line="240" w:lineRule="auto"/>
        <w:jc w:val="both"/>
        <w:rPr>
          <w:rFonts w:ascii="Calibri" w:hAnsi="Calibri" w:cs="Calibri"/>
          <w:color w:val="000000" w:themeColor="text1"/>
          <w:sz w:val="24"/>
          <w:szCs w:val="24"/>
        </w:rPr>
      </w:pPr>
    </w:p>
    <w:p w:rsidR="001D4539" w:rsidRPr="00E66A0A" w:rsidRDefault="000961C0" w:rsidP="00E66A0A">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E66A0A">
        <w:rPr>
          <w:rFonts w:ascii="Calibri" w:eastAsia="Times New Roman" w:hAnsi="Calibri" w:cs="Calibri"/>
          <w:color w:val="000000" w:themeColor="text1"/>
          <w:sz w:val="24"/>
          <w:szCs w:val="24"/>
        </w:rPr>
        <w:t>Přibližně v letech 2009–</w:t>
      </w:r>
      <w:r w:rsidR="001D4539" w:rsidRPr="00E66A0A">
        <w:rPr>
          <w:rFonts w:ascii="Calibri" w:eastAsia="Times New Roman" w:hAnsi="Calibri" w:cs="Calibri"/>
          <w:color w:val="000000" w:themeColor="text1"/>
          <w:sz w:val="24"/>
          <w:szCs w:val="24"/>
        </w:rPr>
        <w:t xml:space="preserve">2012 se rozvoj jednotlivých typů OZE v ČR vymknul jakýmkoli střednědobým konceptům a prognózám. </w:t>
      </w:r>
      <w:r w:rsidR="00E7129A">
        <w:rPr>
          <w:rFonts w:ascii="Calibri" w:eastAsia="Times New Roman" w:hAnsi="Calibri" w:cs="Calibri"/>
          <w:color w:val="000000" w:themeColor="text1"/>
          <w:sz w:val="24"/>
          <w:szCs w:val="24"/>
        </w:rPr>
        <w:t>Tento stav v</w:t>
      </w:r>
      <w:r w:rsidR="001D4539" w:rsidRPr="00E66A0A">
        <w:rPr>
          <w:rFonts w:ascii="Calibri" w:eastAsia="Times New Roman" w:hAnsi="Calibri" w:cs="Calibri"/>
          <w:color w:val="000000" w:themeColor="text1"/>
          <w:sz w:val="24"/>
          <w:szCs w:val="24"/>
        </w:rPr>
        <w:t>zniknul jako důsledek nesprávně nastaveného systému podpory</w:t>
      </w:r>
      <w:r w:rsidR="001D4D92" w:rsidRPr="00E66A0A">
        <w:rPr>
          <w:rFonts w:ascii="Calibri" w:eastAsia="Times New Roman" w:hAnsi="Calibri" w:cs="Calibri"/>
          <w:color w:val="000000" w:themeColor="text1"/>
          <w:sz w:val="24"/>
          <w:szCs w:val="24"/>
        </w:rPr>
        <w:t xml:space="preserve"> (viz část III</w:t>
      </w:r>
      <w:r w:rsidR="001D4539" w:rsidRPr="00E66A0A">
        <w:rPr>
          <w:rFonts w:ascii="Calibri" w:eastAsia="Times New Roman" w:hAnsi="Calibri" w:cs="Calibri"/>
          <w:color w:val="000000" w:themeColor="text1"/>
          <w:sz w:val="24"/>
          <w:szCs w:val="24"/>
        </w:rPr>
        <w:t>.</w:t>
      </w:r>
      <w:r w:rsidR="00EF59BF">
        <w:rPr>
          <w:rFonts w:ascii="Calibri" w:eastAsia="Times New Roman" w:hAnsi="Calibri" w:cs="Calibri"/>
          <w:color w:val="000000" w:themeColor="text1"/>
          <w:sz w:val="24"/>
          <w:szCs w:val="24"/>
        </w:rPr>
        <w:t xml:space="preserve"> tohoto kontrolního závěru</w:t>
      </w:r>
      <w:r w:rsidR="001D4D92" w:rsidRPr="00E66A0A">
        <w:rPr>
          <w:rFonts w:ascii="Calibri" w:eastAsia="Times New Roman" w:hAnsi="Calibri" w:cs="Calibri"/>
          <w:color w:val="000000" w:themeColor="text1"/>
          <w:sz w:val="24"/>
          <w:szCs w:val="24"/>
        </w:rPr>
        <w:t>).</w:t>
      </w:r>
      <w:r w:rsidR="001D4539" w:rsidRPr="00E66A0A">
        <w:rPr>
          <w:rFonts w:ascii="Calibri" w:eastAsia="Times New Roman" w:hAnsi="Calibri" w:cs="Calibri"/>
          <w:color w:val="000000" w:themeColor="text1"/>
          <w:sz w:val="24"/>
          <w:szCs w:val="24"/>
        </w:rPr>
        <w:t xml:space="preserve"> Právě proto by měla být věnována maximální pozornost nástrojům</w:t>
      </w:r>
      <w:r w:rsidR="00387E64" w:rsidRPr="00E66A0A">
        <w:rPr>
          <w:rFonts w:ascii="Calibri" w:eastAsia="Times New Roman" w:hAnsi="Calibri" w:cs="Calibri"/>
          <w:color w:val="000000" w:themeColor="text1"/>
          <w:sz w:val="24"/>
          <w:szCs w:val="24"/>
        </w:rPr>
        <w:t xml:space="preserve"> podpory</w:t>
      </w:r>
      <w:r w:rsidR="001D4539" w:rsidRPr="00E66A0A">
        <w:rPr>
          <w:rFonts w:ascii="Calibri" w:eastAsia="Times New Roman" w:hAnsi="Calibri" w:cs="Calibri"/>
          <w:color w:val="000000" w:themeColor="text1"/>
          <w:sz w:val="24"/>
          <w:szCs w:val="24"/>
        </w:rPr>
        <w:t xml:space="preserve">, bez </w:t>
      </w:r>
      <w:r w:rsidR="005B49EF">
        <w:rPr>
          <w:rFonts w:ascii="Calibri" w:eastAsia="Times New Roman" w:hAnsi="Calibri" w:cs="Calibri"/>
          <w:color w:val="000000" w:themeColor="text1"/>
          <w:sz w:val="24"/>
          <w:szCs w:val="24"/>
        </w:rPr>
        <w:t>nichž</w:t>
      </w:r>
      <w:r w:rsidR="001D4539" w:rsidRPr="00E66A0A">
        <w:rPr>
          <w:rFonts w:ascii="Calibri" w:eastAsia="Times New Roman" w:hAnsi="Calibri" w:cs="Calibri"/>
          <w:color w:val="000000" w:themeColor="text1"/>
          <w:sz w:val="24"/>
          <w:szCs w:val="24"/>
        </w:rPr>
        <w:t xml:space="preserve"> se až dosud rozvoj OZE neobešel a ani v době účinnosti </w:t>
      </w:r>
      <w:r w:rsidR="00382D24" w:rsidRPr="00E66A0A">
        <w:rPr>
          <w:rFonts w:ascii="Calibri" w:hAnsi="Calibri" w:cs="Calibri"/>
          <w:color w:val="000000" w:themeColor="text1"/>
          <w:sz w:val="24"/>
          <w:szCs w:val="24"/>
        </w:rPr>
        <w:t xml:space="preserve">aktualizované </w:t>
      </w:r>
      <w:r w:rsidR="001D4539" w:rsidRPr="00E66A0A">
        <w:rPr>
          <w:rFonts w:ascii="Calibri" w:eastAsia="Times New Roman" w:hAnsi="Calibri" w:cs="Calibri"/>
          <w:color w:val="000000" w:themeColor="text1"/>
          <w:sz w:val="24"/>
          <w:szCs w:val="24"/>
        </w:rPr>
        <w:t xml:space="preserve">SEK zřejmě neobejde. </w:t>
      </w:r>
    </w:p>
    <w:p w:rsidR="00E66A0A" w:rsidRPr="00E66A0A" w:rsidRDefault="00E66A0A" w:rsidP="00E66A0A">
      <w:pPr>
        <w:spacing w:after="0" w:line="240" w:lineRule="auto"/>
        <w:jc w:val="both"/>
        <w:rPr>
          <w:rFonts w:ascii="Calibri" w:hAnsi="Calibri" w:cs="Calibri"/>
          <w:color w:val="000000" w:themeColor="text1"/>
          <w:sz w:val="24"/>
          <w:szCs w:val="24"/>
        </w:rPr>
      </w:pPr>
    </w:p>
    <w:p w:rsidR="001D4539" w:rsidRPr="00E66A0A" w:rsidRDefault="001D4539" w:rsidP="00E66A0A">
      <w:pPr>
        <w:spacing w:after="0" w:line="240" w:lineRule="auto"/>
        <w:jc w:val="both"/>
        <w:rPr>
          <w:rFonts w:ascii="Calibri" w:hAnsi="Calibri" w:cs="Calibri"/>
          <w:b/>
          <w:bCs/>
          <w:color w:val="000000" w:themeColor="text1"/>
          <w:sz w:val="24"/>
          <w:szCs w:val="24"/>
        </w:rPr>
      </w:pPr>
      <w:r w:rsidRPr="00E66A0A">
        <w:rPr>
          <w:rFonts w:ascii="Calibri" w:hAnsi="Calibri" w:cs="Calibri"/>
          <w:b/>
          <w:bCs/>
          <w:color w:val="000000" w:themeColor="text1"/>
          <w:sz w:val="24"/>
          <w:szCs w:val="24"/>
        </w:rPr>
        <w:t xml:space="preserve">Národní akční plán České republiky pro energii z obnovitelných zdrojů </w:t>
      </w:r>
    </w:p>
    <w:p w:rsidR="00E66A0A" w:rsidRDefault="00E66A0A" w:rsidP="00E66A0A">
      <w:pPr>
        <w:spacing w:after="0" w:line="240" w:lineRule="auto"/>
        <w:jc w:val="both"/>
        <w:rPr>
          <w:rFonts w:ascii="Calibri" w:hAnsi="Calibri" w:cs="Calibri"/>
          <w:color w:val="000000" w:themeColor="text1"/>
          <w:sz w:val="24"/>
          <w:szCs w:val="24"/>
        </w:rPr>
      </w:pPr>
    </w:p>
    <w:p w:rsidR="00FD0D45" w:rsidRDefault="006B23DC" w:rsidP="00E66A0A">
      <w:pPr>
        <w:spacing w:after="0" w:line="240" w:lineRule="auto"/>
        <w:jc w:val="both"/>
        <w:rPr>
          <w:rFonts w:ascii="Calibri" w:hAnsi="Calibri" w:cs="Calibri"/>
          <w:color w:val="000000" w:themeColor="text1"/>
          <w:sz w:val="24"/>
          <w:szCs w:val="24"/>
        </w:rPr>
      </w:pPr>
      <w:r w:rsidRPr="00E66A0A">
        <w:rPr>
          <w:rFonts w:ascii="Calibri" w:hAnsi="Calibri" w:cs="Calibri"/>
          <w:color w:val="000000" w:themeColor="text1"/>
          <w:sz w:val="24"/>
          <w:szCs w:val="24"/>
        </w:rPr>
        <w:t xml:space="preserve">NAP </w:t>
      </w:r>
      <w:r w:rsidR="001D4539" w:rsidRPr="00E66A0A">
        <w:rPr>
          <w:rFonts w:ascii="Calibri" w:hAnsi="Calibri" w:cs="Calibri"/>
          <w:color w:val="000000" w:themeColor="text1"/>
          <w:sz w:val="24"/>
          <w:szCs w:val="24"/>
        </w:rPr>
        <w:t xml:space="preserve">zpracovalo MPO v souladu s rozhodnutím Komise 2009/548/ES. </w:t>
      </w:r>
      <w:r w:rsidRPr="00E66A0A">
        <w:rPr>
          <w:rFonts w:ascii="Calibri" w:hAnsi="Calibri" w:cs="Calibri"/>
          <w:color w:val="000000" w:themeColor="text1"/>
          <w:sz w:val="24"/>
          <w:szCs w:val="24"/>
        </w:rPr>
        <w:t xml:space="preserve">Je </w:t>
      </w:r>
      <w:r w:rsidR="001D4539" w:rsidRPr="00E66A0A">
        <w:rPr>
          <w:rFonts w:ascii="Calibri" w:hAnsi="Calibri" w:cs="Calibri"/>
          <w:color w:val="000000" w:themeColor="text1"/>
          <w:sz w:val="24"/>
          <w:szCs w:val="24"/>
        </w:rPr>
        <w:t xml:space="preserve">zaměřen na realizaci závazného cíle </w:t>
      </w:r>
      <w:r w:rsidR="00387E64" w:rsidRPr="00E66A0A">
        <w:rPr>
          <w:rFonts w:ascii="Calibri" w:hAnsi="Calibri" w:cs="Calibri"/>
          <w:color w:val="000000" w:themeColor="text1"/>
          <w:sz w:val="24"/>
          <w:szCs w:val="24"/>
        </w:rPr>
        <w:t xml:space="preserve">13 % </w:t>
      </w:r>
      <w:r w:rsidR="001D4539" w:rsidRPr="00E66A0A">
        <w:rPr>
          <w:rFonts w:ascii="Calibri" w:hAnsi="Calibri" w:cs="Calibri"/>
          <w:color w:val="000000" w:themeColor="text1"/>
          <w:sz w:val="24"/>
          <w:szCs w:val="24"/>
        </w:rPr>
        <w:t xml:space="preserve">vyplývajícího ze směrnice </w:t>
      </w:r>
      <w:r w:rsidR="004C7B61" w:rsidRPr="00E66A0A">
        <w:rPr>
          <w:rFonts w:ascii="Calibri" w:hAnsi="Calibri" w:cs="Calibri"/>
          <w:color w:val="000000" w:themeColor="text1"/>
          <w:sz w:val="24"/>
          <w:szCs w:val="24"/>
        </w:rPr>
        <w:t>EP</w:t>
      </w:r>
      <w:r w:rsidR="00E214AE" w:rsidRPr="00E66A0A">
        <w:rPr>
          <w:rFonts w:ascii="Calibri" w:hAnsi="Calibri" w:cs="Calibri"/>
          <w:color w:val="000000" w:themeColor="text1"/>
          <w:sz w:val="24"/>
          <w:szCs w:val="24"/>
        </w:rPr>
        <w:t xml:space="preserve"> a Rady č. 2009/28/ES.</w:t>
      </w:r>
    </w:p>
    <w:p w:rsidR="00E66A0A" w:rsidRPr="00E66A0A" w:rsidRDefault="00E66A0A" w:rsidP="00E66A0A">
      <w:pPr>
        <w:spacing w:after="0" w:line="240" w:lineRule="auto"/>
        <w:jc w:val="both"/>
        <w:rPr>
          <w:rFonts w:ascii="Calibri" w:hAnsi="Calibri" w:cs="Calibri"/>
          <w:color w:val="000000" w:themeColor="text1"/>
          <w:sz w:val="24"/>
          <w:szCs w:val="24"/>
        </w:rPr>
      </w:pPr>
    </w:p>
    <w:p w:rsidR="00FD0D45" w:rsidRDefault="001D4539" w:rsidP="00E66A0A">
      <w:pPr>
        <w:spacing w:after="0" w:line="240" w:lineRule="auto"/>
        <w:jc w:val="both"/>
        <w:rPr>
          <w:rFonts w:ascii="Calibri" w:hAnsi="Calibri" w:cs="Calibri"/>
          <w:color w:val="000000" w:themeColor="text1"/>
          <w:sz w:val="24"/>
          <w:szCs w:val="24"/>
          <w:lang w:eastAsia="cs-CZ"/>
        </w:rPr>
      </w:pPr>
      <w:r w:rsidRPr="00E66A0A">
        <w:rPr>
          <w:rFonts w:ascii="Calibri" w:hAnsi="Calibri" w:cs="Calibri"/>
          <w:color w:val="000000" w:themeColor="text1"/>
          <w:sz w:val="24"/>
          <w:szCs w:val="24"/>
        </w:rPr>
        <w:lastRenderedPageBreak/>
        <w:t xml:space="preserve">MPO dosud zpracovalo dvě verze NAP. První verze z roku 2010 </w:t>
      </w:r>
      <w:r w:rsidRPr="00E66A0A">
        <w:rPr>
          <w:rFonts w:ascii="Calibri" w:hAnsi="Calibri" w:cs="Calibri"/>
          <w:color w:val="000000" w:themeColor="text1"/>
          <w:sz w:val="24"/>
          <w:szCs w:val="24"/>
          <w:lang w:eastAsia="cs-CZ"/>
        </w:rPr>
        <w:t xml:space="preserve">předpokládala dosažení 13,5% podílu energie z OZE na hrubé konečné spotřebě energie v roce 2020. </w:t>
      </w:r>
      <w:r w:rsidRPr="00E66A0A">
        <w:rPr>
          <w:rFonts w:ascii="Calibri" w:hAnsi="Calibri" w:cs="Calibri"/>
          <w:color w:val="000000" w:themeColor="text1"/>
          <w:sz w:val="24"/>
          <w:szCs w:val="24"/>
        </w:rPr>
        <w:t>Další verzi zpracovalo v roce 2012 již podle zákona č. 165/2012 Sb.</w:t>
      </w:r>
      <w:r w:rsidRPr="00E66A0A">
        <w:rPr>
          <w:rStyle w:val="Znakapoznpodarou"/>
          <w:rFonts w:ascii="Calibri" w:hAnsi="Calibri" w:cs="Calibri"/>
          <w:color w:val="000000" w:themeColor="text1"/>
          <w:sz w:val="24"/>
          <w:szCs w:val="24"/>
        </w:rPr>
        <w:footnoteReference w:id="15"/>
      </w:r>
      <w:r w:rsidR="004B51DD">
        <w:rPr>
          <w:rFonts w:ascii="Calibri" w:hAnsi="Calibri" w:cs="Calibri"/>
          <w:color w:val="000000" w:themeColor="text1"/>
          <w:sz w:val="24"/>
          <w:szCs w:val="24"/>
        </w:rPr>
        <w:t xml:space="preserve">; </w:t>
      </w:r>
      <w:r w:rsidR="00CD2785">
        <w:rPr>
          <w:rFonts w:ascii="Calibri" w:hAnsi="Calibri" w:cs="Calibri"/>
          <w:color w:val="000000" w:themeColor="text1"/>
          <w:sz w:val="24"/>
          <w:szCs w:val="24"/>
        </w:rPr>
        <w:t xml:space="preserve">tato </w:t>
      </w:r>
      <w:r w:rsidR="004B51DD">
        <w:rPr>
          <w:rFonts w:ascii="Calibri" w:hAnsi="Calibri" w:cs="Calibri"/>
          <w:color w:val="000000" w:themeColor="text1"/>
          <w:sz w:val="24"/>
          <w:szCs w:val="24"/>
        </w:rPr>
        <w:t>verze</w:t>
      </w:r>
      <w:r w:rsidRPr="00E66A0A">
        <w:rPr>
          <w:rFonts w:ascii="Calibri" w:hAnsi="Calibri" w:cs="Calibri"/>
          <w:color w:val="000000" w:themeColor="text1"/>
          <w:sz w:val="24"/>
          <w:szCs w:val="24"/>
        </w:rPr>
        <w:t xml:space="preserve"> předpokládá dosažení 14% podílu </w:t>
      </w:r>
      <w:r w:rsidRPr="00E66A0A">
        <w:rPr>
          <w:rFonts w:ascii="Calibri" w:hAnsi="Calibri" w:cs="Calibri"/>
          <w:color w:val="000000" w:themeColor="text1"/>
          <w:sz w:val="24"/>
          <w:szCs w:val="24"/>
          <w:lang w:eastAsia="cs-CZ"/>
        </w:rPr>
        <w:t xml:space="preserve">energie z OZE na hrubé konečné spotřebě energie </w:t>
      </w:r>
      <w:r w:rsidRPr="00E66A0A">
        <w:rPr>
          <w:rFonts w:ascii="Calibri" w:hAnsi="Calibri" w:cs="Calibri"/>
          <w:color w:val="000000" w:themeColor="text1"/>
          <w:sz w:val="24"/>
          <w:szCs w:val="24"/>
        </w:rPr>
        <w:t>v roce 2020</w:t>
      </w:r>
      <w:r w:rsidRPr="00E66A0A">
        <w:rPr>
          <w:rFonts w:ascii="Calibri" w:hAnsi="Calibri" w:cs="Calibri"/>
          <w:color w:val="000000" w:themeColor="text1"/>
          <w:sz w:val="24"/>
          <w:szCs w:val="24"/>
          <w:lang w:eastAsia="cs-CZ"/>
        </w:rPr>
        <w:t xml:space="preserve">. </w:t>
      </w:r>
      <w:r w:rsidRPr="00E66A0A">
        <w:rPr>
          <w:rFonts w:ascii="Calibri" w:hAnsi="Calibri" w:cs="Calibri"/>
          <w:color w:val="000000" w:themeColor="text1"/>
          <w:sz w:val="24"/>
          <w:szCs w:val="24"/>
        </w:rPr>
        <w:t xml:space="preserve">S takto navýšenou hodnotou </w:t>
      </w:r>
      <w:r w:rsidRPr="00E66A0A">
        <w:rPr>
          <w:rFonts w:ascii="Calibri" w:hAnsi="Calibri" w:cs="Calibri"/>
          <w:color w:val="000000" w:themeColor="text1"/>
          <w:sz w:val="24"/>
          <w:szCs w:val="24"/>
          <w:lang w:eastAsia="cs-CZ"/>
        </w:rPr>
        <w:t xml:space="preserve">nesouhlasil </w:t>
      </w:r>
      <w:r w:rsidR="006B23DC" w:rsidRPr="00E66A0A">
        <w:rPr>
          <w:rFonts w:ascii="Calibri" w:hAnsi="Calibri" w:cs="Calibri"/>
          <w:color w:val="000000" w:themeColor="text1"/>
          <w:sz w:val="24"/>
          <w:szCs w:val="24"/>
          <w:lang w:eastAsia="cs-CZ"/>
        </w:rPr>
        <w:t>ERÚ</w:t>
      </w:r>
      <w:r w:rsidRPr="00E66A0A">
        <w:rPr>
          <w:rFonts w:ascii="Calibri" w:hAnsi="Calibri" w:cs="Calibri"/>
          <w:color w:val="000000" w:themeColor="text1"/>
          <w:sz w:val="24"/>
          <w:szCs w:val="24"/>
          <w:lang w:eastAsia="cs-CZ"/>
        </w:rPr>
        <w:t xml:space="preserve">, přesto byl návrh vládou v roce </w:t>
      </w:r>
      <w:r w:rsidRPr="00E66A0A">
        <w:rPr>
          <w:rFonts w:ascii="Calibri" w:hAnsi="Calibri" w:cs="Calibri"/>
          <w:color w:val="000000" w:themeColor="text1"/>
          <w:sz w:val="24"/>
          <w:szCs w:val="24"/>
        </w:rPr>
        <w:t xml:space="preserve">2012 </w:t>
      </w:r>
      <w:r w:rsidRPr="00E66A0A">
        <w:rPr>
          <w:rFonts w:ascii="Calibri" w:hAnsi="Calibri" w:cs="Calibri"/>
          <w:color w:val="000000" w:themeColor="text1"/>
          <w:sz w:val="24"/>
          <w:szCs w:val="24"/>
          <w:lang w:eastAsia="cs-CZ"/>
        </w:rPr>
        <w:t>schválen.</w:t>
      </w:r>
    </w:p>
    <w:p w:rsidR="00E66A0A" w:rsidRPr="00E66A0A" w:rsidRDefault="00E66A0A" w:rsidP="00E66A0A">
      <w:pPr>
        <w:spacing w:after="0" w:line="240" w:lineRule="auto"/>
        <w:jc w:val="both"/>
        <w:rPr>
          <w:rFonts w:ascii="Calibri" w:hAnsi="Calibri" w:cs="Calibri"/>
          <w:color w:val="000000" w:themeColor="text1"/>
          <w:sz w:val="24"/>
          <w:szCs w:val="24"/>
          <w:lang w:eastAsia="cs-CZ"/>
        </w:rPr>
      </w:pPr>
    </w:p>
    <w:p w:rsidR="00106CC3" w:rsidRPr="00E66A0A" w:rsidRDefault="001D4539" w:rsidP="00E66A0A">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E66A0A">
        <w:rPr>
          <w:rFonts w:ascii="Calibri" w:eastAsia="Times New Roman" w:hAnsi="Calibri" w:cs="Calibri"/>
          <w:color w:val="000000" w:themeColor="text1"/>
          <w:sz w:val="24"/>
          <w:szCs w:val="24"/>
        </w:rPr>
        <w:t>Dosažení 14% podílu energie z OZE na hrubé konečné spotřebě energie</w:t>
      </w:r>
      <w:r w:rsidR="00562A3E" w:rsidRPr="00E66A0A">
        <w:rPr>
          <w:rFonts w:ascii="Calibri" w:eastAsia="Times New Roman" w:hAnsi="Calibri" w:cs="Calibri"/>
          <w:color w:val="000000" w:themeColor="text1"/>
          <w:sz w:val="24"/>
          <w:szCs w:val="24"/>
        </w:rPr>
        <w:t>,</w:t>
      </w:r>
      <w:r w:rsidRPr="00E66A0A">
        <w:rPr>
          <w:rFonts w:ascii="Calibri" w:eastAsia="Times New Roman" w:hAnsi="Calibri" w:cs="Calibri"/>
          <w:color w:val="000000" w:themeColor="text1"/>
          <w:sz w:val="24"/>
          <w:szCs w:val="24"/>
        </w:rPr>
        <w:t xml:space="preserve"> </w:t>
      </w:r>
      <w:r w:rsidR="00562A3E" w:rsidRPr="00E66A0A">
        <w:rPr>
          <w:rFonts w:ascii="Calibri" w:eastAsia="Times New Roman" w:hAnsi="Calibri" w:cs="Calibri"/>
          <w:color w:val="000000" w:themeColor="text1"/>
          <w:sz w:val="24"/>
          <w:szCs w:val="24"/>
        </w:rPr>
        <w:t>tj. o 1</w:t>
      </w:r>
      <w:r w:rsidR="00EF59BF">
        <w:rPr>
          <w:rFonts w:ascii="Calibri" w:eastAsia="Times New Roman" w:hAnsi="Calibri" w:cs="Calibri"/>
          <w:color w:val="000000" w:themeColor="text1"/>
          <w:sz w:val="24"/>
          <w:szCs w:val="24"/>
        </w:rPr>
        <w:t> </w:t>
      </w:r>
      <w:r w:rsidR="00562A3E" w:rsidRPr="00E66A0A">
        <w:rPr>
          <w:rFonts w:ascii="Calibri" w:eastAsia="Times New Roman" w:hAnsi="Calibri" w:cs="Calibri"/>
          <w:color w:val="000000" w:themeColor="text1"/>
          <w:sz w:val="24"/>
          <w:szCs w:val="24"/>
        </w:rPr>
        <w:t xml:space="preserve">% více, než bylo dohodnuto na úrovni EU, </w:t>
      </w:r>
      <w:r w:rsidRPr="00E66A0A">
        <w:rPr>
          <w:rFonts w:ascii="Calibri" w:eastAsia="Times New Roman" w:hAnsi="Calibri" w:cs="Calibri"/>
          <w:color w:val="000000" w:themeColor="text1"/>
          <w:sz w:val="24"/>
          <w:szCs w:val="24"/>
        </w:rPr>
        <w:t xml:space="preserve">bude kromě racionalizace spotřeby zároveň vyžadovat nezanedbatelné zvýšení výroby energie z OZE. MPO </w:t>
      </w:r>
      <w:r w:rsidR="00387E64" w:rsidRPr="00E66A0A">
        <w:rPr>
          <w:rFonts w:ascii="Calibri" w:eastAsia="Times New Roman" w:hAnsi="Calibri" w:cs="Calibri"/>
          <w:color w:val="000000" w:themeColor="text1"/>
          <w:sz w:val="24"/>
          <w:szCs w:val="24"/>
        </w:rPr>
        <w:t>počítá s tím</w:t>
      </w:r>
      <w:r w:rsidR="007C2474" w:rsidRPr="00E66A0A">
        <w:rPr>
          <w:rFonts w:ascii="Calibri" w:eastAsia="Times New Roman" w:hAnsi="Calibri" w:cs="Calibri"/>
          <w:color w:val="000000" w:themeColor="text1"/>
          <w:sz w:val="24"/>
          <w:szCs w:val="24"/>
        </w:rPr>
        <w:t>, že se bude jednat z 92 % o </w:t>
      </w:r>
      <w:r w:rsidRPr="00E66A0A">
        <w:rPr>
          <w:rFonts w:ascii="Calibri" w:eastAsia="Times New Roman" w:hAnsi="Calibri" w:cs="Calibri"/>
          <w:color w:val="000000" w:themeColor="text1"/>
          <w:sz w:val="24"/>
          <w:szCs w:val="24"/>
        </w:rPr>
        <w:t>provozně nepodporovanou výrobu</w:t>
      </w:r>
      <w:r w:rsidR="00562A3E" w:rsidRPr="00E66A0A">
        <w:rPr>
          <w:rFonts w:ascii="Calibri" w:eastAsia="Times New Roman" w:hAnsi="Calibri" w:cs="Calibri"/>
          <w:color w:val="000000" w:themeColor="text1"/>
          <w:sz w:val="24"/>
          <w:szCs w:val="24"/>
        </w:rPr>
        <w:t xml:space="preserve"> energie,</w:t>
      </w:r>
      <w:r w:rsidR="00562A3E" w:rsidRPr="00E66A0A">
        <w:rPr>
          <w:rFonts w:ascii="Calibri" w:hAnsi="Calibri" w:cs="Calibri"/>
          <w:color w:val="000000" w:themeColor="text1"/>
          <w:sz w:val="24"/>
          <w:szCs w:val="24"/>
        </w:rPr>
        <w:t xml:space="preserve"> např. tepelná čerpadla a solární kolektory</w:t>
      </w:r>
      <w:r w:rsidR="002936E4" w:rsidRPr="00E66A0A">
        <w:rPr>
          <w:rFonts w:ascii="Calibri" w:eastAsia="Times New Roman" w:hAnsi="Calibri" w:cs="Calibri"/>
          <w:color w:val="000000" w:themeColor="text1"/>
          <w:sz w:val="24"/>
          <w:szCs w:val="24"/>
        </w:rPr>
        <w:t xml:space="preserve">. </w:t>
      </w:r>
    </w:p>
    <w:p w:rsidR="00E66A0A" w:rsidRDefault="00E66A0A" w:rsidP="00E66A0A">
      <w:pPr>
        <w:tabs>
          <w:tab w:val="left" w:pos="284"/>
        </w:tabs>
        <w:spacing w:after="0" w:line="240" w:lineRule="auto"/>
        <w:jc w:val="both"/>
        <w:rPr>
          <w:rFonts w:ascii="Calibri" w:hAnsi="Calibri" w:cs="Calibri"/>
          <w:color w:val="000000" w:themeColor="text1"/>
          <w:sz w:val="24"/>
          <w:szCs w:val="24"/>
        </w:rPr>
      </w:pPr>
    </w:p>
    <w:p w:rsidR="00FD0D45" w:rsidRDefault="001D4539" w:rsidP="00E66A0A">
      <w:pPr>
        <w:tabs>
          <w:tab w:val="left" w:pos="284"/>
        </w:tabs>
        <w:spacing w:after="0" w:line="240" w:lineRule="auto"/>
        <w:jc w:val="both"/>
        <w:rPr>
          <w:rFonts w:ascii="Calibri" w:hAnsi="Calibri" w:cs="Calibri"/>
          <w:color w:val="000000" w:themeColor="text1"/>
          <w:sz w:val="24"/>
          <w:szCs w:val="24"/>
        </w:rPr>
      </w:pPr>
      <w:r w:rsidRPr="00E66A0A">
        <w:rPr>
          <w:rFonts w:ascii="Calibri" w:hAnsi="Calibri" w:cs="Calibri"/>
          <w:color w:val="000000" w:themeColor="text1"/>
          <w:sz w:val="24"/>
          <w:szCs w:val="24"/>
        </w:rPr>
        <w:t xml:space="preserve">K dosažení cíle 13 % by mělo dojít </w:t>
      </w:r>
      <w:r w:rsidR="001A5B67" w:rsidRPr="00E66A0A">
        <w:rPr>
          <w:rFonts w:ascii="Calibri" w:hAnsi="Calibri" w:cs="Calibri"/>
          <w:color w:val="000000" w:themeColor="text1"/>
          <w:sz w:val="24"/>
          <w:szCs w:val="24"/>
        </w:rPr>
        <w:t xml:space="preserve">podle NAP již </w:t>
      </w:r>
      <w:r w:rsidRPr="00E66A0A">
        <w:rPr>
          <w:rFonts w:ascii="Calibri" w:hAnsi="Calibri" w:cs="Calibri"/>
          <w:color w:val="000000" w:themeColor="text1"/>
          <w:sz w:val="24"/>
          <w:szCs w:val="24"/>
        </w:rPr>
        <w:t xml:space="preserve">v roce 2018, v té době by měla být provozní podpora výroby ve všech </w:t>
      </w:r>
      <w:r w:rsidRPr="00E66A0A">
        <w:rPr>
          <w:rFonts w:ascii="Calibri" w:hAnsi="Calibri" w:cs="Calibri"/>
          <w:b/>
          <w:color w:val="000000" w:themeColor="text1"/>
          <w:sz w:val="24"/>
          <w:szCs w:val="24"/>
        </w:rPr>
        <w:t>nových OZE</w:t>
      </w:r>
      <w:r w:rsidRPr="00E66A0A">
        <w:rPr>
          <w:rFonts w:ascii="Calibri" w:hAnsi="Calibri" w:cs="Calibri"/>
          <w:color w:val="000000" w:themeColor="text1"/>
          <w:sz w:val="24"/>
          <w:szCs w:val="24"/>
        </w:rPr>
        <w:t xml:space="preserve"> zastavena. </w:t>
      </w:r>
    </w:p>
    <w:p w:rsidR="00E66A0A" w:rsidRPr="00E66A0A" w:rsidRDefault="00E66A0A" w:rsidP="00E66A0A">
      <w:pPr>
        <w:tabs>
          <w:tab w:val="left" w:pos="284"/>
        </w:tabs>
        <w:spacing w:after="0" w:line="240" w:lineRule="auto"/>
        <w:jc w:val="both"/>
        <w:rPr>
          <w:rFonts w:ascii="Calibri" w:hAnsi="Calibri" w:cs="Calibri"/>
          <w:color w:val="000000" w:themeColor="text1"/>
          <w:sz w:val="24"/>
          <w:szCs w:val="24"/>
        </w:rPr>
      </w:pPr>
    </w:p>
    <w:p w:rsidR="00DA7BFB" w:rsidRDefault="00265968" w:rsidP="00E66A0A">
      <w:pPr>
        <w:spacing w:after="0" w:line="240" w:lineRule="auto"/>
        <w:jc w:val="both"/>
        <w:rPr>
          <w:rFonts w:ascii="Calibri" w:hAnsi="Calibri" w:cs="Calibri"/>
          <w:color w:val="000000" w:themeColor="text1"/>
          <w:sz w:val="24"/>
          <w:szCs w:val="24"/>
        </w:rPr>
      </w:pPr>
      <w:r w:rsidRPr="00E66A0A">
        <w:rPr>
          <w:rFonts w:ascii="Calibri" w:hAnsi="Calibri" w:cs="Calibri"/>
          <w:color w:val="000000" w:themeColor="text1"/>
          <w:sz w:val="24"/>
          <w:szCs w:val="24"/>
        </w:rPr>
        <w:t xml:space="preserve">U </w:t>
      </w:r>
      <w:r w:rsidR="001D4539" w:rsidRPr="00E66A0A">
        <w:rPr>
          <w:rFonts w:ascii="Calibri" w:hAnsi="Calibri" w:cs="Calibri"/>
          <w:color w:val="000000" w:themeColor="text1"/>
          <w:sz w:val="24"/>
          <w:szCs w:val="24"/>
        </w:rPr>
        <w:t xml:space="preserve">BPS </w:t>
      </w:r>
      <w:r w:rsidRPr="00E66A0A">
        <w:rPr>
          <w:rFonts w:ascii="Calibri" w:hAnsi="Calibri" w:cs="Calibri"/>
          <w:color w:val="000000" w:themeColor="text1"/>
          <w:sz w:val="24"/>
          <w:szCs w:val="24"/>
        </w:rPr>
        <w:t>se předpokládá zdvojnásobení výroby elektřiny mezi</w:t>
      </w:r>
      <w:r w:rsidR="00EF59BF">
        <w:rPr>
          <w:rFonts w:ascii="Calibri" w:hAnsi="Calibri" w:cs="Calibri"/>
          <w:color w:val="000000" w:themeColor="text1"/>
          <w:sz w:val="24"/>
          <w:szCs w:val="24"/>
        </w:rPr>
        <w:t xml:space="preserve"> </w:t>
      </w:r>
      <w:r w:rsidRPr="00E66A0A">
        <w:rPr>
          <w:rFonts w:ascii="Calibri" w:hAnsi="Calibri" w:cs="Calibri"/>
          <w:color w:val="000000" w:themeColor="text1"/>
          <w:sz w:val="24"/>
          <w:szCs w:val="24"/>
        </w:rPr>
        <w:t xml:space="preserve">roky 2012 a 2020, přestože provozní podpora </w:t>
      </w:r>
      <w:r w:rsidR="002E0AF4" w:rsidRPr="00E66A0A">
        <w:rPr>
          <w:rFonts w:ascii="Calibri" w:hAnsi="Calibri" w:cs="Calibri"/>
          <w:color w:val="000000" w:themeColor="text1"/>
          <w:sz w:val="24"/>
          <w:szCs w:val="24"/>
        </w:rPr>
        <w:t>nových zdrojů skončila</w:t>
      </w:r>
      <w:r w:rsidR="001D4539" w:rsidRPr="00E66A0A">
        <w:rPr>
          <w:rFonts w:ascii="Calibri" w:hAnsi="Calibri" w:cs="Calibri"/>
          <w:color w:val="000000" w:themeColor="text1"/>
          <w:sz w:val="24"/>
          <w:szCs w:val="24"/>
        </w:rPr>
        <w:t xml:space="preserve"> od 1. 1. 2014</w:t>
      </w:r>
      <w:r w:rsidRPr="00E66A0A">
        <w:rPr>
          <w:rFonts w:ascii="Calibri" w:hAnsi="Calibri" w:cs="Calibri"/>
          <w:color w:val="000000" w:themeColor="text1"/>
          <w:sz w:val="24"/>
          <w:szCs w:val="24"/>
        </w:rPr>
        <w:t xml:space="preserve">. Obdobně to platí také u FVE. </w:t>
      </w:r>
    </w:p>
    <w:p w:rsidR="00E66A0A" w:rsidRPr="00E66A0A" w:rsidRDefault="00E66A0A" w:rsidP="00E66A0A">
      <w:pPr>
        <w:spacing w:after="0" w:line="240" w:lineRule="auto"/>
        <w:jc w:val="both"/>
        <w:rPr>
          <w:rFonts w:ascii="Calibri" w:hAnsi="Calibri" w:cs="Calibri"/>
          <w:color w:val="000000" w:themeColor="text1"/>
          <w:sz w:val="24"/>
          <w:szCs w:val="24"/>
        </w:rPr>
      </w:pPr>
    </w:p>
    <w:p w:rsidR="00DA7BFB" w:rsidRPr="00E66A0A" w:rsidRDefault="001D4539" w:rsidP="00E66A0A">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E66A0A">
        <w:rPr>
          <w:rFonts w:ascii="Calibri" w:eastAsia="Times New Roman" w:hAnsi="Calibri" w:cs="Calibri"/>
          <w:color w:val="000000" w:themeColor="text1"/>
          <w:sz w:val="24"/>
          <w:szCs w:val="24"/>
        </w:rPr>
        <w:t xml:space="preserve">Podle </w:t>
      </w:r>
      <w:r w:rsidR="00C63C01" w:rsidRPr="00E66A0A">
        <w:rPr>
          <w:rFonts w:ascii="Calibri" w:eastAsia="Times New Roman" w:hAnsi="Calibri" w:cs="Calibri"/>
          <w:color w:val="000000" w:themeColor="text1"/>
          <w:sz w:val="24"/>
          <w:szCs w:val="24"/>
        </w:rPr>
        <w:t xml:space="preserve">kontrolovaných </w:t>
      </w:r>
      <w:r w:rsidRPr="00E66A0A">
        <w:rPr>
          <w:rFonts w:ascii="Calibri" w:eastAsia="Times New Roman" w:hAnsi="Calibri" w:cs="Calibri"/>
          <w:color w:val="000000" w:themeColor="text1"/>
          <w:sz w:val="24"/>
          <w:szCs w:val="24"/>
        </w:rPr>
        <w:t>dokumentů se dosažení závazného cíle EU ve výši 13 % jeví jako reálné. Zvýšení cíle na 14 % nezakládá nárok na provozní podporu</w:t>
      </w:r>
      <w:r w:rsidR="00C63C01" w:rsidRPr="00E66A0A">
        <w:rPr>
          <w:rFonts w:ascii="Calibri" w:eastAsia="Times New Roman" w:hAnsi="Calibri" w:cs="Calibri"/>
          <w:color w:val="000000" w:themeColor="text1"/>
          <w:sz w:val="24"/>
          <w:szCs w:val="24"/>
        </w:rPr>
        <w:t xml:space="preserve"> nových OZE</w:t>
      </w:r>
      <w:r w:rsidRPr="00E66A0A">
        <w:rPr>
          <w:rFonts w:ascii="Calibri" w:eastAsia="Times New Roman" w:hAnsi="Calibri" w:cs="Calibri"/>
          <w:color w:val="000000" w:themeColor="text1"/>
          <w:sz w:val="24"/>
          <w:szCs w:val="24"/>
        </w:rPr>
        <w:t xml:space="preserve">. </w:t>
      </w:r>
    </w:p>
    <w:p w:rsidR="00E66A0A" w:rsidRDefault="00E66A0A" w:rsidP="00E66A0A">
      <w:pPr>
        <w:spacing w:after="0" w:line="240" w:lineRule="auto"/>
        <w:jc w:val="both"/>
        <w:rPr>
          <w:rFonts w:ascii="Calibri" w:hAnsi="Calibri" w:cs="Calibri"/>
          <w:color w:val="000000" w:themeColor="text1"/>
          <w:sz w:val="24"/>
          <w:szCs w:val="24"/>
        </w:rPr>
      </w:pPr>
    </w:p>
    <w:p w:rsidR="00FD0D45" w:rsidRDefault="001D4539" w:rsidP="00E66A0A">
      <w:pPr>
        <w:spacing w:after="0" w:line="240" w:lineRule="auto"/>
        <w:jc w:val="both"/>
        <w:rPr>
          <w:rFonts w:ascii="Calibri" w:hAnsi="Calibri" w:cs="Calibri"/>
          <w:color w:val="000000" w:themeColor="text1"/>
          <w:sz w:val="24"/>
          <w:szCs w:val="24"/>
        </w:rPr>
      </w:pPr>
      <w:r w:rsidRPr="00E66A0A">
        <w:rPr>
          <w:rFonts w:ascii="Calibri" w:hAnsi="Calibri" w:cs="Calibri"/>
          <w:color w:val="000000" w:themeColor="text1"/>
          <w:sz w:val="24"/>
          <w:szCs w:val="24"/>
        </w:rPr>
        <w:t xml:space="preserve">MPO předpokládá, že bude možné čerpat investiční </w:t>
      </w:r>
      <w:r w:rsidR="00995692" w:rsidRPr="00E66A0A">
        <w:rPr>
          <w:rFonts w:ascii="Calibri" w:hAnsi="Calibri" w:cs="Calibri"/>
          <w:color w:val="000000" w:themeColor="text1"/>
          <w:sz w:val="24"/>
          <w:szCs w:val="24"/>
        </w:rPr>
        <w:t>podpory</w:t>
      </w:r>
      <w:r w:rsidRPr="00E66A0A">
        <w:rPr>
          <w:rFonts w:ascii="Calibri" w:hAnsi="Calibri" w:cs="Calibri"/>
          <w:color w:val="000000" w:themeColor="text1"/>
          <w:sz w:val="24"/>
          <w:szCs w:val="24"/>
        </w:rPr>
        <w:t xml:space="preserve"> z fondů EU až do</w:t>
      </w:r>
      <w:r w:rsidR="00EF59BF">
        <w:rPr>
          <w:rFonts w:ascii="Calibri" w:hAnsi="Calibri" w:cs="Calibri"/>
          <w:color w:val="000000" w:themeColor="text1"/>
          <w:sz w:val="24"/>
          <w:szCs w:val="24"/>
        </w:rPr>
        <w:t xml:space="preserve"> </w:t>
      </w:r>
      <w:r w:rsidR="00FD0D45" w:rsidRPr="00E66A0A">
        <w:rPr>
          <w:rFonts w:ascii="Calibri" w:hAnsi="Calibri" w:cs="Calibri"/>
          <w:color w:val="000000" w:themeColor="text1"/>
          <w:sz w:val="24"/>
          <w:szCs w:val="24"/>
        </w:rPr>
        <w:t xml:space="preserve">splnění tohoto </w:t>
      </w:r>
      <w:r w:rsidR="00EF59BF">
        <w:rPr>
          <w:rFonts w:ascii="Calibri" w:hAnsi="Calibri" w:cs="Calibri"/>
          <w:color w:val="000000" w:themeColor="text1"/>
          <w:sz w:val="24"/>
          <w:szCs w:val="24"/>
        </w:rPr>
        <w:t>na</w:t>
      </w:r>
      <w:r w:rsidR="00FD0D45" w:rsidRPr="00E66A0A">
        <w:rPr>
          <w:rFonts w:ascii="Calibri" w:hAnsi="Calibri" w:cs="Calibri"/>
          <w:color w:val="000000" w:themeColor="text1"/>
          <w:sz w:val="24"/>
          <w:szCs w:val="24"/>
        </w:rPr>
        <w:t>výšeného cíle.</w:t>
      </w:r>
    </w:p>
    <w:p w:rsidR="00E66A0A" w:rsidRPr="00E66A0A" w:rsidRDefault="00E66A0A" w:rsidP="00E66A0A">
      <w:pPr>
        <w:spacing w:after="0" w:line="240" w:lineRule="auto"/>
        <w:jc w:val="both"/>
        <w:rPr>
          <w:rFonts w:ascii="Calibri" w:hAnsi="Calibri" w:cs="Calibri"/>
          <w:color w:val="000000" w:themeColor="text1"/>
          <w:sz w:val="24"/>
          <w:szCs w:val="24"/>
        </w:rPr>
      </w:pPr>
    </w:p>
    <w:p w:rsidR="001D4539" w:rsidRPr="00E66A0A" w:rsidRDefault="001D4539" w:rsidP="00E66A0A">
      <w:pPr>
        <w:spacing w:after="0" w:line="240" w:lineRule="auto"/>
        <w:jc w:val="both"/>
        <w:rPr>
          <w:rFonts w:ascii="Calibri" w:hAnsi="Calibri" w:cs="Calibri"/>
          <w:b/>
          <w:bCs/>
          <w:color w:val="000000" w:themeColor="text1"/>
          <w:sz w:val="24"/>
          <w:szCs w:val="24"/>
        </w:rPr>
      </w:pPr>
      <w:r w:rsidRPr="00E66A0A">
        <w:rPr>
          <w:rFonts w:ascii="Calibri" w:hAnsi="Calibri" w:cs="Calibri"/>
          <w:b/>
          <w:bCs/>
          <w:color w:val="000000" w:themeColor="text1"/>
          <w:sz w:val="24"/>
          <w:szCs w:val="24"/>
        </w:rPr>
        <w:t>Státní politika životního prostředí České republiky</w:t>
      </w:r>
    </w:p>
    <w:p w:rsidR="00E66A0A" w:rsidRDefault="00E66A0A" w:rsidP="00E66A0A">
      <w:pPr>
        <w:spacing w:after="0" w:line="240" w:lineRule="auto"/>
        <w:jc w:val="both"/>
        <w:rPr>
          <w:rFonts w:ascii="Calibri" w:hAnsi="Calibri" w:cs="Calibri"/>
          <w:color w:val="000000" w:themeColor="text1"/>
          <w:sz w:val="24"/>
          <w:szCs w:val="24"/>
        </w:rPr>
      </w:pPr>
    </w:p>
    <w:p w:rsidR="001A5B67" w:rsidRDefault="00C63C01" w:rsidP="00E66A0A">
      <w:pPr>
        <w:spacing w:after="0" w:line="240" w:lineRule="auto"/>
        <w:jc w:val="both"/>
        <w:rPr>
          <w:rFonts w:ascii="Calibri" w:hAnsi="Calibri" w:cs="Calibri"/>
          <w:color w:val="000000" w:themeColor="text1"/>
          <w:sz w:val="24"/>
          <w:szCs w:val="24"/>
        </w:rPr>
      </w:pPr>
      <w:r w:rsidRPr="00E66A0A">
        <w:rPr>
          <w:rFonts w:ascii="Calibri" w:hAnsi="Calibri" w:cs="Calibri"/>
          <w:color w:val="000000" w:themeColor="text1"/>
          <w:sz w:val="24"/>
          <w:szCs w:val="24"/>
        </w:rPr>
        <w:t xml:space="preserve">Principem </w:t>
      </w:r>
      <w:r w:rsidRPr="00F03961">
        <w:rPr>
          <w:rFonts w:ascii="Calibri" w:hAnsi="Calibri" w:cs="Calibri"/>
          <w:i/>
          <w:color w:val="000000" w:themeColor="text1"/>
          <w:sz w:val="24"/>
          <w:szCs w:val="24"/>
        </w:rPr>
        <w:t>Státní politiky životního prostředí</w:t>
      </w:r>
      <w:r w:rsidRPr="00E66A0A">
        <w:rPr>
          <w:rFonts w:ascii="Calibri" w:hAnsi="Calibri" w:cs="Calibri"/>
          <w:color w:val="000000" w:themeColor="text1"/>
          <w:sz w:val="24"/>
          <w:szCs w:val="24"/>
        </w:rPr>
        <w:t xml:space="preserve"> </w:t>
      </w:r>
      <w:r w:rsidR="00FB4A2B" w:rsidRPr="00FB4A2B">
        <w:rPr>
          <w:rFonts w:ascii="Calibri" w:hAnsi="Calibri" w:cs="Calibri"/>
          <w:i/>
          <w:color w:val="000000" w:themeColor="text1"/>
          <w:sz w:val="24"/>
          <w:szCs w:val="24"/>
        </w:rPr>
        <w:t>ČR</w:t>
      </w:r>
      <w:r w:rsidR="00FB4A2B">
        <w:rPr>
          <w:rFonts w:ascii="Calibri" w:hAnsi="Calibri" w:cs="Calibri"/>
          <w:color w:val="000000" w:themeColor="text1"/>
          <w:sz w:val="24"/>
          <w:szCs w:val="24"/>
        </w:rPr>
        <w:t xml:space="preserve"> </w:t>
      </w:r>
      <w:r w:rsidRPr="00E66A0A">
        <w:rPr>
          <w:rFonts w:ascii="Calibri" w:hAnsi="Calibri" w:cs="Calibri"/>
          <w:color w:val="000000" w:themeColor="text1"/>
          <w:sz w:val="24"/>
          <w:szCs w:val="24"/>
        </w:rPr>
        <w:t xml:space="preserve">(dále také „SPŽP“) je integrování politik, </w:t>
      </w:r>
      <w:r w:rsidR="00EF59BF">
        <w:rPr>
          <w:rFonts w:ascii="Calibri" w:hAnsi="Calibri" w:cs="Calibri"/>
          <w:color w:val="000000" w:themeColor="text1"/>
          <w:sz w:val="24"/>
          <w:szCs w:val="24"/>
        </w:rPr>
        <w:t>což</w:t>
      </w:r>
      <w:r w:rsidRPr="00E66A0A">
        <w:rPr>
          <w:rFonts w:ascii="Calibri" w:hAnsi="Calibri" w:cs="Calibri"/>
          <w:color w:val="000000" w:themeColor="text1"/>
          <w:sz w:val="24"/>
          <w:szCs w:val="24"/>
        </w:rPr>
        <w:t xml:space="preserve"> vyžaduje spolupráci na všech úrovních veřejné správy, kde se připravuje řada strategií a</w:t>
      </w:r>
      <w:r w:rsidR="005D1359" w:rsidRPr="00E66A0A">
        <w:rPr>
          <w:rFonts w:ascii="Calibri" w:hAnsi="Calibri" w:cs="Calibri"/>
          <w:color w:val="000000" w:themeColor="text1"/>
          <w:sz w:val="24"/>
          <w:szCs w:val="24"/>
        </w:rPr>
        <w:t> </w:t>
      </w:r>
      <w:r w:rsidRPr="00E66A0A">
        <w:rPr>
          <w:rFonts w:ascii="Calibri" w:hAnsi="Calibri" w:cs="Calibri"/>
          <w:color w:val="000000" w:themeColor="text1"/>
          <w:sz w:val="24"/>
          <w:szCs w:val="24"/>
        </w:rPr>
        <w:t xml:space="preserve">koncepcí s centrální, sektorovou i regionální působností. SPŽP </w:t>
      </w:r>
      <w:r w:rsidR="00EE31EA" w:rsidRPr="00E66A0A">
        <w:rPr>
          <w:rFonts w:ascii="Calibri" w:hAnsi="Calibri" w:cs="Calibri"/>
          <w:color w:val="000000" w:themeColor="text1"/>
          <w:sz w:val="24"/>
          <w:szCs w:val="24"/>
        </w:rPr>
        <w:t>pro roky 2004–</w:t>
      </w:r>
      <w:r w:rsidR="001D4539" w:rsidRPr="00E66A0A">
        <w:rPr>
          <w:rFonts w:ascii="Calibri" w:hAnsi="Calibri" w:cs="Calibri"/>
          <w:color w:val="000000" w:themeColor="text1"/>
          <w:sz w:val="24"/>
          <w:szCs w:val="24"/>
        </w:rPr>
        <w:t xml:space="preserve">2010 byla schválena vládou v roce 2004. Mezi prioritní oblasti patřilo i udržitelné využívání přírodních zdrojů, jedna z podkapitol je zaměřena na využívání OZE. </w:t>
      </w:r>
      <w:r w:rsidRPr="00E66A0A">
        <w:rPr>
          <w:rFonts w:ascii="Calibri" w:hAnsi="Calibri" w:cs="Calibri"/>
          <w:color w:val="000000" w:themeColor="text1"/>
          <w:sz w:val="24"/>
          <w:szCs w:val="24"/>
        </w:rPr>
        <w:t>Jeden z d</w:t>
      </w:r>
      <w:r w:rsidR="001D4539" w:rsidRPr="00E66A0A">
        <w:rPr>
          <w:rFonts w:ascii="Calibri" w:hAnsi="Calibri" w:cs="Calibri"/>
          <w:color w:val="000000" w:themeColor="text1"/>
          <w:sz w:val="24"/>
          <w:szCs w:val="24"/>
        </w:rPr>
        <w:t>ílčí</w:t>
      </w:r>
      <w:r w:rsidRPr="00E66A0A">
        <w:rPr>
          <w:rFonts w:ascii="Calibri" w:hAnsi="Calibri" w:cs="Calibri"/>
          <w:color w:val="000000" w:themeColor="text1"/>
          <w:sz w:val="24"/>
          <w:szCs w:val="24"/>
        </w:rPr>
        <w:t>ch</w:t>
      </w:r>
      <w:r w:rsidR="001D4539" w:rsidRPr="00E66A0A">
        <w:rPr>
          <w:rFonts w:ascii="Calibri" w:hAnsi="Calibri" w:cs="Calibri"/>
          <w:color w:val="000000" w:themeColor="text1"/>
          <w:sz w:val="24"/>
          <w:szCs w:val="24"/>
        </w:rPr>
        <w:t xml:space="preserve"> cíl</w:t>
      </w:r>
      <w:r w:rsidRPr="00E66A0A">
        <w:rPr>
          <w:rFonts w:ascii="Calibri" w:hAnsi="Calibri" w:cs="Calibri"/>
          <w:color w:val="000000" w:themeColor="text1"/>
          <w:sz w:val="24"/>
          <w:szCs w:val="24"/>
        </w:rPr>
        <w:t>ů</w:t>
      </w:r>
      <w:r w:rsidR="007C2474" w:rsidRPr="00E66A0A">
        <w:rPr>
          <w:rFonts w:ascii="Calibri" w:hAnsi="Calibri" w:cs="Calibri"/>
          <w:color w:val="000000" w:themeColor="text1"/>
          <w:sz w:val="24"/>
          <w:szCs w:val="24"/>
        </w:rPr>
        <w:t xml:space="preserve"> spočíval např. v </w:t>
      </w:r>
      <w:r w:rsidR="001D4539" w:rsidRPr="00E66A0A">
        <w:rPr>
          <w:rFonts w:ascii="Calibri" w:hAnsi="Calibri" w:cs="Calibri"/>
          <w:color w:val="000000" w:themeColor="text1"/>
          <w:sz w:val="24"/>
          <w:szCs w:val="24"/>
        </w:rPr>
        <w:t>dosažení 8% podílu elektřiny z OZE na hrubé spotřebě elektřiny</w:t>
      </w:r>
      <w:r w:rsidRPr="00E66A0A">
        <w:rPr>
          <w:rFonts w:ascii="Calibri" w:hAnsi="Calibri" w:cs="Calibri"/>
          <w:color w:val="000000" w:themeColor="text1"/>
          <w:sz w:val="24"/>
          <w:szCs w:val="24"/>
        </w:rPr>
        <w:t xml:space="preserve"> k roku 2010</w:t>
      </w:r>
      <w:r w:rsidR="001D4539" w:rsidRPr="00E66A0A">
        <w:rPr>
          <w:rFonts w:ascii="Calibri" w:hAnsi="Calibri" w:cs="Calibri"/>
          <w:color w:val="000000" w:themeColor="text1"/>
          <w:sz w:val="24"/>
          <w:szCs w:val="24"/>
        </w:rPr>
        <w:t xml:space="preserve">, což byl indikativní cíl pro ČR </w:t>
      </w:r>
      <w:r w:rsidR="001A5B67" w:rsidRPr="00E66A0A">
        <w:rPr>
          <w:rFonts w:ascii="Calibri" w:hAnsi="Calibri" w:cs="Calibri"/>
          <w:color w:val="000000" w:themeColor="text1"/>
          <w:sz w:val="24"/>
          <w:szCs w:val="24"/>
        </w:rPr>
        <w:t>stanovený EU</w:t>
      </w:r>
      <w:r w:rsidR="001D4539" w:rsidRPr="00E66A0A">
        <w:rPr>
          <w:rFonts w:ascii="Calibri" w:hAnsi="Calibri" w:cs="Calibri"/>
          <w:color w:val="000000" w:themeColor="text1"/>
          <w:sz w:val="24"/>
          <w:szCs w:val="24"/>
        </w:rPr>
        <w:t>. MŽP vyhodno</w:t>
      </w:r>
      <w:r w:rsidR="00EE31EA" w:rsidRPr="00E66A0A">
        <w:rPr>
          <w:rFonts w:ascii="Calibri" w:hAnsi="Calibri" w:cs="Calibri"/>
          <w:color w:val="000000" w:themeColor="text1"/>
          <w:sz w:val="24"/>
          <w:szCs w:val="24"/>
        </w:rPr>
        <w:t xml:space="preserve">tilo plnění SPŽP za období </w:t>
      </w:r>
      <w:r w:rsidR="00EF59BF">
        <w:rPr>
          <w:rFonts w:ascii="Calibri" w:hAnsi="Calibri" w:cs="Calibri"/>
          <w:color w:val="000000" w:themeColor="text1"/>
          <w:sz w:val="24"/>
          <w:szCs w:val="24"/>
        </w:rPr>
        <w:br/>
      </w:r>
      <w:r w:rsidR="00EE31EA" w:rsidRPr="00E66A0A">
        <w:rPr>
          <w:rFonts w:ascii="Calibri" w:hAnsi="Calibri" w:cs="Calibri"/>
          <w:color w:val="000000" w:themeColor="text1"/>
          <w:sz w:val="24"/>
          <w:szCs w:val="24"/>
        </w:rPr>
        <w:t>2004–</w:t>
      </w:r>
      <w:r w:rsidR="001D4539" w:rsidRPr="00E66A0A">
        <w:rPr>
          <w:rFonts w:ascii="Calibri" w:hAnsi="Calibri" w:cs="Calibri"/>
          <w:color w:val="000000" w:themeColor="text1"/>
          <w:sz w:val="24"/>
          <w:szCs w:val="24"/>
        </w:rPr>
        <w:t>2010, dílčí cíle z problematiky OZE byly převážně označeny za splněné.</w:t>
      </w:r>
    </w:p>
    <w:p w:rsidR="00E66A0A" w:rsidRPr="00E66A0A" w:rsidRDefault="00E66A0A" w:rsidP="00E66A0A">
      <w:pPr>
        <w:spacing w:after="0" w:line="240" w:lineRule="auto"/>
        <w:jc w:val="both"/>
        <w:rPr>
          <w:rFonts w:ascii="Calibri" w:hAnsi="Calibri" w:cs="Calibri"/>
          <w:color w:val="000000" w:themeColor="text1"/>
          <w:sz w:val="24"/>
          <w:szCs w:val="24"/>
        </w:rPr>
      </w:pPr>
    </w:p>
    <w:p w:rsidR="00FD0D45" w:rsidRDefault="001D4539" w:rsidP="00E66A0A">
      <w:pPr>
        <w:spacing w:after="0" w:line="240" w:lineRule="auto"/>
        <w:jc w:val="both"/>
        <w:rPr>
          <w:rFonts w:ascii="Calibri" w:hAnsi="Calibri" w:cs="Calibri"/>
          <w:color w:val="000000" w:themeColor="text1"/>
          <w:sz w:val="24"/>
          <w:szCs w:val="24"/>
        </w:rPr>
      </w:pPr>
      <w:r w:rsidRPr="00E66A0A">
        <w:rPr>
          <w:rFonts w:ascii="Calibri" w:hAnsi="Calibri" w:cs="Calibri"/>
          <w:color w:val="000000" w:themeColor="text1"/>
          <w:sz w:val="24"/>
          <w:szCs w:val="24"/>
        </w:rPr>
        <w:t>Vláda v roce 2013 schválila aktualizovanou SPŽP na léta 2012 až 2020. Hlavním cílem je výrazně přispět k efektivnímu využívání veškerých zdrojů (energetická účinnost). Mezi základní cíle aktualizované SPŽP v oblasti OZE pro ČR patří zajištění 13% podílu energie z</w:t>
      </w:r>
      <w:r w:rsidR="005D1359" w:rsidRPr="00E66A0A">
        <w:rPr>
          <w:rFonts w:ascii="Calibri" w:hAnsi="Calibri" w:cs="Calibri"/>
          <w:color w:val="000000" w:themeColor="text1"/>
          <w:sz w:val="24"/>
          <w:szCs w:val="24"/>
        </w:rPr>
        <w:t> </w:t>
      </w:r>
      <w:r w:rsidRPr="00E66A0A">
        <w:rPr>
          <w:rFonts w:ascii="Calibri" w:hAnsi="Calibri" w:cs="Calibri"/>
          <w:color w:val="000000" w:themeColor="text1"/>
          <w:sz w:val="24"/>
          <w:szCs w:val="24"/>
        </w:rPr>
        <w:t>OZE na hrubé konečné spotřebě energie k roku 2020, tedy závazný cíl stanovený EU.</w:t>
      </w:r>
    </w:p>
    <w:p w:rsidR="00E66A0A" w:rsidRPr="00E66A0A" w:rsidRDefault="00E66A0A" w:rsidP="00E66A0A">
      <w:pPr>
        <w:spacing w:after="0" w:line="240" w:lineRule="auto"/>
        <w:jc w:val="both"/>
        <w:rPr>
          <w:rFonts w:ascii="Calibri" w:hAnsi="Calibri" w:cs="Calibri"/>
          <w:color w:val="000000" w:themeColor="text1"/>
          <w:sz w:val="24"/>
          <w:szCs w:val="24"/>
        </w:rPr>
      </w:pPr>
    </w:p>
    <w:p w:rsidR="00FD0D45" w:rsidRPr="00E66A0A" w:rsidRDefault="001D4539" w:rsidP="00E66A0A">
      <w:pPr>
        <w:autoSpaceDE w:val="0"/>
        <w:autoSpaceDN w:val="0"/>
        <w:adjustRightInd w:val="0"/>
        <w:spacing w:after="0" w:line="240" w:lineRule="auto"/>
        <w:jc w:val="both"/>
        <w:rPr>
          <w:rFonts w:ascii="Calibri" w:hAnsi="Calibri" w:cs="Calibri"/>
          <w:color w:val="000000" w:themeColor="text1"/>
          <w:sz w:val="24"/>
          <w:szCs w:val="24"/>
        </w:rPr>
      </w:pPr>
      <w:r w:rsidRPr="00E66A0A">
        <w:rPr>
          <w:rFonts w:ascii="Calibri" w:hAnsi="Calibri" w:cs="Calibri"/>
          <w:color w:val="000000" w:themeColor="text1"/>
          <w:sz w:val="24"/>
          <w:szCs w:val="24"/>
        </w:rPr>
        <w:t>Plnění cílů SPŽP je uváděno mj. ve zprávách o životním prostředí ČR. Poslední zveřejněná zpráva za rok 2012 obsahuje informaci, že závazný cíl pro ČR na rok 2020, tedy 13% podíl energie z OZE na hrubé konečné spotřebě energie, byl dosažen již v roce 2012.</w:t>
      </w:r>
      <w:r w:rsidR="001A0043" w:rsidRPr="00E66A0A">
        <w:rPr>
          <w:rFonts w:ascii="Calibri" w:hAnsi="Calibri" w:cs="Calibri"/>
          <w:color w:val="000000" w:themeColor="text1"/>
          <w:sz w:val="24"/>
          <w:szCs w:val="24"/>
        </w:rPr>
        <w:t xml:space="preserve"> Tato informace není v souladu s dokumentem NAP, schváleným vládou ČR v roce 2012.</w:t>
      </w:r>
    </w:p>
    <w:p w:rsidR="007C2474" w:rsidRPr="00E66A0A" w:rsidRDefault="007C2474" w:rsidP="00E66A0A">
      <w:pPr>
        <w:spacing w:after="0" w:line="240" w:lineRule="auto"/>
        <w:jc w:val="both"/>
        <w:rPr>
          <w:rFonts w:ascii="Calibri" w:hAnsi="Calibri" w:cs="Calibri"/>
          <w:bCs/>
          <w:color w:val="000000" w:themeColor="text1"/>
          <w:sz w:val="24"/>
          <w:szCs w:val="24"/>
        </w:rPr>
      </w:pPr>
    </w:p>
    <w:p w:rsidR="00B45A16" w:rsidRDefault="00B45A16">
      <w:pPr>
        <w:rPr>
          <w:rFonts w:ascii="Calibri" w:hAnsi="Calibri" w:cs="Calibri"/>
          <w:b/>
          <w:bCs/>
          <w:color w:val="000000" w:themeColor="text1"/>
          <w:sz w:val="24"/>
          <w:szCs w:val="24"/>
        </w:rPr>
      </w:pPr>
      <w:r>
        <w:rPr>
          <w:rFonts w:ascii="Calibri" w:hAnsi="Calibri" w:cs="Calibri"/>
          <w:b/>
          <w:bCs/>
          <w:color w:val="000000" w:themeColor="text1"/>
          <w:sz w:val="24"/>
          <w:szCs w:val="24"/>
        </w:rPr>
        <w:br w:type="page"/>
      </w:r>
    </w:p>
    <w:p w:rsidR="001D4539" w:rsidRPr="00E66A0A" w:rsidRDefault="001D4539" w:rsidP="00E66A0A">
      <w:pPr>
        <w:spacing w:after="0" w:line="240" w:lineRule="auto"/>
        <w:jc w:val="both"/>
        <w:rPr>
          <w:rFonts w:ascii="Calibri" w:hAnsi="Calibri" w:cs="Calibri"/>
          <w:b/>
          <w:bCs/>
          <w:color w:val="000000" w:themeColor="text1"/>
          <w:sz w:val="24"/>
          <w:szCs w:val="24"/>
        </w:rPr>
      </w:pPr>
      <w:r w:rsidRPr="00E66A0A">
        <w:rPr>
          <w:rFonts w:ascii="Calibri" w:hAnsi="Calibri" w:cs="Calibri"/>
          <w:b/>
          <w:bCs/>
          <w:color w:val="000000" w:themeColor="text1"/>
          <w:sz w:val="24"/>
          <w:szCs w:val="24"/>
        </w:rPr>
        <w:lastRenderedPageBreak/>
        <w:t xml:space="preserve">Akční plán pro biomasu pro </w:t>
      </w:r>
      <w:r w:rsidR="00CF5474" w:rsidRPr="00E66A0A">
        <w:rPr>
          <w:rFonts w:ascii="Calibri" w:hAnsi="Calibri" w:cs="Calibri"/>
          <w:b/>
          <w:bCs/>
          <w:color w:val="000000" w:themeColor="text1"/>
          <w:sz w:val="24"/>
          <w:szCs w:val="24"/>
        </w:rPr>
        <w:t>Českou republiku</w:t>
      </w:r>
    </w:p>
    <w:p w:rsidR="00E66A0A" w:rsidRDefault="00E66A0A" w:rsidP="00E66A0A">
      <w:pPr>
        <w:autoSpaceDE w:val="0"/>
        <w:autoSpaceDN w:val="0"/>
        <w:adjustRightInd w:val="0"/>
        <w:spacing w:after="0" w:line="240" w:lineRule="auto"/>
        <w:jc w:val="both"/>
        <w:rPr>
          <w:rFonts w:ascii="Calibri" w:hAnsi="Calibri" w:cs="Calibri"/>
          <w:color w:val="000000" w:themeColor="text1"/>
          <w:sz w:val="24"/>
          <w:szCs w:val="24"/>
        </w:rPr>
      </w:pPr>
    </w:p>
    <w:p w:rsidR="00951CBB" w:rsidRDefault="00951CBB" w:rsidP="00E66A0A">
      <w:pPr>
        <w:autoSpaceDE w:val="0"/>
        <w:autoSpaceDN w:val="0"/>
        <w:adjustRightInd w:val="0"/>
        <w:spacing w:after="0" w:line="240" w:lineRule="auto"/>
        <w:jc w:val="both"/>
        <w:rPr>
          <w:rFonts w:ascii="Calibri" w:hAnsi="Calibri" w:cs="Calibri"/>
          <w:color w:val="000000" w:themeColor="text1"/>
          <w:sz w:val="24"/>
          <w:szCs w:val="24"/>
        </w:rPr>
      </w:pPr>
      <w:r w:rsidRPr="00E66A0A">
        <w:rPr>
          <w:rFonts w:ascii="Calibri" w:hAnsi="Calibri" w:cs="Calibri"/>
          <w:color w:val="000000" w:themeColor="text1"/>
          <w:sz w:val="24"/>
          <w:szCs w:val="24"/>
        </w:rPr>
        <w:t xml:space="preserve">Zpracování </w:t>
      </w:r>
      <w:r w:rsidR="00994403" w:rsidRPr="00E66A0A">
        <w:rPr>
          <w:rFonts w:ascii="Calibri" w:hAnsi="Calibri" w:cs="Calibri"/>
          <w:color w:val="000000" w:themeColor="text1"/>
          <w:sz w:val="24"/>
          <w:szCs w:val="24"/>
        </w:rPr>
        <w:t xml:space="preserve">akčního plánu </w:t>
      </w:r>
      <w:r w:rsidR="00382D24" w:rsidRPr="00E66A0A">
        <w:rPr>
          <w:rFonts w:ascii="Calibri" w:hAnsi="Calibri" w:cs="Calibri"/>
          <w:color w:val="000000" w:themeColor="text1"/>
          <w:sz w:val="24"/>
          <w:szCs w:val="24"/>
        </w:rPr>
        <w:t xml:space="preserve">na roky </w:t>
      </w:r>
      <w:r w:rsidR="00EE31EA" w:rsidRPr="00E66A0A">
        <w:rPr>
          <w:rFonts w:ascii="Calibri" w:hAnsi="Calibri" w:cs="Calibri"/>
          <w:color w:val="000000" w:themeColor="text1"/>
          <w:sz w:val="24"/>
          <w:szCs w:val="24"/>
        </w:rPr>
        <w:t>2009–</w:t>
      </w:r>
      <w:r w:rsidRPr="00E66A0A">
        <w:rPr>
          <w:rFonts w:ascii="Calibri" w:hAnsi="Calibri" w:cs="Calibri"/>
          <w:color w:val="000000" w:themeColor="text1"/>
          <w:sz w:val="24"/>
          <w:szCs w:val="24"/>
        </w:rPr>
        <w:t xml:space="preserve">2011 doporučila </w:t>
      </w:r>
      <w:r w:rsidR="00823F63" w:rsidRPr="00E66A0A">
        <w:rPr>
          <w:rFonts w:ascii="Calibri" w:hAnsi="Calibri" w:cs="Calibri"/>
          <w:color w:val="000000" w:themeColor="text1"/>
          <w:sz w:val="24"/>
          <w:szCs w:val="24"/>
        </w:rPr>
        <w:t>Evropská komise (dále také „</w:t>
      </w:r>
      <w:r w:rsidRPr="00E66A0A">
        <w:rPr>
          <w:rFonts w:ascii="Calibri" w:hAnsi="Calibri" w:cs="Calibri"/>
          <w:color w:val="000000" w:themeColor="text1"/>
          <w:sz w:val="24"/>
          <w:szCs w:val="24"/>
        </w:rPr>
        <w:t>EK</w:t>
      </w:r>
      <w:r w:rsidR="00823F63" w:rsidRPr="00E66A0A">
        <w:rPr>
          <w:rFonts w:ascii="Calibri" w:hAnsi="Calibri" w:cs="Calibri"/>
          <w:color w:val="000000" w:themeColor="text1"/>
          <w:sz w:val="24"/>
          <w:szCs w:val="24"/>
        </w:rPr>
        <w:t>“)</w:t>
      </w:r>
      <w:r w:rsidR="00EE31EA" w:rsidRPr="00E66A0A">
        <w:rPr>
          <w:rFonts w:ascii="Calibri" w:hAnsi="Calibri" w:cs="Calibri"/>
          <w:color w:val="000000" w:themeColor="text1"/>
          <w:sz w:val="24"/>
          <w:szCs w:val="24"/>
        </w:rPr>
        <w:t xml:space="preserve"> z </w:t>
      </w:r>
      <w:r w:rsidRPr="00E66A0A">
        <w:rPr>
          <w:rFonts w:ascii="Calibri" w:hAnsi="Calibri" w:cs="Calibri"/>
          <w:color w:val="000000" w:themeColor="text1"/>
          <w:sz w:val="24"/>
          <w:szCs w:val="24"/>
        </w:rPr>
        <w:t xml:space="preserve">důvodu naplnění národních i evropských cílů v energetickém využívání biomasy. </w:t>
      </w:r>
      <w:r w:rsidR="00994403" w:rsidRPr="00E66A0A">
        <w:rPr>
          <w:rFonts w:ascii="Calibri" w:hAnsi="Calibri" w:cs="Calibri"/>
          <w:color w:val="000000" w:themeColor="text1"/>
          <w:sz w:val="24"/>
          <w:szCs w:val="24"/>
        </w:rPr>
        <w:t>Akční plán je</w:t>
      </w:r>
      <w:r w:rsidRPr="00E66A0A">
        <w:rPr>
          <w:rFonts w:ascii="Calibri" w:hAnsi="Calibri" w:cs="Calibri"/>
          <w:color w:val="000000" w:themeColor="text1"/>
          <w:sz w:val="24"/>
          <w:szCs w:val="24"/>
        </w:rPr>
        <w:t xml:space="preserve"> schv</w:t>
      </w:r>
      <w:r w:rsidR="00994403" w:rsidRPr="00E66A0A">
        <w:rPr>
          <w:rFonts w:ascii="Calibri" w:hAnsi="Calibri" w:cs="Calibri"/>
          <w:color w:val="000000" w:themeColor="text1"/>
          <w:sz w:val="24"/>
          <w:szCs w:val="24"/>
        </w:rPr>
        <w:t>a</w:t>
      </w:r>
      <w:r w:rsidRPr="00E66A0A">
        <w:rPr>
          <w:rFonts w:ascii="Calibri" w:hAnsi="Calibri" w:cs="Calibri"/>
          <w:color w:val="000000" w:themeColor="text1"/>
          <w:sz w:val="24"/>
          <w:szCs w:val="24"/>
        </w:rPr>
        <w:t>l</w:t>
      </w:r>
      <w:r w:rsidR="00994403" w:rsidRPr="00E66A0A">
        <w:rPr>
          <w:rFonts w:ascii="Calibri" w:hAnsi="Calibri" w:cs="Calibri"/>
          <w:color w:val="000000" w:themeColor="text1"/>
          <w:sz w:val="24"/>
          <w:szCs w:val="24"/>
        </w:rPr>
        <w:t>ová</w:t>
      </w:r>
      <w:r w:rsidRPr="00E66A0A">
        <w:rPr>
          <w:rFonts w:ascii="Calibri" w:hAnsi="Calibri" w:cs="Calibri"/>
          <w:color w:val="000000" w:themeColor="text1"/>
          <w:sz w:val="24"/>
          <w:szCs w:val="24"/>
        </w:rPr>
        <w:t xml:space="preserve">n vládou. Důvodem vzniku </w:t>
      </w:r>
      <w:r w:rsidR="00994403" w:rsidRPr="00E66A0A">
        <w:rPr>
          <w:rFonts w:ascii="Calibri" w:hAnsi="Calibri" w:cs="Calibri"/>
          <w:color w:val="000000" w:themeColor="text1"/>
          <w:sz w:val="24"/>
          <w:szCs w:val="24"/>
        </w:rPr>
        <w:t xml:space="preserve">akčního plánu </w:t>
      </w:r>
      <w:r w:rsidRPr="00E66A0A">
        <w:rPr>
          <w:rFonts w:ascii="Calibri" w:hAnsi="Calibri" w:cs="Calibri"/>
          <w:color w:val="000000" w:themeColor="text1"/>
          <w:sz w:val="24"/>
          <w:szCs w:val="24"/>
        </w:rPr>
        <w:t>byla také potřeba zhodnocení možnosti využívání biomasy v ČR pro energetické využití a nastavení základních pravidel a</w:t>
      </w:r>
      <w:r w:rsidR="005D1359" w:rsidRPr="00E66A0A">
        <w:rPr>
          <w:rFonts w:ascii="Calibri" w:hAnsi="Calibri" w:cs="Calibri"/>
          <w:color w:val="000000" w:themeColor="text1"/>
          <w:sz w:val="24"/>
          <w:szCs w:val="24"/>
        </w:rPr>
        <w:t> </w:t>
      </w:r>
      <w:r w:rsidRPr="00E66A0A">
        <w:rPr>
          <w:rFonts w:ascii="Calibri" w:hAnsi="Calibri" w:cs="Calibri"/>
          <w:color w:val="000000" w:themeColor="text1"/>
          <w:sz w:val="24"/>
          <w:szCs w:val="24"/>
        </w:rPr>
        <w:t xml:space="preserve">prostředků pro jeho efektivní využívání. </w:t>
      </w:r>
    </w:p>
    <w:p w:rsidR="00E66A0A" w:rsidRPr="00E66A0A" w:rsidRDefault="00E66A0A" w:rsidP="00E66A0A">
      <w:pPr>
        <w:autoSpaceDE w:val="0"/>
        <w:autoSpaceDN w:val="0"/>
        <w:adjustRightInd w:val="0"/>
        <w:spacing w:after="0" w:line="240" w:lineRule="auto"/>
        <w:jc w:val="both"/>
        <w:rPr>
          <w:rFonts w:ascii="Calibri" w:hAnsi="Calibri" w:cs="Calibri"/>
          <w:color w:val="000000" w:themeColor="text1"/>
          <w:sz w:val="24"/>
          <w:szCs w:val="24"/>
        </w:rPr>
      </w:pPr>
    </w:p>
    <w:p w:rsidR="00951CBB" w:rsidRDefault="00374BDB" w:rsidP="00E66A0A">
      <w:pPr>
        <w:spacing w:after="0" w:line="240" w:lineRule="auto"/>
        <w:jc w:val="both"/>
        <w:rPr>
          <w:rFonts w:ascii="Calibri" w:hAnsi="Calibri" w:cs="Calibri"/>
          <w:color w:val="000000" w:themeColor="text1"/>
          <w:sz w:val="24"/>
          <w:szCs w:val="24"/>
        </w:rPr>
      </w:pPr>
      <w:r w:rsidRPr="00E66A0A">
        <w:rPr>
          <w:rFonts w:ascii="Calibri" w:hAnsi="Calibri" w:cs="Calibri"/>
          <w:color w:val="000000" w:themeColor="text1"/>
          <w:sz w:val="24"/>
          <w:szCs w:val="24"/>
        </w:rPr>
        <w:t xml:space="preserve">Na první akční plán navazuje </w:t>
      </w:r>
      <w:r w:rsidRPr="00D46ACA">
        <w:rPr>
          <w:rFonts w:ascii="Calibri" w:hAnsi="Calibri" w:cs="Calibri"/>
          <w:i/>
          <w:color w:val="000000" w:themeColor="text1"/>
          <w:sz w:val="24"/>
          <w:szCs w:val="24"/>
        </w:rPr>
        <w:t>Akční plán pro biomasu pro Českou republiku</w:t>
      </w:r>
      <w:r w:rsidRPr="00D46ACA">
        <w:rPr>
          <w:rFonts w:ascii="Calibri" w:hAnsi="Calibri" w:cs="Calibri"/>
          <w:bCs/>
          <w:i/>
          <w:color w:val="000000" w:themeColor="text1"/>
          <w:sz w:val="24"/>
          <w:szCs w:val="24"/>
        </w:rPr>
        <w:t xml:space="preserve"> </w:t>
      </w:r>
      <w:r w:rsidR="00EE31EA" w:rsidRPr="00D46ACA">
        <w:rPr>
          <w:rFonts w:ascii="Calibri" w:hAnsi="Calibri" w:cs="Calibri"/>
          <w:i/>
          <w:color w:val="000000" w:themeColor="text1"/>
          <w:sz w:val="24"/>
          <w:szCs w:val="24"/>
        </w:rPr>
        <w:t>2012–</w:t>
      </w:r>
      <w:r w:rsidRPr="00D46ACA">
        <w:rPr>
          <w:rFonts w:ascii="Calibri" w:hAnsi="Calibri" w:cs="Calibri"/>
          <w:i/>
          <w:color w:val="000000" w:themeColor="text1"/>
          <w:sz w:val="24"/>
          <w:szCs w:val="24"/>
        </w:rPr>
        <w:t>2020</w:t>
      </w:r>
      <w:r w:rsidRPr="00E66A0A">
        <w:rPr>
          <w:rFonts w:ascii="Calibri" w:hAnsi="Calibri" w:cs="Calibri"/>
          <w:color w:val="000000" w:themeColor="text1"/>
          <w:sz w:val="24"/>
          <w:szCs w:val="24"/>
        </w:rPr>
        <w:t>. Tento akční plán představuje analýzu využití biomasy v ČR pro energetické účely a</w:t>
      </w:r>
      <w:r w:rsidR="005D1359" w:rsidRPr="00E66A0A">
        <w:rPr>
          <w:rFonts w:ascii="Calibri" w:hAnsi="Calibri" w:cs="Calibri"/>
          <w:color w:val="000000" w:themeColor="text1"/>
          <w:sz w:val="24"/>
          <w:szCs w:val="24"/>
        </w:rPr>
        <w:t> </w:t>
      </w:r>
      <w:r w:rsidRPr="00E66A0A">
        <w:rPr>
          <w:rFonts w:ascii="Calibri" w:hAnsi="Calibri" w:cs="Calibri"/>
          <w:color w:val="000000" w:themeColor="text1"/>
          <w:sz w:val="24"/>
          <w:szCs w:val="24"/>
        </w:rPr>
        <w:t>v</w:t>
      </w:r>
      <w:r w:rsidR="00951CBB" w:rsidRPr="00E66A0A">
        <w:rPr>
          <w:rFonts w:ascii="Calibri" w:hAnsi="Calibri" w:cs="Calibri"/>
          <w:color w:val="000000" w:themeColor="text1"/>
          <w:sz w:val="24"/>
          <w:szCs w:val="24"/>
        </w:rPr>
        <w:t xml:space="preserve">yhodnocení </w:t>
      </w:r>
      <w:r w:rsidRPr="00E66A0A">
        <w:rPr>
          <w:rFonts w:ascii="Calibri" w:hAnsi="Calibri" w:cs="Calibri"/>
          <w:color w:val="000000" w:themeColor="text1"/>
          <w:sz w:val="24"/>
          <w:szCs w:val="24"/>
        </w:rPr>
        <w:t xml:space="preserve">prvního </w:t>
      </w:r>
      <w:r w:rsidR="00994403" w:rsidRPr="00E66A0A">
        <w:rPr>
          <w:rFonts w:ascii="Calibri" w:hAnsi="Calibri" w:cs="Calibri"/>
          <w:color w:val="000000" w:themeColor="text1"/>
          <w:sz w:val="24"/>
          <w:szCs w:val="24"/>
        </w:rPr>
        <w:t>akčního plánu</w:t>
      </w:r>
      <w:r w:rsidRPr="00E66A0A">
        <w:rPr>
          <w:rFonts w:ascii="Calibri" w:hAnsi="Calibri" w:cs="Calibri"/>
          <w:color w:val="000000" w:themeColor="text1"/>
          <w:sz w:val="24"/>
          <w:szCs w:val="24"/>
        </w:rPr>
        <w:t>.</w:t>
      </w:r>
      <w:r w:rsidR="00994403" w:rsidRPr="00E66A0A">
        <w:rPr>
          <w:rFonts w:ascii="Calibri" w:hAnsi="Calibri" w:cs="Calibri"/>
          <w:color w:val="000000" w:themeColor="text1"/>
          <w:sz w:val="24"/>
          <w:szCs w:val="24"/>
        </w:rPr>
        <w:t xml:space="preserve"> </w:t>
      </w:r>
      <w:r w:rsidR="00951CBB" w:rsidRPr="00E66A0A">
        <w:rPr>
          <w:rFonts w:ascii="Calibri" w:hAnsi="Calibri" w:cs="Calibri"/>
          <w:color w:val="000000" w:themeColor="text1"/>
          <w:sz w:val="24"/>
          <w:szCs w:val="24"/>
        </w:rPr>
        <w:t xml:space="preserve">Většina opatření byla řešena nedostatečně nebo nebyla řešena vůbec. Zároveň nebyly vyhodnoceny </w:t>
      </w:r>
      <w:r w:rsidR="00951CBB" w:rsidRPr="00E66A0A">
        <w:rPr>
          <w:rFonts w:ascii="Calibri" w:hAnsi="Calibri" w:cs="Calibri"/>
          <w:bCs/>
          <w:color w:val="000000" w:themeColor="text1"/>
          <w:sz w:val="24"/>
          <w:szCs w:val="24"/>
        </w:rPr>
        <w:t>dosažené výsledky ve formě plnění nastavených</w:t>
      </w:r>
      <w:r w:rsidR="00951CBB" w:rsidRPr="00F07357">
        <w:rPr>
          <w:rFonts w:ascii="Calibri" w:hAnsi="Calibri" w:cs="Calibri"/>
          <w:bCs/>
          <w:color w:val="000000" w:themeColor="text1"/>
          <w:sz w:val="24"/>
          <w:szCs w:val="24"/>
        </w:rPr>
        <w:t xml:space="preserve"> </w:t>
      </w:r>
      <w:r w:rsidR="00951CBB" w:rsidRPr="00E66A0A">
        <w:rPr>
          <w:rFonts w:ascii="Calibri" w:hAnsi="Calibri" w:cs="Calibri"/>
          <w:bCs/>
          <w:color w:val="000000" w:themeColor="text1"/>
          <w:sz w:val="24"/>
          <w:szCs w:val="24"/>
        </w:rPr>
        <w:t>indikátorů</w:t>
      </w:r>
      <w:r w:rsidR="00951CBB" w:rsidRPr="00E66A0A">
        <w:rPr>
          <w:rFonts w:ascii="Calibri" w:hAnsi="Calibri" w:cs="Calibri"/>
          <w:color w:val="000000" w:themeColor="text1"/>
          <w:sz w:val="24"/>
          <w:szCs w:val="24"/>
        </w:rPr>
        <w:t xml:space="preserve">. </w:t>
      </w:r>
    </w:p>
    <w:p w:rsidR="00E66A0A" w:rsidRPr="00E66A0A" w:rsidRDefault="00E66A0A" w:rsidP="00E66A0A">
      <w:pPr>
        <w:spacing w:after="0" w:line="240" w:lineRule="auto"/>
        <w:jc w:val="both"/>
        <w:rPr>
          <w:rFonts w:ascii="Calibri" w:hAnsi="Calibri" w:cs="Calibri"/>
          <w:color w:val="000000" w:themeColor="text1"/>
          <w:sz w:val="24"/>
          <w:szCs w:val="24"/>
        </w:rPr>
      </w:pPr>
    </w:p>
    <w:p w:rsidR="00951CBB" w:rsidRPr="00E66A0A" w:rsidRDefault="00951CBB" w:rsidP="00E66A0A">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E66A0A">
        <w:rPr>
          <w:rFonts w:ascii="Calibri" w:eastAsia="Times New Roman" w:hAnsi="Calibri" w:cs="Calibri"/>
          <w:color w:val="000000" w:themeColor="text1"/>
          <w:sz w:val="24"/>
          <w:szCs w:val="24"/>
        </w:rPr>
        <w:t xml:space="preserve">Aktuální systém podpor výroby energie z biomasy označuje </w:t>
      </w:r>
      <w:r w:rsidR="004C3333" w:rsidRPr="00D46ACA">
        <w:rPr>
          <w:rFonts w:ascii="Calibri" w:hAnsi="Calibri" w:cs="Calibri"/>
          <w:i/>
          <w:color w:val="000000" w:themeColor="text1"/>
          <w:sz w:val="24"/>
          <w:szCs w:val="24"/>
        </w:rPr>
        <w:t>Akční plán pro biomasu pro Českou republiku</w:t>
      </w:r>
      <w:r w:rsidR="004C3333" w:rsidRPr="00D46ACA">
        <w:rPr>
          <w:rFonts w:ascii="Calibri" w:hAnsi="Calibri" w:cs="Calibri"/>
          <w:bCs/>
          <w:i/>
          <w:color w:val="000000" w:themeColor="text1"/>
          <w:sz w:val="24"/>
          <w:szCs w:val="24"/>
        </w:rPr>
        <w:t xml:space="preserve"> </w:t>
      </w:r>
      <w:r w:rsidR="007C2474" w:rsidRPr="00D46ACA">
        <w:rPr>
          <w:rFonts w:ascii="Calibri" w:hAnsi="Calibri" w:cs="Calibri"/>
          <w:i/>
          <w:color w:val="000000" w:themeColor="text1"/>
          <w:sz w:val="24"/>
          <w:szCs w:val="24"/>
        </w:rPr>
        <w:t>2012–</w:t>
      </w:r>
      <w:r w:rsidR="004C3333" w:rsidRPr="00D46ACA">
        <w:rPr>
          <w:rFonts w:ascii="Calibri" w:hAnsi="Calibri" w:cs="Calibri"/>
          <w:i/>
          <w:color w:val="000000" w:themeColor="text1"/>
          <w:sz w:val="24"/>
          <w:szCs w:val="24"/>
        </w:rPr>
        <w:t>2020</w:t>
      </w:r>
      <w:r w:rsidR="004C3333" w:rsidRPr="00E66A0A">
        <w:rPr>
          <w:rFonts w:ascii="Calibri" w:hAnsi="Calibri" w:cs="Calibri"/>
          <w:color w:val="000000" w:themeColor="text1"/>
          <w:sz w:val="24"/>
          <w:szCs w:val="24"/>
        </w:rPr>
        <w:t xml:space="preserve"> </w:t>
      </w:r>
      <w:r w:rsidRPr="00E66A0A">
        <w:rPr>
          <w:rFonts w:ascii="Calibri" w:eastAsia="Times New Roman" w:hAnsi="Calibri" w:cs="Calibri"/>
          <w:color w:val="000000" w:themeColor="text1"/>
          <w:sz w:val="24"/>
          <w:szCs w:val="24"/>
        </w:rPr>
        <w:t>za nekoordinovaný a</w:t>
      </w:r>
      <w:r w:rsidR="00CF5474" w:rsidRPr="00E66A0A">
        <w:rPr>
          <w:rFonts w:ascii="Calibri" w:eastAsia="Times New Roman" w:hAnsi="Calibri" w:cs="Calibri"/>
          <w:color w:val="000000" w:themeColor="text1"/>
          <w:sz w:val="24"/>
          <w:szCs w:val="24"/>
        </w:rPr>
        <w:t> </w:t>
      </w:r>
      <w:r w:rsidRPr="00E66A0A">
        <w:rPr>
          <w:rFonts w:ascii="Calibri" w:eastAsia="Times New Roman" w:hAnsi="Calibri" w:cs="Calibri"/>
          <w:color w:val="000000" w:themeColor="text1"/>
          <w:sz w:val="24"/>
          <w:szCs w:val="24"/>
        </w:rPr>
        <w:t>ekologicky kontraproduktivní, protože je zaměřen především na výrobu elektřiny</w:t>
      </w:r>
      <w:r w:rsidR="004C3333" w:rsidRPr="00E66A0A">
        <w:rPr>
          <w:rFonts w:ascii="Calibri" w:eastAsia="Times New Roman" w:hAnsi="Calibri" w:cs="Calibri"/>
          <w:color w:val="000000" w:themeColor="text1"/>
          <w:sz w:val="24"/>
          <w:szCs w:val="24"/>
        </w:rPr>
        <w:t>.</w:t>
      </w:r>
      <w:r w:rsidRPr="00E66A0A">
        <w:rPr>
          <w:rFonts w:ascii="Calibri" w:eastAsia="Times New Roman" w:hAnsi="Calibri" w:cs="Calibri"/>
          <w:color w:val="000000" w:themeColor="text1"/>
          <w:sz w:val="24"/>
          <w:szCs w:val="24"/>
        </w:rPr>
        <w:t xml:space="preserve"> </w:t>
      </w:r>
      <w:r w:rsidR="004C3333" w:rsidRPr="00E66A0A">
        <w:rPr>
          <w:rFonts w:ascii="Calibri" w:eastAsia="Times New Roman" w:hAnsi="Calibri" w:cs="Calibri"/>
          <w:color w:val="000000" w:themeColor="text1"/>
          <w:sz w:val="24"/>
          <w:szCs w:val="24"/>
        </w:rPr>
        <w:t>U</w:t>
      </w:r>
      <w:r w:rsidRPr="00E66A0A">
        <w:rPr>
          <w:rFonts w:ascii="Calibri" w:eastAsia="Times New Roman" w:hAnsi="Calibri" w:cs="Calibri"/>
          <w:color w:val="000000" w:themeColor="text1"/>
          <w:sz w:val="24"/>
          <w:szCs w:val="24"/>
        </w:rPr>
        <w:t>možňuje podporu zdrojů s malou efektivitou</w:t>
      </w:r>
      <w:r w:rsidR="002F303E" w:rsidRPr="00E66A0A">
        <w:rPr>
          <w:rFonts w:ascii="Calibri" w:eastAsia="Times New Roman" w:hAnsi="Calibri" w:cs="Calibri"/>
          <w:color w:val="000000" w:themeColor="text1"/>
          <w:sz w:val="24"/>
          <w:szCs w:val="24"/>
        </w:rPr>
        <w:t>,</w:t>
      </w:r>
      <w:r w:rsidR="004C3333" w:rsidRPr="00E66A0A">
        <w:rPr>
          <w:rFonts w:ascii="Calibri" w:eastAsia="Times New Roman" w:hAnsi="Calibri" w:cs="Calibri"/>
          <w:color w:val="000000" w:themeColor="text1"/>
          <w:sz w:val="24"/>
          <w:szCs w:val="24"/>
        </w:rPr>
        <w:t xml:space="preserve"> nevyužívajících získané teplo</w:t>
      </w:r>
      <w:r w:rsidRPr="00E66A0A">
        <w:rPr>
          <w:rFonts w:ascii="Calibri" w:eastAsia="Times New Roman" w:hAnsi="Calibri" w:cs="Calibri"/>
          <w:color w:val="000000" w:themeColor="text1"/>
          <w:sz w:val="24"/>
          <w:szCs w:val="24"/>
        </w:rPr>
        <w:t xml:space="preserve">. Proto zásadní doporučení </w:t>
      </w:r>
      <w:r w:rsidR="004C3333" w:rsidRPr="00E66A0A">
        <w:rPr>
          <w:rFonts w:ascii="Calibri" w:eastAsia="Times New Roman" w:hAnsi="Calibri" w:cs="Calibri"/>
          <w:color w:val="000000" w:themeColor="text1"/>
          <w:sz w:val="24"/>
          <w:szCs w:val="24"/>
        </w:rPr>
        <w:t>akčního plánu</w:t>
      </w:r>
      <w:r w:rsidRPr="00E66A0A">
        <w:rPr>
          <w:rFonts w:ascii="Calibri" w:eastAsia="Times New Roman" w:hAnsi="Calibri" w:cs="Calibri"/>
          <w:color w:val="000000" w:themeColor="text1"/>
          <w:sz w:val="24"/>
          <w:szCs w:val="24"/>
        </w:rPr>
        <w:t xml:space="preserve"> směřují především k</w:t>
      </w:r>
      <w:r w:rsidR="004C3333" w:rsidRPr="00E66A0A">
        <w:rPr>
          <w:rFonts w:ascii="Calibri" w:eastAsia="Times New Roman" w:hAnsi="Calibri" w:cs="Calibri"/>
          <w:color w:val="000000" w:themeColor="text1"/>
          <w:sz w:val="24"/>
          <w:szCs w:val="24"/>
        </w:rPr>
        <w:t> </w:t>
      </w:r>
      <w:r w:rsidRPr="00E66A0A">
        <w:rPr>
          <w:rFonts w:ascii="Calibri" w:eastAsia="Times New Roman" w:hAnsi="Calibri" w:cs="Calibri"/>
          <w:color w:val="000000" w:themeColor="text1"/>
          <w:sz w:val="24"/>
          <w:szCs w:val="24"/>
        </w:rPr>
        <w:t>přednostní podpoře využití biomasy pro kombinovanou výrobu elektřiny a tepla, nastavení podpory k motivaci investorů k vyšší energetické efektivitě, podpoře projektů v oblastech bez plynofikace a odstranění duplicit nebo</w:t>
      </w:r>
      <w:r w:rsidR="002936E4" w:rsidRPr="00E66A0A">
        <w:rPr>
          <w:rFonts w:ascii="Calibri" w:eastAsia="Times New Roman" w:hAnsi="Calibri" w:cs="Calibri"/>
          <w:color w:val="000000" w:themeColor="text1"/>
          <w:sz w:val="24"/>
          <w:szCs w:val="24"/>
        </w:rPr>
        <w:t xml:space="preserve"> překryvu poskytovaných podpor.</w:t>
      </w:r>
    </w:p>
    <w:p w:rsidR="00E66A0A" w:rsidRPr="00E66A0A" w:rsidRDefault="00E66A0A" w:rsidP="00E66A0A">
      <w:pPr>
        <w:spacing w:after="0" w:line="240" w:lineRule="auto"/>
        <w:jc w:val="both"/>
        <w:rPr>
          <w:rFonts w:ascii="Calibri" w:hAnsi="Calibri" w:cs="Calibri"/>
          <w:color w:val="000000" w:themeColor="text1"/>
          <w:sz w:val="24"/>
          <w:szCs w:val="24"/>
        </w:rPr>
      </w:pPr>
      <w:bookmarkStart w:id="4" w:name="_Toc395082848"/>
      <w:bookmarkStart w:id="5" w:name="_Toc395873135"/>
    </w:p>
    <w:p w:rsidR="00E66A0A" w:rsidRPr="00E66A0A" w:rsidRDefault="00E66A0A" w:rsidP="00E66A0A">
      <w:pPr>
        <w:spacing w:after="0" w:line="240" w:lineRule="auto"/>
        <w:jc w:val="both"/>
        <w:rPr>
          <w:rFonts w:ascii="Calibri" w:hAnsi="Calibri" w:cs="Calibri"/>
          <w:color w:val="000000" w:themeColor="text1"/>
          <w:sz w:val="24"/>
          <w:szCs w:val="24"/>
        </w:rPr>
      </w:pPr>
    </w:p>
    <w:p w:rsidR="00FD0D45" w:rsidRPr="00592166" w:rsidRDefault="00592166" w:rsidP="00592166">
      <w:pPr>
        <w:spacing w:after="0" w:line="240" w:lineRule="auto"/>
        <w:jc w:val="center"/>
        <w:rPr>
          <w:rFonts w:ascii="Calibri" w:hAnsi="Calibri" w:cs="Calibri"/>
          <w:b/>
          <w:color w:val="000000" w:themeColor="text1"/>
          <w:sz w:val="26"/>
          <w:szCs w:val="26"/>
        </w:rPr>
      </w:pPr>
      <w:r>
        <w:rPr>
          <w:rFonts w:ascii="Calibri" w:hAnsi="Calibri" w:cs="Calibri"/>
          <w:b/>
          <w:color w:val="000000" w:themeColor="text1"/>
          <w:sz w:val="26"/>
          <w:szCs w:val="26"/>
        </w:rPr>
        <w:t xml:space="preserve">III. </w:t>
      </w:r>
      <w:r w:rsidR="00FD0D45" w:rsidRPr="00592166">
        <w:rPr>
          <w:rFonts w:ascii="Calibri" w:hAnsi="Calibri" w:cs="Calibri"/>
          <w:b/>
          <w:color w:val="000000" w:themeColor="text1"/>
          <w:sz w:val="26"/>
          <w:szCs w:val="26"/>
        </w:rPr>
        <w:t>Legislativa podpory výroby energie z obnovitelných zdrojů energie</w:t>
      </w:r>
    </w:p>
    <w:p w:rsidR="00E66A0A" w:rsidRPr="00592166" w:rsidRDefault="00E66A0A" w:rsidP="00E66A0A">
      <w:pPr>
        <w:spacing w:after="0" w:line="240" w:lineRule="auto"/>
        <w:jc w:val="both"/>
        <w:rPr>
          <w:rFonts w:ascii="Calibri" w:hAnsi="Calibri" w:cs="Calibri"/>
          <w:color w:val="000000" w:themeColor="text1"/>
          <w:sz w:val="24"/>
          <w:szCs w:val="24"/>
        </w:rPr>
      </w:pPr>
    </w:p>
    <w:p w:rsidR="00FD0D45" w:rsidRPr="00E66A0A" w:rsidRDefault="00FD0D45" w:rsidP="00E66A0A">
      <w:pPr>
        <w:spacing w:after="0" w:line="240" w:lineRule="auto"/>
        <w:jc w:val="both"/>
        <w:rPr>
          <w:rFonts w:ascii="Calibri" w:hAnsi="Calibri" w:cs="Calibri"/>
          <w:b/>
          <w:bCs/>
          <w:color w:val="000000" w:themeColor="text1"/>
          <w:sz w:val="24"/>
          <w:szCs w:val="24"/>
        </w:rPr>
      </w:pPr>
      <w:r w:rsidRPr="00E66A0A">
        <w:rPr>
          <w:rFonts w:ascii="Calibri" w:hAnsi="Calibri" w:cs="Calibri"/>
          <w:b/>
          <w:bCs/>
          <w:color w:val="000000" w:themeColor="text1"/>
          <w:sz w:val="24"/>
          <w:szCs w:val="24"/>
        </w:rPr>
        <w:t>Návrh zákona o podpoře obnovitelných zdrojů energie (zákon č. 180/2005 Sb.</w:t>
      </w:r>
      <w:r w:rsidR="0097759F" w:rsidRPr="00E66A0A">
        <w:rPr>
          <w:rStyle w:val="Znakapoznpodarou"/>
          <w:rFonts w:ascii="Calibri" w:hAnsi="Calibri" w:cs="Calibri"/>
          <w:b/>
          <w:bCs/>
          <w:color w:val="000000" w:themeColor="text1"/>
          <w:sz w:val="24"/>
          <w:szCs w:val="24"/>
        </w:rPr>
        <w:footnoteReference w:id="16"/>
      </w:r>
      <w:r w:rsidRPr="00E66A0A">
        <w:rPr>
          <w:rFonts w:ascii="Calibri" w:hAnsi="Calibri" w:cs="Calibri"/>
          <w:b/>
          <w:bCs/>
          <w:color w:val="000000" w:themeColor="text1"/>
          <w:sz w:val="24"/>
          <w:szCs w:val="24"/>
        </w:rPr>
        <w:t>)</w:t>
      </w:r>
      <w:bookmarkEnd w:id="4"/>
      <w:bookmarkEnd w:id="5"/>
    </w:p>
    <w:p w:rsidR="00E66A0A" w:rsidRDefault="00E66A0A" w:rsidP="00E66A0A">
      <w:pPr>
        <w:spacing w:after="0" w:line="240" w:lineRule="auto"/>
        <w:jc w:val="both"/>
        <w:rPr>
          <w:rFonts w:ascii="Calibri" w:hAnsi="Calibri" w:cs="Calibri"/>
          <w:color w:val="000000" w:themeColor="text1"/>
          <w:sz w:val="24"/>
          <w:szCs w:val="24"/>
        </w:rPr>
      </w:pPr>
    </w:p>
    <w:p w:rsidR="00FD0D45" w:rsidRPr="00E66A0A" w:rsidRDefault="00FD0D45" w:rsidP="00E66A0A">
      <w:pPr>
        <w:spacing w:after="0" w:line="240" w:lineRule="auto"/>
        <w:jc w:val="both"/>
        <w:rPr>
          <w:rFonts w:ascii="Calibri" w:hAnsi="Calibri" w:cs="Calibri"/>
          <w:color w:val="000000" w:themeColor="text1"/>
          <w:sz w:val="24"/>
          <w:szCs w:val="24"/>
        </w:rPr>
      </w:pPr>
      <w:r w:rsidRPr="00E66A0A">
        <w:rPr>
          <w:rFonts w:ascii="Calibri" w:hAnsi="Calibri" w:cs="Calibri"/>
          <w:color w:val="000000" w:themeColor="text1"/>
          <w:sz w:val="24"/>
          <w:szCs w:val="24"/>
        </w:rPr>
        <w:t>MPO a MŽP zpracovalo v roce 2003 návrh zákona o podpoře výroby elektřiny a tepelné energie z</w:t>
      </w:r>
      <w:r w:rsidR="00C63C01" w:rsidRPr="00E66A0A">
        <w:rPr>
          <w:rFonts w:ascii="Calibri" w:hAnsi="Calibri" w:cs="Calibri"/>
          <w:color w:val="000000" w:themeColor="text1"/>
          <w:sz w:val="24"/>
          <w:szCs w:val="24"/>
        </w:rPr>
        <w:t> </w:t>
      </w:r>
      <w:r w:rsidRPr="00E66A0A">
        <w:rPr>
          <w:rFonts w:ascii="Calibri" w:hAnsi="Calibri" w:cs="Calibri"/>
          <w:color w:val="000000" w:themeColor="text1"/>
          <w:sz w:val="24"/>
          <w:szCs w:val="24"/>
        </w:rPr>
        <w:t>OZE</w:t>
      </w:r>
      <w:r w:rsidR="00C63C01" w:rsidRPr="00E66A0A">
        <w:rPr>
          <w:rFonts w:ascii="Calibri" w:hAnsi="Calibri" w:cs="Calibri"/>
          <w:color w:val="000000" w:themeColor="text1"/>
          <w:sz w:val="24"/>
          <w:szCs w:val="24"/>
        </w:rPr>
        <w:t xml:space="preserve">, který </w:t>
      </w:r>
      <w:r w:rsidRPr="00E66A0A">
        <w:rPr>
          <w:rFonts w:ascii="Calibri" w:hAnsi="Calibri" w:cs="Calibri"/>
          <w:color w:val="000000" w:themeColor="text1"/>
          <w:sz w:val="24"/>
          <w:szCs w:val="24"/>
        </w:rPr>
        <w:t>se odvolával na směrnici EP a Rady č. 2001/77/ES.</w:t>
      </w:r>
      <w:r w:rsidR="00F07357">
        <w:rPr>
          <w:rFonts w:ascii="Calibri" w:hAnsi="Calibri" w:cs="Calibri"/>
          <w:color w:val="000000" w:themeColor="text1"/>
          <w:sz w:val="24"/>
          <w:szCs w:val="24"/>
        </w:rPr>
        <w:t xml:space="preserve"> </w:t>
      </w:r>
      <w:r w:rsidRPr="00E66A0A">
        <w:rPr>
          <w:rFonts w:ascii="Calibri" w:hAnsi="Calibri" w:cs="Calibri"/>
          <w:color w:val="000000" w:themeColor="text1"/>
          <w:sz w:val="24"/>
          <w:szCs w:val="24"/>
        </w:rPr>
        <w:t xml:space="preserve">Systém podpory byl podle </w:t>
      </w:r>
      <w:r w:rsidRPr="00E66A0A">
        <w:rPr>
          <w:rFonts w:ascii="Calibri" w:hAnsi="Calibri" w:cs="Calibri"/>
          <w:b/>
          <w:color w:val="000000" w:themeColor="text1"/>
          <w:sz w:val="24"/>
          <w:szCs w:val="24"/>
        </w:rPr>
        <w:t>návrhu zákona</w:t>
      </w:r>
      <w:r w:rsidRPr="00E66A0A">
        <w:rPr>
          <w:rFonts w:ascii="Calibri" w:hAnsi="Calibri" w:cs="Calibri"/>
          <w:color w:val="000000" w:themeColor="text1"/>
          <w:sz w:val="24"/>
          <w:szCs w:val="24"/>
        </w:rPr>
        <w:t xml:space="preserve"> založen mj. na těchto principech:</w:t>
      </w:r>
    </w:p>
    <w:p w:rsidR="00FD0D45" w:rsidRPr="00E66A0A" w:rsidRDefault="00FD0D45" w:rsidP="00E66A0A">
      <w:pPr>
        <w:numPr>
          <w:ilvl w:val="0"/>
          <w:numId w:val="14"/>
        </w:numPr>
        <w:spacing w:after="0" w:line="240" w:lineRule="auto"/>
        <w:ind w:left="714" w:hanging="357"/>
        <w:jc w:val="both"/>
        <w:rPr>
          <w:rFonts w:ascii="Calibri" w:hAnsi="Calibri" w:cs="Calibri"/>
          <w:color w:val="000000" w:themeColor="text1"/>
          <w:sz w:val="24"/>
          <w:szCs w:val="24"/>
        </w:rPr>
      </w:pPr>
      <w:r w:rsidRPr="00E66A0A">
        <w:rPr>
          <w:rFonts w:ascii="Calibri" w:hAnsi="Calibri" w:cs="Calibri"/>
          <w:color w:val="000000" w:themeColor="text1"/>
          <w:sz w:val="24"/>
          <w:szCs w:val="24"/>
        </w:rPr>
        <w:t>stanovení výkupních cen za elektřinu vyrobenou z OZE a zelených bonusů, kterými musí být dosaženo 15leté návratnosti a zároveň doba provozní podpory je stanovena na 15 let;</w:t>
      </w:r>
    </w:p>
    <w:p w:rsidR="00FD0D45" w:rsidRPr="00E66A0A" w:rsidRDefault="00FD0D45" w:rsidP="00E66A0A">
      <w:pPr>
        <w:numPr>
          <w:ilvl w:val="0"/>
          <w:numId w:val="14"/>
        </w:numPr>
        <w:spacing w:after="0" w:line="240" w:lineRule="auto"/>
        <w:ind w:left="714" w:hanging="357"/>
        <w:jc w:val="both"/>
        <w:rPr>
          <w:rFonts w:ascii="Calibri" w:hAnsi="Calibri" w:cs="Calibri"/>
          <w:color w:val="000000" w:themeColor="text1"/>
          <w:sz w:val="24"/>
          <w:szCs w:val="24"/>
        </w:rPr>
      </w:pPr>
      <w:r w:rsidRPr="00E66A0A">
        <w:rPr>
          <w:rFonts w:ascii="Calibri" w:hAnsi="Calibri" w:cs="Calibri"/>
          <w:color w:val="000000" w:themeColor="text1"/>
          <w:sz w:val="24"/>
          <w:szCs w:val="24"/>
        </w:rPr>
        <w:t>povinný výkup veškeré elektřiny vyrobené z OZE provozovateli distribučních soustav;</w:t>
      </w:r>
    </w:p>
    <w:p w:rsidR="00FD0D45" w:rsidRPr="00E66A0A" w:rsidRDefault="00FD0D45" w:rsidP="00E66A0A">
      <w:pPr>
        <w:numPr>
          <w:ilvl w:val="0"/>
          <w:numId w:val="14"/>
        </w:numPr>
        <w:spacing w:after="0" w:line="240" w:lineRule="auto"/>
        <w:ind w:left="714" w:hanging="357"/>
        <w:jc w:val="both"/>
        <w:rPr>
          <w:rFonts w:ascii="Calibri" w:hAnsi="Calibri" w:cs="Calibri"/>
          <w:color w:val="000000" w:themeColor="text1"/>
          <w:sz w:val="24"/>
          <w:szCs w:val="24"/>
        </w:rPr>
      </w:pPr>
      <w:r w:rsidRPr="00E66A0A">
        <w:rPr>
          <w:rFonts w:ascii="Calibri" w:hAnsi="Calibri" w:cs="Calibri"/>
          <w:color w:val="000000" w:themeColor="text1"/>
          <w:sz w:val="24"/>
          <w:szCs w:val="24"/>
        </w:rPr>
        <w:t>zachování práva výrobců elektřiny z OZE na přednostní připojení svého zdroje elektřiny k přenosové soustavě nebo distribučním soustavám;</w:t>
      </w:r>
    </w:p>
    <w:p w:rsidR="00FD0D45" w:rsidRPr="00E66A0A" w:rsidRDefault="00FD0D45" w:rsidP="00E66A0A">
      <w:pPr>
        <w:numPr>
          <w:ilvl w:val="0"/>
          <w:numId w:val="14"/>
        </w:numPr>
        <w:spacing w:after="0" w:line="240" w:lineRule="auto"/>
        <w:ind w:left="714" w:hanging="357"/>
        <w:jc w:val="both"/>
        <w:rPr>
          <w:rFonts w:ascii="Calibri" w:hAnsi="Calibri" w:cs="Calibri"/>
          <w:color w:val="000000" w:themeColor="text1"/>
          <w:sz w:val="24"/>
          <w:szCs w:val="24"/>
        </w:rPr>
      </w:pPr>
      <w:r w:rsidRPr="00E66A0A">
        <w:rPr>
          <w:rFonts w:ascii="Calibri" w:hAnsi="Calibri" w:cs="Calibri"/>
          <w:color w:val="000000" w:themeColor="text1"/>
          <w:sz w:val="24"/>
          <w:szCs w:val="24"/>
        </w:rPr>
        <w:t xml:space="preserve">výkupní cena se nesmí </w:t>
      </w:r>
      <w:r w:rsidR="001D4D92" w:rsidRPr="00E66A0A">
        <w:rPr>
          <w:rFonts w:ascii="Calibri" w:hAnsi="Calibri" w:cs="Calibri"/>
          <w:color w:val="000000" w:themeColor="text1"/>
          <w:sz w:val="24"/>
          <w:szCs w:val="24"/>
        </w:rPr>
        <w:t>snížit</w:t>
      </w:r>
      <w:r w:rsidRPr="00E66A0A">
        <w:rPr>
          <w:rFonts w:ascii="Calibri" w:hAnsi="Calibri" w:cs="Calibri"/>
          <w:color w:val="000000" w:themeColor="text1"/>
          <w:sz w:val="24"/>
          <w:szCs w:val="24"/>
        </w:rPr>
        <w:t xml:space="preserve"> z roku na rok o víc než 10 %;</w:t>
      </w:r>
    </w:p>
    <w:p w:rsidR="00FD0D45" w:rsidRPr="00E66A0A" w:rsidRDefault="00FD0D45" w:rsidP="00E66A0A">
      <w:pPr>
        <w:numPr>
          <w:ilvl w:val="0"/>
          <w:numId w:val="14"/>
        </w:numPr>
        <w:spacing w:after="0" w:line="240" w:lineRule="auto"/>
        <w:ind w:left="714" w:hanging="357"/>
        <w:jc w:val="both"/>
        <w:rPr>
          <w:rFonts w:ascii="Calibri" w:hAnsi="Calibri" w:cs="Calibri"/>
          <w:color w:val="000000" w:themeColor="text1"/>
          <w:sz w:val="24"/>
          <w:szCs w:val="24"/>
        </w:rPr>
      </w:pPr>
      <w:r w:rsidRPr="00E66A0A">
        <w:rPr>
          <w:rFonts w:ascii="Calibri" w:hAnsi="Calibri" w:cs="Calibri"/>
          <w:color w:val="000000" w:themeColor="text1"/>
          <w:sz w:val="24"/>
          <w:szCs w:val="24"/>
        </w:rPr>
        <w:t xml:space="preserve">promítnutí zvýšených nákladů, vyvolaných vyššími výkupními cenami a zelenými bonusy, do cen elektřiny pro konečné zákazníky. </w:t>
      </w:r>
    </w:p>
    <w:p w:rsidR="00E66A0A" w:rsidRDefault="00E66A0A" w:rsidP="00E66A0A">
      <w:pPr>
        <w:spacing w:after="0" w:line="240" w:lineRule="auto"/>
        <w:jc w:val="both"/>
        <w:rPr>
          <w:rFonts w:ascii="Calibri" w:hAnsi="Calibri" w:cs="Calibri"/>
          <w:color w:val="000000" w:themeColor="text1"/>
          <w:sz w:val="24"/>
          <w:szCs w:val="24"/>
        </w:rPr>
      </w:pPr>
    </w:p>
    <w:p w:rsidR="00FD0D45" w:rsidRDefault="00FD0D45" w:rsidP="00E66A0A">
      <w:pPr>
        <w:spacing w:after="0" w:line="240" w:lineRule="auto"/>
        <w:jc w:val="both"/>
        <w:rPr>
          <w:rFonts w:ascii="Calibri" w:hAnsi="Calibri" w:cs="Calibri"/>
          <w:color w:val="000000" w:themeColor="text1"/>
          <w:sz w:val="24"/>
          <w:szCs w:val="24"/>
        </w:rPr>
      </w:pPr>
      <w:r w:rsidRPr="00E66A0A">
        <w:rPr>
          <w:rFonts w:ascii="Calibri" w:hAnsi="Calibri" w:cs="Calibri"/>
          <w:color w:val="000000" w:themeColor="text1"/>
          <w:sz w:val="24"/>
          <w:szCs w:val="24"/>
        </w:rPr>
        <w:t>Výsledkem legislativního procesu byl zákon č. 180/2005 Sb. schválený 31. 3. 2005 a</w:t>
      </w:r>
      <w:r w:rsidR="005D1359" w:rsidRPr="00E66A0A">
        <w:rPr>
          <w:rFonts w:ascii="Calibri" w:hAnsi="Calibri" w:cs="Calibri"/>
          <w:color w:val="000000" w:themeColor="text1"/>
          <w:sz w:val="24"/>
          <w:szCs w:val="24"/>
        </w:rPr>
        <w:t> </w:t>
      </w:r>
      <w:r w:rsidRPr="00E66A0A">
        <w:rPr>
          <w:rFonts w:ascii="Calibri" w:hAnsi="Calibri" w:cs="Calibri"/>
          <w:color w:val="000000" w:themeColor="text1"/>
          <w:sz w:val="24"/>
          <w:szCs w:val="24"/>
        </w:rPr>
        <w:t>zaměřený pouze na podporu výroby elektřiny z OZE.</w:t>
      </w:r>
      <w:r w:rsidRPr="00E66A0A">
        <w:rPr>
          <w:rFonts w:ascii="Calibri" w:hAnsi="Calibri" w:cs="Calibri"/>
          <w:i/>
          <w:color w:val="000000" w:themeColor="text1"/>
          <w:sz w:val="24"/>
          <w:szCs w:val="24"/>
        </w:rPr>
        <w:t xml:space="preserve"> </w:t>
      </w:r>
      <w:r w:rsidRPr="00E66A0A">
        <w:rPr>
          <w:rFonts w:ascii="Calibri" w:hAnsi="Calibri" w:cs="Calibri"/>
          <w:color w:val="000000" w:themeColor="text1"/>
          <w:sz w:val="24"/>
          <w:szCs w:val="24"/>
        </w:rPr>
        <w:t>Jím</w:t>
      </w:r>
      <w:r w:rsidRPr="00E66A0A">
        <w:rPr>
          <w:rFonts w:ascii="Calibri" w:hAnsi="Calibri" w:cs="Calibri"/>
          <w:i/>
          <w:color w:val="000000" w:themeColor="text1"/>
          <w:sz w:val="24"/>
          <w:szCs w:val="24"/>
        </w:rPr>
        <w:t xml:space="preserve"> </w:t>
      </w:r>
      <w:r w:rsidRPr="00E66A0A">
        <w:rPr>
          <w:rFonts w:ascii="Calibri" w:hAnsi="Calibri" w:cs="Calibri"/>
          <w:color w:val="000000" w:themeColor="text1"/>
          <w:sz w:val="24"/>
          <w:szCs w:val="24"/>
        </w:rPr>
        <w:t xml:space="preserve">byla zakotvena plošná provozní </w:t>
      </w:r>
      <w:r w:rsidRPr="00E66A0A">
        <w:rPr>
          <w:rFonts w:ascii="Calibri" w:hAnsi="Calibri" w:cs="Calibri"/>
          <w:color w:val="000000" w:themeColor="text1"/>
          <w:sz w:val="24"/>
          <w:szCs w:val="24"/>
        </w:rPr>
        <w:lastRenderedPageBreak/>
        <w:t>podpora všech zdrojů v tom smyslu, že musí být podporovány všechny typy obnovitelných zdrojů, tedy i nejdražší tak, aby využití</w:t>
      </w:r>
      <w:r w:rsidR="002936E4" w:rsidRPr="00E66A0A">
        <w:rPr>
          <w:rFonts w:ascii="Calibri" w:hAnsi="Calibri" w:cs="Calibri"/>
          <w:color w:val="000000" w:themeColor="text1"/>
          <w:sz w:val="24"/>
          <w:szCs w:val="24"/>
        </w:rPr>
        <w:t xml:space="preserve"> každého typu bylo rentabilní. </w:t>
      </w:r>
    </w:p>
    <w:p w:rsidR="00E66A0A" w:rsidRPr="00E66A0A" w:rsidRDefault="00E66A0A" w:rsidP="00E66A0A">
      <w:pPr>
        <w:spacing w:after="0" w:line="240" w:lineRule="auto"/>
        <w:jc w:val="both"/>
        <w:rPr>
          <w:rFonts w:ascii="Calibri" w:hAnsi="Calibri" w:cs="Calibri"/>
          <w:color w:val="000000" w:themeColor="text1"/>
          <w:sz w:val="24"/>
          <w:szCs w:val="24"/>
        </w:rPr>
      </w:pPr>
    </w:p>
    <w:p w:rsidR="00FD0D45" w:rsidRPr="00E66A0A" w:rsidRDefault="00951CBB" w:rsidP="00E66A0A">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E66A0A">
        <w:rPr>
          <w:rFonts w:ascii="Calibri" w:eastAsia="Times New Roman" w:hAnsi="Calibri" w:cs="Calibri"/>
          <w:color w:val="000000" w:themeColor="text1"/>
          <w:sz w:val="24"/>
          <w:szCs w:val="24"/>
        </w:rPr>
        <w:t>Na rozdíl od</w:t>
      </w:r>
      <w:r w:rsidR="00F07357">
        <w:rPr>
          <w:rFonts w:ascii="Calibri" w:eastAsia="Times New Roman" w:hAnsi="Calibri" w:cs="Calibri"/>
          <w:color w:val="000000" w:themeColor="text1"/>
          <w:sz w:val="24"/>
          <w:szCs w:val="24"/>
        </w:rPr>
        <w:t xml:space="preserve"> </w:t>
      </w:r>
      <w:r w:rsidR="00FD0D45" w:rsidRPr="00E66A0A">
        <w:rPr>
          <w:rFonts w:ascii="Calibri" w:eastAsia="Times New Roman" w:hAnsi="Calibri" w:cs="Calibri"/>
          <w:color w:val="000000" w:themeColor="text1"/>
          <w:sz w:val="24"/>
          <w:szCs w:val="24"/>
        </w:rPr>
        <w:t>n</w:t>
      </w:r>
      <w:r w:rsidR="00774E40" w:rsidRPr="00E66A0A">
        <w:rPr>
          <w:rFonts w:ascii="Calibri" w:eastAsia="Times New Roman" w:hAnsi="Calibri" w:cs="Calibri"/>
          <w:color w:val="000000" w:themeColor="text1"/>
          <w:sz w:val="24"/>
          <w:szCs w:val="24"/>
        </w:rPr>
        <w:t>a</w:t>
      </w:r>
      <w:r w:rsidR="00FD0D45" w:rsidRPr="00E66A0A">
        <w:rPr>
          <w:rFonts w:ascii="Calibri" w:eastAsia="Times New Roman" w:hAnsi="Calibri" w:cs="Calibri"/>
          <w:color w:val="000000" w:themeColor="text1"/>
          <w:sz w:val="24"/>
          <w:szCs w:val="24"/>
        </w:rPr>
        <w:t>vrh</w:t>
      </w:r>
      <w:r w:rsidR="00774E40" w:rsidRPr="00E66A0A">
        <w:rPr>
          <w:rFonts w:ascii="Calibri" w:eastAsia="Times New Roman" w:hAnsi="Calibri" w:cs="Calibri"/>
          <w:color w:val="000000" w:themeColor="text1"/>
          <w:sz w:val="24"/>
          <w:szCs w:val="24"/>
        </w:rPr>
        <w:t xml:space="preserve">ované 10% zarážky </w:t>
      </w:r>
      <w:r w:rsidR="00FD0D45" w:rsidRPr="00E66A0A">
        <w:rPr>
          <w:rFonts w:ascii="Calibri" w:eastAsia="Times New Roman" w:hAnsi="Calibri" w:cs="Calibri"/>
          <w:color w:val="000000" w:themeColor="text1"/>
          <w:sz w:val="24"/>
          <w:szCs w:val="24"/>
        </w:rPr>
        <w:t>nebylo možné</w:t>
      </w:r>
      <w:r w:rsidRPr="00E66A0A">
        <w:rPr>
          <w:rFonts w:ascii="Calibri" w:eastAsia="Times New Roman" w:hAnsi="Calibri" w:cs="Calibri"/>
          <w:color w:val="000000" w:themeColor="text1"/>
          <w:sz w:val="24"/>
          <w:szCs w:val="24"/>
        </w:rPr>
        <w:t xml:space="preserve"> </w:t>
      </w:r>
      <w:r w:rsidR="00CF5474" w:rsidRPr="00E66A0A">
        <w:rPr>
          <w:rFonts w:ascii="Calibri" w:eastAsia="Times New Roman" w:hAnsi="Calibri" w:cs="Calibri"/>
          <w:color w:val="000000" w:themeColor="text1"/>
          <w:sz w:val="24"/>
          <w:szCs w:val="24"/>
        </w:rPr>
        <w:t>podl</w:t>
      </w:r>
      <w:r w:rsidRPr="00E66A0A">
        <w:rPr>
          <w:rFonts w:ascii="Calibri" w:eastAsia="Times New Roman" w:hAnsi="Calibri" w:cs="Calibri"/>
          <w:color w:val="000000" w:themeColor="text1"/>
          <w:sz w:val="24"/>
          <w:szCs w:val="24"/>
        </w:rPr>
        <w:t xml:space="preserve">e </w:t>
      </w:r>
      <w:r w:rsidR="004C3333" w:rsidRPr="00E66A0A">
        <w:rPr>
          <w:rFonts w:ascii="Calibri" w:eastAsia="Times New Roman" w:hAnsi="Calibri" w:cs="Calibri"/>
          <w:color w:val="000000" w:themeColor="text1"/>
          <w:sz w:val="24"/>
          <w:szCs w:val="24"/>
        </w:rPr>
        <w:t xml:space="preserve">schváleného znění </w:t>
      </w:r>
      <w:r w:rsidR="00C0458B" w:rsidRPr="00E66A0A">
        <w:rPr>
          <w:rFonts w:ascii="Calibri" w:eastAsia="Times New Roman" w:hAnsi="Calibri" w:cs="Calibri"/>
          <w:color w:val="000000" w:themeColor="text1"/>
          <w:sz w:val="24"/>
          <w:szCs w:val="24"/>
        </w:rPr>
        <w:t>zákona</w:t>
      </w:r>
      <w:r w:rsidR="00FD0D45" w:rsidRPr="00E66A0A">
        <w:rPr>
          <w:rFonts w:ascii="Calibri" w:eastAsia="Times New Roman" w:hAnsi="Calibri" w:cs="Calibri"/>
          <w:color w:val="000000" w:themeColor="text1"/>
          <w:sz w:val="24"/>
          <w:szCs w:val="24"/>
        </w:rPr>
        <w:t xml:space="preserve"> snížit výkupní ceny o víc než 5</w:t>
      </w:r>
      <w:r w:rsidR="00227F2B" w:rsidRPr="00E66A0A">
        <w:rPr>
          <w:rFonts w:ascii="Calibri" w:eastAsia="Times New Roman" w:hAnsi="Calibri" w:cs="Calibri"/>
          <w:color w:val="000000" w:themeColor="text1"/>
          <w:sz w:val="24"/>
          <w:szCs w:val="24"/>
        </w:rPr>
        <w:t> </w:t>
      </w:r>
      <w:r w:rsidR="00FD0D45" w:rsidRPr="00E66A0A">
        <w:rPr>
          <w:rFonts w:ascii="Calibri" w:eastAsia="Times New Roman" w:hAnsi="Calibri" w:cs="Calibri"/>
          <w:color w:val="000000" w:themeColor="text1"/>
          <w:sz w:val="24"/>
          <w:szCs w:val="24"/>
        </w:rPr>
        <w:t>%, čímž se znemožnilo pružné stanovování výše podpor, zejména při</w:t>
      </w:r>
      <w:r w:rsidR="002936E4" w:rsidRPr="00E66A0A">
        <w:rPr>
          <w:rFonts w:ascii="Calibri" w:eastAsia="Times New Roman" w:hAnsi="Calibri" w:cs="Calibri"/>
          <w:color w:val="000000" w:themeColor="text1"/>
          <w:sz w:val="24"/>
          <w:szCs w:val="24"/>
        </w:rPr>
        <w:t xml:space="preserve"> uplatnění výkupních cen z FVE.</w:t>
      </w:r>
    </w:p>
    <w:p w:rsidR="00592166" w:rsidRPr="00E66A0A" w:rsidRDefault="00592166" w:rsidP="00E66A0A">
      <w:pPr>
        <w:spacing w:after="0" w:line="240" w:lineRule="auto"/>
        <w:jc w:val="both"/>
        <w:rPr>
          <w:rFonts w:ascii="Calibri" w:hAnsi="Calibri" w:cs="Calibri"/>
          <w:color w:val="000000" w:themeColor="text1"/>
          <w:sz w:val="24"/>
          <w:szCs w:val="24"/>
        </w:rPr>
      </w:pPr>
      <w:bookmarkStart w:id="6" w:name="_Toc395082849"/>
      <w:bookmarkStart w:id="7" w:name="_Toc395873136"/>
    </w:p>
    <w:p w:rsidR="00FD0D45" w:rsidRPr="00592166" w:rsidRDefault="00FD0D45" w:rsidP="00592166">
      <w:pPr>
        <w:spacing w:after="0" w:line="240" w:lineRule="auto"/>
        <w:jc w:val="both"/>
        <w:rPr>
          <w:rFonts w:ascii="Calibri" w:hAnsi="Calibri" w:cs="Calibri"/>
          <w:b/>
          <w:bCs/>
          <w:color w:val="000000" w:themeColor="text1"/>
          <w:sz w:val="24"/>
          <w:szCs w:val="24"/>
        </w:rPr>
      </w:pPr>
      <w:r w:rsidRPr="00592166">
        <w:rPr>
          <w:rFonts w:ascii="Calibri" w:hAnsi="Calibri" w:cs="Calibri"/>
          <w:b/>
          <w:bCs/>
          <w:color w:val="000000" w:themeColor="text1"/>
          <w:sz w:val="24"/>
          <w:szCs w:val="24"/>
        </w:rPr>
        <w:t xml:space="preserve">Změna zákona č. 180/2005 Sb. </w:t>
      </w:r>
      <w:bookmarkEnd w:id="6"/>
      <w:bookmarkEnd w:id="7"/>
    </w:p>
    <w:p w:rsidR="00592166" w:rsidRDefault="00592166" w:rsidP="00592166">
      <w:pPr>
        <w:spacing w:after="0" w:line="240" w:lineRule="auto"/>
        <w:jc w:val="both"/>
        <w:rPr>
          <w:rFonts w:ascii="Calibri" w:hAnsi="Calibri" w:cs="Calibri"/>
          <w:color w:val="000000" w:themeColor="text1"/>
          <w:sz w:val="24"/>
          <w:szCs w:val="24"/>
        </w:rPr>
      </w:pPr>
    </w:p>
    <w:p w:rsidR="00FD0D45" w:rsidRDefault="00FD0D45" w:rsidP="00592166">
      <w:pPr>
        <w:spacing w:after="0" w:line="240" w:lineRule="auto"/>
        <w:jc w:val="both"/>
        <w:rPr>
          <w:rFonts w:ascii="Calibri" w:hAnsi="Calibri" w:cs="Calibri"/>
          <w:color w:val="000000" w:themeColor="text1"/>
          <w:sz w:val="24"/>
          <w:szCs w:val="24"/>
        </w:rPr>
      </w:pPr>
      <w:r w:rsidRPr="00592166">
        <w:rPr>
          <w:rFonts w:ascii="Calibri" w:hAnsi="Calibri" w:cs="Calibri"/>
          <w:color w:val="000000" w:themeColor="text1"/>
          <w:sz w:val="24"/>
          <w:szCs w:val="24"/>
        </w:rPr>
        <w:t xml:space="preserve">V oblasti </w:t>
      </w:r>
      <w:proofErr w:type="spellStart"/>
      <w:r w:rsidRPr="00592166">
        <w:rPr>
          <w:rFonts w:ascii="Calibri" w:hAnsi="Calibri" w:cs="Calibri"/>
          <w:color w:val="000000" w:themeColor="text1"/>
          <w:sz w:val="24"/>
          <w:szCs w:val="24"/>
        </w:rPr>
        <w:t>fotovoltaiky</w:t>
      </w:r>
      <w:proofErr w:type="spellEnd"/>
      <w:r w:rsidRPr="00592166">
        <w:rPr>
          <w:rFonts w:ascii="Calibri" w:hAnsi="Calibri" w:cs="Calibri"/>
          <w:color w:val="000000" w:themeColor="text1"/>
          <w:sz w:val="24"/>
          <w:szCs w:val="24"/>
        </w:rPr>
        <w:t xml:space="preserve"> došlo z důvodu nemožnosti změnit výkupní cenu o více než 5 % a</w:t>
      </w:r>
      <w:r w:rsidR="005D1359" w:rsidRPr="00592166">
        <w:rPr>
          <w:rFonts w:ascii="Calibri" w:hAnsi="Calibri" w:cs="Calibri"/>
          <w:color w:val="000000" w:themeColor="text1"/>
          <w:sz w:val="24"/>
          <w:szCs w:val="24"/>
        </w:rPr>
        <w:t> </w:t>
      </w:r>
      <w:r w:rsidRPr="00592166">
        <w:rPr>
          <w:rFonts w:ascii="Calibri" w:hAnsi="Calibri" w:cs="Calibri"/>
          <w:color w:val="000000" w:themeColor="text1"/>
          <w:sz w:val="24"/>
          <w:szCs w:val="24"/>
        </w:rPr>
        <w:t>zároveň vlivem snížení pořizovací ceny FVE k problematické situaci. Výkupní ceny neodrážely náklady na výstavbu FVE.</w:t>
      </w:r>
    </w:p>
    <w:p w:rsidR="00592166" w:rsidRPr="00592166" w:rsidRDefault="00592166" w:rsidP="00592166">
      <w:pPr>
        <w:spacing w:after="0" w:line="240" w:lineRule="auto"/>
        <w:jc w:val="both"/>
        <w:rPr>
          <w:rFonts w:ascii="Calibri" w:hAnsi="Calibri" w:cs="Calibri"/>
          <w:color w:val="000000" w:themeColor="text1"/>
          <w:sz w:val="24"/>
          <w:szCs w:val="24"/>
        </w:rPr>
      </w:pPr>
    </w:p>
    <w:p w:rsidR="00FD0D45" w:rsidRDefault="00FD0D45" w:rsidP="00592166">
      <w:pPr>
        <w:spacing w:after="0" w:line="240" w:lineRule="auto"/>
        <w:jc w:val="both"/>
        <w:rPr>
          <w:rFonts w:ascii="Calibri" w:hAnsi="Calibri" w:cs="Calibri"/>
          <w:color w:val="000000" w:themeColor="text1"/>
          <w:sz w:val="24"/>
          <w:szCs w:val="24"/>
        </w:rPr>
      </w:pPr>
      <w:r w:rsidRPr="00592166">
        <w:rPr>
          <w:rFonts w:ascii="Calibri" w:hAnsi="Calibri" w:cs="Calibri"/>
          <w:color w:val="000000" w:themeColor="text1"/>
          <w:sz w:val="24"/>
          <w:szCs w:val="24"/>
        </w:rPr>
        <w:t>Z předkládací zprávy k návrhu novely zákona č. 180/2005 Sb. vyplývá, že snižování investičních nákladů FVE až o 40</w:t>
      </w:r>
      <w:r w:rsidR="007E025F">
        <w:rPr>
          <w:rFonts w:ascii="Calibri" w:hAnsi="Calibri" w:cs="Calibri"/>
          <w:color w:val="000000" w:themeColor="text1"/>
          <w:sz w:val="24"/>
          <w:szCs w:val="24"/>
        </w:rPr>
        <w:t xml:space="preserve"> </w:t>
      </w:r>
      <w:r w:rsidRPr="00592166">
        <w:rPr>
          <w:rFonts w:ascii="Calibri" w:hAnsi="Calibri" w:cs="Calibri"/>
          <w:color w:val="000000" w:themeColor="text1"/>
          <w:sz w:val="24"/>
          <w:szCs w:val="24"/>
        </w:rPr>
        <w:t>%</w:t>
      </w:r>
      <w:r w:rsidRPr="00592166">
        <w:rPr>
          <w:rFonts w:ascii="Calibri" w:hAnsi="Calibri" w:cs="Calibri"/>
          <w:i/>
          <w:color w:val="000000" w:themeColor="text1"/>
          <w:sz w:val="24"/>
          <w:szCs w:val="24"/>
        </w:rPr>
        <w:t xml:space="preserve"> </w:t>
      </w:r>
      <w:r w:rsidRPr="00592166">
        <w:rPr>
          <w:rFonts w:ascii="Calibri" w:hAnsi="Calibri" w:cs="Calibri"/>
          <w:color w:val="000000" w:themeColor="text1"/>
          <w:sz w:val="24"/>
          <w:szCs w:val="24"/>
        </w:rPr>
        <w:t xml:space="preserve">nebylo jednorázovým jevem a MPO byl tento trend znám. Existuje množství veřejně známých informací, že prudký pokles ceny </w:t>
      </w:r>
      <w:proofErr w:type="spellStart"/>
      <w:r w:rsidRPr="00592166">
        <w:rPr>
          <w:rFonts w:ascii="Calibri" w:hAnsi="Calibri" w:cs="Calibri"/>
          <w:color w:val="000000" w:themeColor="text1"/>
          <w:sz w:val="24"/>
          <w:szCs w:val="24"/>
        </w:rPr>
        <w:t>fotovoltaických</w:t>
      </w:r>
      <w:proofErr w:type="spellEnd"/>
      <w:r w:rsidRPr="00592166">
        <w:rPr>
          <w:rFonts w:ascii="Calibri" w:hAnsi="Calibri" w:cs="Calibri"/>
          <w:color w:val="000000" w:themeColor="text1"/>
          <w:sz w:val="24"/>
          <w:szCs w:val="24"/>
        </w:rPr>
        <w:t xml:space="preserve"> panelů</w:t>
      </w:r>
      <w:r w:rsidR="008335FB" w:rsidRPr="00592166">
        <w:rPr>
          <w:rStyle w:val="Znakapoznpodarou"/>
          <w:rFonts w:ascii="Calibri" w:hAnsi="Calibri" w:cs="Calibri"/>
          <w:color w:val="000000" w:themeColor="text1"/>
          <w:sz w:val="24"/>
          <w:szCs w:val="24"/>
        </w:rPr>
        <w:footnoteReference w:id="17"/>
      </w:r>
      <w:r w:rsidRPr="00592166">
        <w:rPr>
          <w:rFonts w:ascii="Calibri" w:hAnsi="Calibri" w:cs="Calibri"/>
          <w:color w:val="000000" w:themeColor="text1"/>
          <w:sz w:val="24"/>
          <w:szCs w:val="24"/>
        </w:rPr>
        <w:t xml:space="preserve"> začal od počátku roku 2009 nebo dokonce již v posledním čtvrtletí 2008 a nebyl překvapivý. Výsledkem bylo snížení návratnosti FVE výrazně pod zákonem zaručených 15</w:t>
      </w:r>
      <w:r w:rsidR="005D1359" w:rsidRPr="00592166">
        <w:rPr>
          <w:rFonts w:ascii="Calibri" w:hAnsi="Calibri" w:cs="Calibri"/>
          <w:color w:val="000000" w:themeColor="text1"/>
          <w:sz w:val="24"/>
          <w:szCs w:val="24"/>
        </w:rPr>
        <w:t> </w:t>
      </w:r>
      <w:r w:rsidRPr="00592166">
        <w:rPr>
          <w:rFonts w:ascii="Calibri" w:hAnsi="Calibri" w:cs="Calibri"/>
          <w:color w:val="000000" w:themeColor="text1"/>
          <w:sz w:val="24"/>
          <w:szCs w:val="24"/>
        </w:rPr>
        <w:t xml:space="preserve">let, protože 5% </w:t>
      </w:r>
      <w:r w:rsidR="00F07357">
        <w:rPr>
          <w:rFonts w:ascii="Calibri" w:hAnsi="Calibri" w:cs="Calibri"/>
          <w:color w:val="000000" w:themeColor="text1"/>
          <w:sz w:val="24"/>
          <w:szCs w:val="24"/>
        </w:rPr>
        <w:t>limit</w:t>
      </w:r>
      <w:r w:rsidRPr="00592166">
        <w:rPr>
          <w:rFonts w:ascii="Calibri" w:hAnsi="Calibri" w:cs="Calibri"/>
          <w:color w:val="000000" w:themeColor="text1"/>
          <w:sz w:val="24"/>
          <w:szCs w:val="24"/>
        </w:rPr>
        <w:t xml:space="preserve"> poklesu výkupních cen zabránil použ</w:t>
      </w:r>
      <w:r w:rsidR="00F07357">
        <w:rPr>
          <w:rFonts w:ascii="Calibri" w:hAnsi="Calibri" w:cs="Calibri"/>
          <w:color w:val="000000" w:themeColor="text1"/>
          <w:sz w:val="24"/>
          <w:szCs w:val="24"/>
        </w:rPr>
        <w:t>ití</w:t>
      </w:r>
      <w:r w:rsidRPr="00592166">
        <w:rPr>
          <w:rFonts w:ascii="Calibri" w:hAnsi="Calibri" w:cs="Calibri"/>
          <w:color w:val="000000" w:themeColor="text1"/>
          <w:sz w:val="24"/>
          <w:szCs w:val="24"/>
        </w:rPr>
        <w:t xml:space="preserve"> </w:t>
      </w:r>
      <w:r w:rsidR="00072CC7" w:rsidRPr="00592166">
        <w:rPr>
          <w:rFonts w:ascii="Calibri" w:hAnsi="Calibri" w:cs="Calibri"/>
          <w:color w:val="000000" w:themeColor="text1"/>
          <w:sz w:val="24"/>
          <w:szCs w:val="24"/>
        </w:rPr>
        <w:t>jejich reálných hodnot</w:t>
      </w:r>
      <w:r w:rsidR="002936E4" w:rsidRPr="00592166">
        <w:rPr>
          <w:rFonts w:ascii="Calibri" w:hAnsi="Calibri" w:cs="Calibri"/>
          <w:color w:val="000000" w:themeColor="text1"/>
          <w:sz w:val="24"/>
          <w:szCs w:val="24"/>
        </w:rPr>
        <w:t>.</w:t>
      </w:r>
    </w:p>
    <w:p w:rsidR="00592166" w:rsidRPr="00592166" w:rsidRDefault="00592166" w:rsidP="00592166">
      <w:pPr>
        <w:spacing w:after="0" w:line="240" w:lineRule="auto"/>
        <w:jc w:val="both"/>
        <w:rPr>
          <w:rFonts w:ascii="Calibri" w:hAnsi="Calibri" w:cs="Calibri"/>
          <w:color w:val="000000" w:themeColor="text1"/>
          <w:sz w:val="24"/>
          <w:szCs w:val="24"/>
        </w:rPr>
      </w:pPr>
    </w:p>
    <w:p w:rsidR="00AF0A91" w:rsidRPr="00592166" w:rsidRDefault="00AF0A91" w:rsidP="00592166">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592166">
        <w:rPr>
          <w:rFonts w:ascii="Calibri" w:eastAsia="Times New Roman" w:hAnsi="Calibri" w:cs="Calibri"/>
          <w:color w:val="000000" w:themeColor="text1"/>
          <w:sz w:val="24"/>
          <w:szCs w:val="24"/>
        </w:rPr>
        <w:t>Již od července roku 2009 byla vedena korespondence mezi ERÚ, MPO a dalšími re</w:t>
      </w:r>
      <w:r w:rsidR="00F07357">
        <w:rPr>
          <w:rFonts w:ascii="Calibri" w:eastAsia="Times New Roman" w:hAnsi="Calibri" w:cs="Calibri"/>
          <w:color w:val="000000" w:themeColor="text1"/>
          <w:sz w:val="24"/>
          <w:szCs w:val="24"/>
        </w:rPr>
        <w:t>s</w:t>
      </w:r>
      <w:r w:rsidRPr="00592166">
        <w:rPr>
          <w:rFonts w:ascii="Calibri" w:eastAsia="Times New Roman" w:hAnsi="Calibri" w:cs="Calibri"/>
          <w:color w:val="000000" w:themeColor="text1"/>
          <w:sz w:val="24"/>
          <w:szCs w:val="24"/>
        </w:rPr>
        <w:t>orty ve věci odstranění 5% omezení.</w:t>
      </w:r>
    </w:p>
    <w:p w:rsidR="00AF0A91" w:rsidRDefault="00AF0A91" w:rsidP="00592166">
      <w:pPr>
        <w:spacing w:after="0" w:line="240" w:lineRule="auto"/>
        <w:jc w:val="both"/>
        <w:rPr>
          <w:rFonts w:ascii="Calibri" w:hAnsi="Calibri" w:cs="Calibri"/>
          <w:color w:val="000000" w:themeColor="text1"/>
          <w:sz w:val="24"/>
          <w:szCs w:val="24"/>
        </w:rPr>
      </w:pPr>
      <w:r w:rsidRPr="00592166">
        <w:rPr>
          <w:rFonts w:ascii="Calibri" w:hAnsi="Calibri" w:cs="Calibri"/>
          <w:color w:val="000000" w:themeColor="text1"/>
          <w:sz w:val="24"/>
          <w:szCs w:val="24"/>
        </w:rPr>
        <w:t>MPO zpracovalo návrh novely zákona č. 180/2005 Sb., který vláda schválila 16. 11. 2009 a</w:t>
      </w:r>
      <w:r w:rsidR="005D1359" w:rsidRPr="00592166">
        <w:rPr>
          <w:rFonts w:ascii="Calibri" w:hAnsi="Calibri" w:cs="Calibri"/>
          <w:color w:val="000000" w:themeColor="text1"/>
          <w:sz w:val="24"/>
          <w:szCs w:val="24"/>
        </w:rPr>
        <w:t> </w:t>
      </w:r>
      <w:r w:rsidR="00BC386D" w:rsidRPr="00592166">
        <w:rPr>
          <w:rFonts w:ascii="Calibri" w:hAnsi="Calibri" w:cs="Calibri"/>
          <w:color w:val="000000" w:themeColor="text1"/>
          <w:sz w:val="24"/>
          <w:szCs w:val="24"/>
        </w:rPr>
        <w:t>dne 18. 11. 2009 za</w:t>
      </w:r>
      <w:r w:rsidRPr="00592166">
        <w:rPr>
          <w:rFonts w:ascii="Calibri" w:hAnsi="Calibri" w:cs="Calibri"/>
          <w:color w:val="000000" w:themeColor="text1"/>
          <w:sz w:val="24"/>
          <w:szCs w:val="24"/>
        </w:rPr>
        <w:t>slala</w:t>
      </w:r>
      <w:r w:rsidR="00BC386D" w:rsidRPr="00592166">
        <w:rPr>
          <w:rFonts w:ascii="Calibri" w:hAnsi="Calibri" w:cs="Calibri"/>
          <w:color w:val="000000" w:themeColor="text1"/>
          <w:sz w:val="24"/>
          <w:szCs w:val="24"/>
        </w:rPr>
        <w:t xml:space="preserve"> Poslanecké sněmovně P</w:t>
      </w:r>
      <w:r w:rsidRPr="00592166">
        <w:rPr>
          <w:rFonts w:ascii="Calibri" w:hAnsi="Calibri" w:cs="Calibri"/>
          <w:color w:val="000000" w:themeColor="text1"/>
          <w:sz w:val="24"/>
          <w:szCs w:val="24"/>
        </w:rPr>
        <w:t xml:space="preserve">arlamentu </w:t>
      </w:r>
      <w:r w:rsidR="00BC386D" w:rsidRPr="00592166">
        <w:rPr>
          <w:rFonts w:ascii="Calibri" w:hAnsi="Calibri" w:cs="Calibri"/>
          <w:color w:val="000000" w:themeColor="text1"/>
          <w:sz w:val="24"/>
          <w:szCs w:val="24"/>
        </w:rPr>
        <w:t>ČR.</w:t>
      </w:r>
      <w:r w:rsidRPr="00592166">
        <w:rPr>
          <w:rFonts w:ascii="Calibri" w:hAnsi="Calibri" w:cs="Calibri"/>
          <w:color w:val="000000" w:themeColor="text1"/>
          <w:sz w:val="24"/>
          <w:szCs w:val="24"/>
        </w:rPr>
        <w:t xml:space="preserve"> Účinnost nebyla navržena bezprostředně na počátek nejbližšího roku mj. kvůli obavám z žalob investorů z titulu zmařených investic.</w:t>
      </w:r>
      <w:r w:rsidR="00BC386D" w:rsidRPr="00592166">
        <w:rPr>
          <w:rFonts w:ascii="Calibri" w:hAnsi="Calibri" w:cs="Calibri"/>
          <w:color w:val="000000" w:themeColor="text1"/>
          <w:sz w:val="24"/>
          <w:szCs w:val="24"/>
        </w:rPr>
        <w:t xml:space="preserve"> Analýza, resp. hodnocení rizika žalob</w:t>
      </w:r>
      <w:r w:rsidR="00F07357">
        <w:rPr>
          <w:rFonts w:ascii="Calibri" w:hAnsi="Calibri" w:cs="Calibri"/>
          <w:color w:val="000000" w:themeColor="text1"/>
          <w:sz w:val="24"/>
          <w:szCs w:val="24"/>
        </w:rPr>
        <w:t>,</w:t>
      </w:r>
      <w:r w:rsidR="00BC386D" w:rsidRPr="00592166">
        <w:rPr>
          <w:rFonts w:ascii="Calibri" w:hAnsi="Calibri" w:cs="Calibri"/>
          <w:color w:val="000000" w:themeColor="text1"/>
          <w:sz w:val="24"/>
          <w:szCs w:val="24"/>
        </w:rPr>
        <w:t xml:space="preserve"> ani odhad případných škod však zpracován</w:t>
      </w:r>
      <w:r w:rsidR="00F07357">
        <w:rPr>
          <w:rFonts w:ascii="Calibri" w:hAnsi="Calibri" w:cs="Calibri"/>
          <w:color w:val="000000" w:themeColor="text1"/>
          <w:sz w:val="24"/>
          <w:szCs w:val="24"/>
        </w:rPr>
        <w:t>y</w:t>
      </w:r>
      <w:r w:rsidR="00BC386D" w:rsidRPr="00592166">
        <w:rPr>
          <w:rFonts w:ascii="Calibri" w:hAnsi="Calibri" w:cs="Calibri"/>
          <w:color w:val="000000" w:themeColor="text1"/>
          <w:sz w:val="24"/>
          <w:szCs w:val="24"/>
        </w:rPr>
        <w:t xml:space="preserve"> nebyl</w:t>
      </w:r>
      <w:r w:rsidR="00F07357">
        <w:rPr>
          <w:rFonts w:ascii="Calibri" w:hAnsi="Calibri" w:cs="Calibri"/>
          <w:color w:val="000000" w:themeColor="text1"/>
          <w:sz w:val="24"/>
          <w:szCs w:val="24"/>
        </w:rPr>
        <w:t>y</w:t>
      </w:r>
      <w:r w:rsidR="00BC386D" w:rsidRPr="00592166">
        <w:rPr>
          <w:rFonts w:ascii="Calibri" w:hAnsi="Calibri" w:cs="Calibri"/>
          <w:color w:val="000000" w:themeColor="text1"/>
          <w:sz w:val="24"/>
          <w:szCs w:val="24"/>
        </w:rPr>
        <w:t>.</w:t>
      </w:r>
      <w:r w:rsidRPr="00592166">
        <w:rPr>
          <w:rFonts w:ascii="Calibri" w:hAnsi="Calibri" w:cs="Calibri"/>
          <w:color w:val="000000" w:themeColor="text1"/>
          <w:sz w:val="24"/>
          <w:szCs w:val="24"/>
        </w:rPr>
        <w:t xml:space="preserve"> </w:t>
      </w:r>
      <w:r w:rsidR="00BC386D" w:rsidRPr="00592166">
        <w:rPr>
          <w:rFonts w:ascii="Calibri" w:hAnsi="Calibri" w:cs="Calibri"/>
          <w:color w:val="000000" w:themeColor="text1"/>
          <w:sz w:val="24"/>
          <w:szCs w:val="24"/>
        </w:rPr>
        <w:t>Parlament novelu</w:t>
      </w:r>
      <w:r w:rsidRPr="00592166">
        <w:rPr>
          <w:rFonts w:ascii="Calibri" w:hAnsi="Calibri" w:cs="Calibri"/>
          <w:color w:val="000000" w:themeColor="text1"/>
          <w:sz w:val="24"/>
          <w:szCs w:val="24"/>
          <w:vertAlign w:val="superscript"/>
        </w:rPr>
        <w:footnoteReference w:id="18"/>
      </w:r>
      <w:r w:rsidR="00BC386D" w:rsidRPr="00592166">
        <w:rPr>
          <w:rFonts w:ascii="Calibri" w:hAnsi="Calibri" w:cs="Calibri"/>
          <w:color w:val="000000" w:themeColor="text1"/>
          <w:sz w:val="24"/>
          <w:szCs w:val="24"/>
        </w:rPr>
        <w:t xml:space="preserve"> zákona č. 180/2005 Sb. schválil</w:t>
      </w:r>
      <w:r w:rsidRPr="00592166">
        <w:rPr>
          <w:rFonts w:ascii="Calibri" w:hAnsi="Calibri" w:cs="Calibri"/>
          <w:color w:val="000000" w:themeColor="text1"/>
          <w:sz w:val="24"/>
          <w:szCs w:val="24"/>
        </w:rPr>
        <w:t xml:space="preserve"> až v dubnu 2010.</w:t>
      </w:r>
    </w:p>
    <w:p w:rsidR="00592166" w:rsidRPr="00592166" w:rsidRDefault="00592166" w:rsidP="00592166">
      <w:pPr>
        <w:spacing w:after="0" w:line="240" w:lineRule="auto"/>
        <w:jc w:val="both"/>
        <w:rPr>
          <w:rFonts w:ascii="Calibri" w:hAnsi="Calibri" w:cs="Calibri"/>
          <w:color w:val="000000" w:themeColor="text1"/>
          <w:sz w:val="24"/>
          <w:szCs w:val="24"/>
        </w:rPr>
      </w:pPr>
    </w:p>
    <w:p w:rsidR="00AF0A91" w:rsidRPr="00592166" w:rsidRDefault="00AF0A91" w:rsidP="00592166">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592166">
        <w:rPr>
          <w:rFonts w:ascii="Calibri" w:eastAsia="Times New Roman" w:hAnsi="Calibri" w:cs="Calibri"/>
          <w:color w:val="000000" w:themeColor="text1"/>
          <w:sz w:val="24"/>
          <w:szCs w:val="24"/>
        </w:rPr>
        <w:t xml:space="preserve">MPO v roce 2009 doložilo s odvoláním na kalkulace ERÚ, že u žádného z typů OZE nedosahuje průměrná doba návratnosti 15 let. U FVE byla vypočtena doba návratnosti nejkratší a vycházela sedm let bez </w:t>
      </w:r>
      <w:r w:rsidR="00F07357">
        <w:rPr>
          <w:rFonts w:ascii="Calibri" w:eastAsia="Times New Roman" w:hAnsi="Calibri" w:cs="Calibri"/>
          <w:color w:val="000000" w:themeColor="text1"/>
          <w:sz w:val="24"/>
          <w:szCs w:val="24"/>
        </w:rPr>
        <w:t>ohledu na velikost</w:t>
      </w:r>
      <w:r w:rsidRPr="00592166">
        <w:rPr>
          <w:rFonts w:ascii="Calibri" w:eastAsia="Times New Roman" w:hAnsi="Calibri" w:cs="Calibri"/>
          <w:color w:val="000000" w:themeColor="text1"/>
          <w:sz w:val="24"/>
          <w:szCs w:val="24"/>
        </w:rPr>
        <w:t xml:space="preserve"> zařízení. Nepřiměřeně vysoké garantované ceny vyvolaly prudký růst instalovaného výkonu, což se projevilo mj.</w:t>
      </w:r>
      <w:r w:rsidR="00F07357">
        <w:rPr>
          <w:rFonts w:ascii="Calibri" w:eastAsia="Times New Roman" w:hAnsi="Calibri" w:cs="Calibri"/>
          <w:color w:val="000000" w:themeColor="text1"/>
          <w:sz w:val="24"/>
          <w:szCs w:val="24"/>
        </w:rPr>
        <w:t> </w:t>
      </w:r>
      <w:r w:rsidRPr="00592166">
        <w:rPr>
          <w:rFonts w:ascii="Calibri" w:eastAsia="Times New Roman" w:hAnsi="Calibri" w:cs="Calibri"/>
          <w:color w:val="000000" w:themeColor="text1"/>
          <w:sz w:val="24"/>
          <w:szCs w:val="24"/>
        </w:rPr>
        <w:t>i</w:t>
      </w:r>
      <w:r w:rsidR="00F07357">
        <w:rPr>
          <w:rFonts w:ascii="Calibri" w:eastAsia="Times New Roman" w:hAnsi="Calibri" w:cs="Calibri"/>
          <w:color w:val="000000" w:themeColor="text1"/>
          <w:sz w:val="24"/>
          <w:szCs w:val="24"/>
        </w:rPr>
        <w:t> </w:t>
      </w:r>
      <w:r w:rsidRPr="00592166">
        <w:rPr>
          <w:rFonts w:ascii="Calibri" w:eastAsia="Times New Roman" w:hAnsi="Calibri" w:cs="Calibri"/>
          <w:color w:val="000000" w:themeColor="text1"/>
          <w:sz w:val="24"/>
          <w:szCs w:val="24"/>
        </w:rPr>
        <w:t xml:space="preserve">velikostí rezervované kapacity pro připojení FVE. MPO varovalo před dramatickým růstem dopadu na ceny elektřiny pro všechny zákazníky a negativním vlivem vysokého počtu FVE na řízení elektrizační soustavy.  </w:t>
      </w:r>
    </w:p>
    <w:p w:rsidR="00592166" w:rsidRDefault="00592166" w:rsidP="00592166">
      <w:pPr>
        <w:spacing w:after="0" w:line="240" w:lineRule="auto"/>
        <w:jc w:val="both"/>
        <w:rPr>
          <w:rFonts w:ascii="Calibri" w:hAnsi="Calibri" w:cs="Calibri"/>
          <w:color w:val="000000" w:themeColor="text1"/>
          <w:sz w:val="24"/>
          <w:szCs w:val="24"/>
        </w:rPr>
      </w:pPr>
    </w:p>
    <w:p w:rsidR="00AF0A91" w:rsidRDefault="00AF0A91" w:rsidP="00592166">
      <w:pPr>
        <w:spacing w:after="0" w:line="240" w:lineRule="auto"/>
        <w:jc w:val="both"/>
        <w:rPr>
          <w:rFonts w:ascii="Calibri" w:hAnsi="Calibri" w:cs="Calibri"/>
          <w:color w:val="000000" w:themeColor="text1"/>
          <w:sz w:val="24"/>
          <w:szCs w:val="24"/>
        </w:rPr>
      </w:pPr>
      <w:r w:rsidRPr="00592166">
        <w:rPr>
          <w:rFonts w:ascii="Calibri" w:hAnsi="Calibri" w:cs="Calibri"/>
          <w:color w:val="000000" w:themeColor="text1"/>
          <w:sz w:val="24"/>
          <w:szCs w:val="24"/>
        </w:rPr>
        <w:t xml:space="preserve">Vzhledem k tomu, že účinnost novely nastala až v roce 2010, nemohl ERÚ vydat cenové rozhodnutí stanovující výkupní ceny na rok 2010, aniž by byl vázán podmínkou max. 5% poklesu výkupní ceny. Investoři tak měli od dubna do prosince 2010 čas dokončit FVE, aby </w:t>
      </w:r>
      <w:r w:rsidRPr="00592166">
        <w:rPr>
          <w:rFonts w:ascii="Calibri" w:hAnsi="Calibri" w:cs="Calibri"/>
          <w:color w:val="000000" w:themeColor="text1"/>
          <w:sz w:val="24"/>
          <w:szCs w:val="24"/>
        </w:rPr>
        <w:lastRenderedPageBreak/>
        <w:t>dosáhli na „nepřiměřeně vysoké výkupní ceny“</w:t>
      </w:r>
      <w:r w:rsidRPr="00592166">
        <w:rPr>
          <w:rStyle w:val="Znakapoznpodarou"/>
          <w:rFonts w:ascii="Calibri" w:hAnsi="Calibri" w:cs="Calibri"/>
          <w:color w:val="000000" w:themeColor="text1"/>
          <w:sz w:val="24"/>
          <w:szCs w:val="24"/>
        </w:rPr>
        <w:footnoteReference w:id="19"/>
      </w:r>
      <w:r w:rsidRPr="00592166">
        <w:rPr>
          <w:rFonts w:ascii="Calibri" w:hAnsi="Calibri" w:cs="Calibri"/>
          <w:color w:val="000000" w:themeColor="text1"/>
          <w:sz w:val="24"/>
          <w:szCs w:val="24"/>
        </w:rPr>
        <w:t xml:space="preserve">. Graf č. 2 ilustruje prudký nárůst výroby ve FVE po roce 2009, ale zejména </w:t>
      </w:r>
      <w:r w:rsidR="00F07357">
        <w:rPr>
          <w:rFonts w:ascii="Calibri" w:hAnsi="Calibri" w:cs="Calibri"/>
          <w:color w:val="000000" w:themeColor="text1"/>
          <w:sz w:val="24"/>
          <w:szCs w:val="24"/>
        </w:rPr>
        <w:t xml:space="preserve">v roce </w:t>
      </w:r>
      <w:r w:rsidRPr="00592166">
        <w:rPr>
          <w:rFonts w:ascii="Calibri" w:hAnsi="Calibri" w:cs="Calibri"/>
          <w:color w:val="000000" w:themeColor="text1"/>
          <w:sz w:val="24"/>
          <w:szCs w:val="24"/>
        </w:rPr>
        <w:t xml:space="preserve">2010. </w:t>
      </w:r>
    </w:p>
    <w:p w:rsidR="00592166" w:rsidRPr="00592166" w:rsidRDefault="00592166" w:rsidP="00592166">
      <w:pPr>
        <w:spacing w:after="0" w:line="240" w:lineRule="auto"/>
        <w:jc w:val="both"/>
        <w:rPr>
          <w:rFonts w:ascii="Calibri" w:hAnsi="Calibri" w:cs="Calibri"/>
          <w:color w:val="000000" w:themeColor="text1"/>
          <w:sz w:val="24"/>
          <w:szCs w:val="24"/>
        </w:rPr>
      </w:pPr>
    </w:p>
    <w:p w:rsidR="00C0458B" w:rsidRPr="00592166" w:rsidRDefault="00FD0D45" w:rsidP="00592166">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592166">
        <w:rPr>
          <w:rFonts w:ascii="Calibri" w:eastAsia="Times New Roman" w:hAnsi="Calibri" w:cs="Calibri"/>
          <w:color w:val="000000" w:themeColor="text1"/>
          <w:sz w:val="24"/>
          <w:szCs w:val="24"/>
        </w:rPr>
        <w:t>Následující vývoj potvrdil, že právě FVE dokončené v roce 2010 představují největší zátěž pro ekonomiku státu ze všech OZE do té doby realizovaných. V roce 2010 bylo dokončeno 74 % instalovaného výkonu dnes funkčních FVE, do konce roku 2010 to</w:t>
      </w:r>
      <w:r w:rsidR="008C1D32" w:rsidRPr="00592166">
        <w:rPr>
          <w:rFonts w:ascii="Calibri" w:eastAsia="Times New Roman" w:hAnsi="Calibri" w:cs="Calibri"/>
          <w:color w:val="000000" w:themeColor="text1"/>
          <w:sz w:val="24"/>
          <w:szCs w:val="24"/>
        </w:rPr>
        <w:t xml:space="preserve"> bylo </w:t>
      </w:r>
      <w:r w:rsidR="00F07357" w:rsidRPr="00592166">
        <w:rPr>
          <w:rFonts w:ascii="Calibri" w:eastAsia="Times New Roman" w:hAnsi="Calibri" w:cs="Calibri"/>
          <w:color w:val="000000" w:themeColor="text1"/>
          <w:sz w:val="24"/>
          <w:szCs w:val="24"/>
        </w:rPr>
        <w:t xml:space="preserve">celkem </w:t>
      </w:r>
      <w:r w:rsidR="008C1D32" w:rsidRPr="00592166">
        <w:rPr>
          <w:rFonts w:ascii="Calibri" w:eastAsia="Times New Roman" w:hAnsi="Calibri" w:cs="Calibri"/>
          <w:color w:val="000000" w:themeColor="text1"/>
          <w:sz w:val="24"/>
          <w:szCs w:val="24"/>
        </w:rPr>
        <w:t>90 % výkonu dnešních FVE.</w:t>
      </w:r>
    </w:p>
    <w:p w:rsidR="00C0458B" w:rsidRPr="00592166" w:rsidRDefault="00C0458B" w:rsidP="00592166">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592166">
        <w:rPr>
          <w:rFonts w:ascii="Calibri" w:eastAsia="Times New Roman" w:hAnsi="Calibri" w:cs="Calibri"/>
          <w:color w:val="000000" w:themeColor="text1"/>
          <w:sz w:val="24"/>
          <w:szCs w:val="24"/>
        </w:rPr>
        <w:t>Nejen pro FVE, ale p</w:t>
      </w:r>
      <w:r w:rsidR="00EF75D9" w:rsidRPr="00592166">
        <w:rPr>
          <w:rFonts w:ascii="Calibri" w:eastAsia="Times New Roman" w:hAnsi="Calibri" w:cs="Calibri"/>
          <w:color w:val="000000" w:themeColor="text1"/>
          <w:sz w:val="24"/>
          <w:szCs w:val="24"/>
        </w:rPr>
        <w:t>ro každý zdroj platí pořád stejné podmínky, které byly stanoveny v době dokončení, tj. doba pobírání podpory, výkupní cena apod.</w:t>
      </w:r>
      <w:bookmarkStart w:id="8" w:name="_Toc395873139"/>
    </w:p>
    <w:p w:rsidR="00592166" w:rsidRPr="00592166" w:rsidRDefault="00592166" w:rsidP="00592166">
      <w:pPr>
        <w:spacing w:after="0" w:line="240" w:lineRule="auto"/>
        <w:jc w:val="both"/>
        <w:rPr>
          <w:rFonts w:ascii="Calibri" w:hAnsi="Calibri" w:cs="Calibri"/>
          <w:color w:val="000000" w:themeColor="text1"/>
          <w:sz w:val="24"/>
          <w:szCs w:val="24"/>
        </w:rPr>
      </w:pPr>
    </w:p>
    <w:p w:rsidR="00FD0D45" w:rsidRPr="00592166" w:rsidRDefault="00FD0D45" w:rsidP="00592166">
      <w:pPr>
        <w:spacing w:after="0" w:line="240" w:lineRule="auto"/>
        <w:jc w:val="both"/>
        <w:rPr>
          <w:rFonts w:ascii="Calibri" w:hAnsi="Calibri" w:cs="Calibri"/>
          <w:b/>
          <w:bCs/>
          <w:color w:val="000000" w:themeColor="text1"/>
          <w:sz w:val="24"/>
          <w:szCs w:val="24"/>
        </w:rPr>
      </w:pPr>
      <w:r w:rsidRPr="00592166">
        <w:rPr>
          <w:rFonts w:ascii="Calibri" w:hAnsi="Calibri" w:cs="Calibri"/>
          <w:b/>
          <w:bCs/>
          <w:color w:val="000000" w:themeColor="text1"/>
          <w:sz w:val="24"/>
          <w:szCs w:val="24"/>
        </w:rPr>
        <w:t>Další legislativní změny s cílem zastavení nárůstu nákladů na podporu OZE</w:t>
      </w:r>
    </w:p>
    <w:p w:rsidR="00592166" w:rsidRPr="00592166" w:rsidRDefault="00592166" w:rsidP="00592166">
      <w:pPr>
        <w:spacing w:after="0" w:line="240" w:lineRule="auto"/>
        <w:jc w:val="both"/>
        <w:rPr>
          <w:rFonts w:ascii="Calibri" w:hAnsi="Calibri" w:cs="Calibri"/>
          <w:color w:val="000000" w:themeColor="text1"/>
          <w:sz w:val="24"/>
          <w:szCs w:val="24"/>
        </w:rPr>
      </w:pPr>
    </w:p>
    <w:p w:rsidR="004972F8" w:rsidRPr="00592166" w:rsidRDefault="00FD0D45" w:rsidP="00592166">
      <w:pPr>
        <w:spacing w:after="0" w:line="240" w:lineRule="auto"/>
        <w:jc w:val="both"/>
        <w:rPr>
          <w:rFonts w:ascii="Calibri" w:hAnsi="Calibri" w:cs="Calibri"/>
          <w:color w:val="000000" w:themeColor="text1"/>
          <w:sz w:val="24"/>
          <w:szCs w:val="24"/>
        </w:rPr>
      </w:pPr>
      <w:r w:rsidRPr="00366A89">
        <w:rPr>
          <w:rFonts w:ascii="Calibri" w:hAnsi="Calibri" w:cs="Calibri"/>
          <w:b/>
          <w:color w:val="000000" w:themeColor="text1"/>
          <w:sz w:val="24"/>
          <w:szCs w:val="24"/>
        </w:rPr>
        <w:t>V roce 2010</w:t>
      </w:r>
      <w:r w:rsidRPr="00592166">
        <w:rPr>
          <w:rFonts w:ascii="Calibri" w:hAnsi="Calibri" w:cs="Calibri"/>
          <w:color w:val="000000" w:themeColor="text1"/>
          <w:sz w:val="24"/>
          <w:szCs w:val="24"/>
        </w:rPr>
        <w:t xml:space="preserve"> byla novelizací zákona č. 180/2005 Sb. zavedena následující opatření: </w:t>
      </w:r>
    </w:p>
    <w:p w:rsidR="00FD0D45" w:rsidRPr="00592166" w:rsidRDefault="00FD0D45" w:rsidP="00592166">
      <w:pPr>
        <w:pStyle w:val="Odstavecseseznamem"/>
        <w:numPr>
          <w:ilvl w:val="0"/>
          <w:numId w:val="40"/>
        </w:numPr>
        <w:spacing w:after="0" w:line="240" w:lineRule="auto"/>
        <w:ind w:left="284" w:hanging="284"/>
        <w:jc w:val="both"/>
        <w:rPr>
          <w:rFonts w:ascii="Calibri" w:hAnsi="Calibri" w:cs="Calibri"/>
          <w:color w:val="000000" w:themeColor="text1"/>
          <w:sz w:val="24"/>
          <w:szCs w:val="24"/>
        </w:rPr>
      </w:pPr>
      <w:r w:rsidRPr="00592166">
        <w:rPr>
          <w:rFonts w:ascii="Calibri" w:hAnsi="Calibri" w:cs="Calibri"/>
          <w:color w:val="000000" w:themeColor="text1"/>
          <w:sz w:val="24"/>
          <w:szCs w:val="24"/>
        </w:rPr>
        <w:t>Zákonem č. 330/2010 Sb.</w:t>
      </w:r>
      <w:r w:rsidRPr="00592166">
        <w:rPr>
          <w:vertAlign w:val="superscript"/>
        </w:rPr>
        <w:footnoteReference w:id="20"/>
      </w:r>
      <w:r w:rsidRPr="00592166">
        <w:rPr>
          <w:rFonts w:ascii="Calibri" w:hAnsi="Calibri" w:cs="Calibri"/>
          <w:color w:val="000000" w:themeColor="text1"/>
          <w:sz w:val="24"/>
          <w:szCs w:val="24"/>
        </w:rPr>
        <w:t xml:space="preserve"> byla od roku 2011 umožněna v oboru </w:t>
      </w:r>
      <w:proofErr w:type="spellStart"/>
      <w:r w:rsidRPr="00592166">
        <w:rPr>
          <w:rFonts w:ascii="Calibri" w:hAnsi="Calibri" w:cs="Calibri"/>
          <w:color w:val="000000" w:themeColor="text1"/>
          <w:sz w:val="24"/>
          <w:szCs w:val="24"/>
        </w:rPr>
        <w:t>fotovoltaiky</w:t>
      </w:r>
      <w:proofErr w:type="spellEnd"/>
      <w:r w:rsidRPr="00592166">
        <w:rPr>
          <w:rFonts w:ascii="Calibri" w:hAnsi="Calibri" w:cs="Calibri"/>
          <w:color w:val="000000" w:themeColor="text1"/>
          <w:sz w:val="24"/>
          <w:szCs w:val="24"/>
        </w:rPr>
        <w:t xml:space="preserve"> podpora pouze instalacím s výkonem do 30 kW umístěným na budově.</w:t>
      </w:r>
    </w:p>
    <w:p w:rsidR="0093075A" w:rsidRPr="00592166" w:rsidRDefault="00FD0D45" w:rsidP="00592166">
      <w:pPr>
        <w:pStyle w:val="Odstavecseseznamem"/>
        <w:numPr>
          <w:ilvl w:val="0"/>
          <w:numId w:val="40"/>
        </w:numPr>
        <w:spacing w:after="0" w:line="240" w:lineRule="auto"/>
        <w:ind w:left="284" w:hanging="284"/>
        <w:jc w:val="both"/>
        <w:rPr>
          <w:rFonts w:ascii="Calibri" w:hAnsi="Calibri" w:cs="Calibri"/>
          <w:color w:val="000000" w:themeColor="text1"/>
          <w:sz w:val="24"/>
          <w:szCs w:val="24"/>
        </w:rPr>
      </w:pPr>
      <w:r w:rsidRPr="00592166">
        <w:rPr>
          <w:rFonts w:ascii="Calibri" w:hAnsi="Calibri" w:cs="Calibri"/>
          <w:color w:val="000000" w:themeColor="text1"/>
          <w:sz w:val="24"/>
          <w:szCs w:val="24"/>
        </w:rPr>
        <w:t>Zákonem č. 402/2010 Sb.</w:t>
      </w:r>
      <w:r w:rsidRPr="00592166">
        <w:rPr>
          <w:vertAlign w:val="superscript"/>
        </w:rPr>
        <w:footnoteReference w:id="21"/>
      </w:r>
      <w:r w:rsidR="004972F8" w:rsidRPr="00592166">
        <w:rPr>
          <w:rFonts w:ascii="Calibri" w:hAnsi="Calibri" w:cs="Calibri"/>
          <w:color w:val="000000" w:themeColor="text1"/>
          <w:sz w:val="24"/>
          <w:szCs w:val="24"/>
        </w:rPr>
        <w:t xml:space="preserve"> bylo zavedeno</w:t>
      </w:r>
      <w:r w:rsidRPr="00592166">
        <w:rPr>
          <w:rFonts w:ascii="Calibri" w:hAnsi="Calibri" w:cs="Calibri"/>
          <w:color w:val="000000" w:themeColor="text1"/>
          <w:sz w:val="24"/>
          <w:szCs w:val="24"/>
        </w:rPr>
        <w:t>:</w:t>
      </w:r>
    </w:p>
    <w:p w:rsidR="00124CE1" w:rsidRPr="00592166" w:rsidRDefault="00556C5E" w:rsidP="00592166">
      <w:pPr>
        <w:numPr>
          <w:ilvl w:val="0"/>
          <w:numId w:val="17"/>
        </w:numPr>
        <w:spacing w:after="0" w:line="240" w:lineRule="auto"/>
        <w:ind w:left="567" w:hanging="283"/>
        <w:jc w:val="both"/>
        <w:rPr>
          <w:rFonts w:ascii="Calibri" w:hAnsi="Calibri" w:cs="Calibri"/>
          <w:color w:val="000000" w:themeColor="text1"/>
          <w:sz w:val="24"/>
          <w:szCs w:val="24"/>
        </w:rPr>
      </w:pPr>
      <w:r>
        <w:rPr>
          <w:rFonts w:ascii="Calibri" w:hAnsi="Calibri" w:cs="Calibri"/>
          <w:color w:val="000000" w:themeColor="text1"/>
          <w:sz w:val="24"/>
          <w:szCs w:val="24"/>
        </w:rPr>
        <w:t>v</w:t>
      </w:r>
      <w:r w:rsidR="00FD0D45" w:rsidRPr="00592166">
        <w:rPr>
          <w:rFonts w:ascii="Calibri" w:hAnsi="Calibri" w:cs="Calibri"/>
          <w:color w:val="000000" w:themeColor="text1"/>
          <w:sz w:val="24"/>
          <w:szCs w:val="24"/>
        </w:rPr>
        <w:t xml:space="preserve">ícezdrojové financování </w:t>
      </w:r>
      <w:r w:rsidR="00774E40" w:rsidRPr="00592166">
        <w:rPr>
          <w:rFonts w:ascii="Calibri" w:hAnsi="Calibri" w:cs="Calibri"/>
          <w:color w:val="000000" w:themeColor="text1"/>
          <w:sz w:val="24"/>
          <w:szCs w:val="24"/>
        </w:rPr>
        <w:t>provozních podpor</w:t>
      </w:r>
      <w:r w:rsidR="00FD0D45" w:rsidRPr="00592166">
        <w:rPr>
          <w:rFonts w:ascii="Calibri" w:hAnsi="Calibri" w:cs="Calibri"/>
          <w:color w:val="000000" w:themeColor="text1"/>
          <w:sz w:val="24"/>
          <w:szCs w:val="24"/>
        </w:rPr>
        <w:t xml:space="preserve"> OZE, </w:t>
      </w:r>
      <w:r w:rsidR="00774E40" w:rsidRPr="00592166">
        <w:rPr>
          <w:rFonts w:ascii="Calibri" w:hAnsi="Calibri" w:cs="Calibri"/>
          <w:color w:val="000000" w:themeColor="text1"/>
          <w:sz w:val="24"/>
          <w:szCs w:val="24"/>
        </w:rPr>
        <w:t>zajištěné</w:t>
      </w:r>
      <w:r w:rsidR="00FD0D45" w:rsidRPr="00592166">
        <w:rPr>
          <w:rFonts w:ascii="Calibri" w:hAnsi="Calibri" w:cs="Calibri"/>
          <w:color w:val="000000" w:themeColor="text1"/>
          <w:sz w:val="24"/>
          <w:szCs w:val="24"/>
        </w:rPr>
        <w:t xml:space="preserve"> </w:t>
      </w:r>
      <w:r w:rsidR="00774E40" w:rsidRPr="00592166">
        <w:rPr>
          <w:rFonts w:ascii="Calibri" w:hAnsi="Calibri" w:cs="Calibri"/>
          <w:color w:val="000000" w:themeColor="text1"/>
          <w:sz w:val="24"/>
          <w:szCs w:val="24"/>
        </w:rPr>
        <w:t xml:space="preserve">kromě příspěvků </w:t>
      </w:r>
      <w:r w:rsidR="00FD0D45" w:rsidRPr="00592166">
        <w:rPr>
          <w:rFonts w:ascii="Calibri" w:hAnsi="Calibri" w:cs="Calibri"/>
          <w:color w:val="000000" w:themeColor="text1"/>
          <w:sz w:val="24"/>
          <w:szCs w:val="24"/>
        </w:rPr>
        <w:t>spotřebitel</w:t>
      </w:r>
      <w:r w:rsidR="00774E40" w:rsidRPr="00592166">
        <w:rPr>
          <w:rFonts w:ascii="Calibri" w:hAnsi="Calibri" w:cs="Calibri"/>
          <w:color w:val="000000" w:themeColor="text1"/>
          <w:sz w:val="24"/>
          <w:szCs w:val="24"/>
        </w:rPr>
        <w:t>ů</w:t>
      </w:r>
      <w:r w:rsidR="00FD0D45" w:rsidRPr="00592166">
        <w:rPr>
          <w:rFonts w:ascii="Calibri" w:hAnsi="Calibri" w:cs="Calibri"/>
          <w:color w:val="000000" w:themeColor="text1"/>
          <w:sz w:val="24"/>
          <w:szCs w:val="24"/>
        </w:rPr>
        <w:t xml:space="preserve"> elektřiny </w:t>
      </w:r>
      <w:r w:rsidR="00774E40" w:rsidRPr="00592166">
        <w:rPr>
          <w:rFonts w:ascii="Calibri" w:hAnsi="Calibri" w:cs="Calibri"/>
          <w:color w:val="000000" w:themeColor="text1"/>
          <w:sz w:val="24"/>
          <w:szCs w:val="24"/>
        </w:rPr>
        <w:t>rovněž</w:t>
      </w:r>
      <w:r w:rsidR="00FD0D45" w:rsidRPr="00592166">
        <w:rPr>
          <w:rFonts w:ascii="Calibri" w:hAnsi="Calibri" w:cs="Calibri"/>
          <w:color w:val="000000" w:themeColor="text1"/>
          <w:sz w:val="24"/>
          <w:szCs w:val="24"/>
        </w:rPr>
        <w:t xml:space="preserve"> dotacemi ze státního rozpočtu</w:t>
      </w:r>
      <w:r w:rsidR="00CB6109" w:rsidRPr="00592166">
        <w:rPr>
          <w:rFonts w:ascii="Calibri" w:hAnsi="Calibri" w:cs="Calibri"/>
          <w:color w:val="000000" w:themeColor="text1"/>
          <w:sz w:val="24"/>
          <w:szCs w:val="24"/>
        </w:rPr>
        <w:t xml:space="preserve"> (</w:t>
      </w:r>
      <w:r>
        <w:rPr>
          <w:rFonts w:ascii="Calibri" w:hAnsi="Calibri" w:cs="Calibri"/>
          <w:color w:val="000000" w:themeColor="text1"/>
          <w:sz w:val="24"/>
          <w:szCs w:val="24"/>
        </w:rPr>
        <w:t xml:space="preserve">viz </w:t>
      </w:r>
      <w:r w:rsidR="00CB6109" w:rsidRPr="00592166">
        <w:rPr>
          <w:rFonts w:ascii="Calibri" w:hAnsi="Calibri" w:cs="Calibri"/>
          <w:color w:val="000000" w:themeColor="text1"/>
          <w:sz w:val="24"/>
          <w:szCs w:val="24"/>
        </w:rPr>
        <w:t>tabulka č. 2</w:t>
      </w:r>
      <w:r w:rsidR="00E70362" w:rsidRPr="00592166">
        <w:rPr>
          <w:rFonts w:ascii="Calibri" w:hAnsi="Calibri" w:cs="Calibri"/>
          <w:color w:val="000000" w:themeColor="text1"/>
          <w:sz w:val="24"/>
          <w:szCs w:val="24"/>
        </w:rPr>
        <w:t>);</w:t>
      </w:r>
    </w:p>
    <w:p w:rsidR="00124CE1" w:rsidRPr="00592166" w:rsidRDefault="00556C5E" w:rsidP="00592166">
      <w:pPr>
        <w:numPr>
          <w:ilvl w:val="0"/>
          <w:numId w:val="16"/>
        </w:numPr>
        <w:spacing w:after="0" w:line="240" w:lineRule="auto"/>
        <w:ind w:left="567" w:hanging="283"/>
        <w:jc w:val="both"/>
        <w:rPr>
          <w:rFonts w:ascii="Calibri" w:hAnsi="Calibri" w:cs="Calibri"/>
          <w:color w:val="000000" w:themeColor="text1"/>
          <w:sz w:val="24"/>
          <w:szCs w:val="24"/>
        </w:rPr>
      </w:pPr>
      <w:r>
        <w:rPr>
          <w:rFonts w:ascii="Calibri" w:hAnsi="Calibri" w:cs="Calibri"/>
          <w:color w:val="000000" w:themeColor="text1"/>
          <w:sz w:val="24"/>
          <w:szCs w:val="24"/>
        </w:rPr>
        <w:t>v</w:t>
      </w:r>
      <w:r w:rsidR="00FD0D45" w:rsidRPr="00592166">
        <w:rPr>
          <w:rFonts w:ascii="Calibri" w:hAnsi="Calibri" w:cs="Calibri"/>
          <w:color w:val="000000" w:themeColor="text1"/>
          <w:sz w:val="24"/>
          <w:szCs w:val="24"/>
        </w:rPr>
        <w:t>ýrobcům elektřiny z FVE s výkonem nad 30 kW uvede</w:t>
      </w:r>
      <w:r w:rsidR="00592166">
        <w:rPr>
          <w:rFonts w:ascii="Calibri" w:hAnsi="Calibri" w:cs="Calibri"/>
          <w:color w:val="000000" w:themeColor="text1"/>
          <w:sz w:val="24"/>
          <w:szCs w:val="24"/>
        </w:rPr>
        <w:t>ných do provozu v letech 2009 a </w:t>
      </w:r>
      <w:r w:rsidR="00FD0D45" w:rsidRPr="00592166">
        <w:rPr>
          <w:rFonts w:ascii="Calibri" w:hAnsi="Calibri" w:cs="Calibri"/>
          <w:color w:val="000000" w:themeColor="text1"/>
          <w:sz w:val="24"/>
          <w:szCs w:val="24"/>
        </w:rPr>
        <w:t xml:space="preserve">2010 </w:t>
      </w:r>
      <w:r>
        <w:rPr>
          <w:rFonts w:ascii="Calibri" w:hAnsi="Calibri" w:cs="Calibri"/>
          <w:color w:val="000000" w:themeColor="text1"/>
          <w:sz w:val="24"/>
          <w:szCs w:val="24"/>
        </w:rPr>
        <w:t xml:space="preserve">bylo </w:t>
      </w:r>
      <w:r w:rsidR="00FD0D45" w:rsidRPr="00592166">
        <w:rPr>
          <w:rFonts w:ascii="Calibri" w:hAnsi="Calibri" w:cs="Calibri"/>
          <w:color w:val="000000" w:themeColor="text1"/>
          <w:sz w:val="24"/>
          <w:szCs w:val="24"/>
        </w:rPr>
        <w:t xml:space="preserve">uloženo hrazení odvodu z elektřiny ze slunečního záření po omezenou dobu </w:t>
      </w:r>
      <w:r w:rsidR="00072CC7" w:rsidRPr="00592166">
        <w:rPr>
          <w:rFonts w:ascii="Calibri" w:hAnsi="Calibri" w:cs="Calibri"/>
          <w:color w:val="000000" w:themeColor="text1"/>
          <w:sz w:val="24"/>
          <w:szCs w:val="24"/>
        </w:rPr>
        <w:t>(roky 2011</w:t>
      </w:r>
      <w:r w:rsidR="00536541" w:rsidRPr="00592166">
        <w:rPr>
          <w:rFonts w:ascii="Calibri" w:hAnsi="Calibri" w:cs="Calibri"/>
          <w:color w:val="000000" w:themeColor="text1"/>
          <w:sz w:val="24"/>
          <w:szCs w:val="24"/>
        </w:rPr>
        <w:t>–</w:t>
      </w:r>
      <w:r w:rsidR="00072CC7" w:rsidRPr="00592166">
        <w:rPr>
          <w:rFonts w:ascii="Calibri" w:hAnsi="Calibri" w:cs="Calibri"/>
          <w:color w:val="000000" w:themeColor="text1"/>
          <w:sz w:val="24"/>
          <w:szCs w:val="24"/>
        </w:rPr>
        <w:t xml:space="preserve">2013) </w:t>
      </w:r>
      <w:r w:rsidR="00FD0D45" w:rsidRPr="00592166">
        <w:rPr>
          <w:rFonts w:ascii="Calibri" w:hAnsi="Calibri" w:cs="Calibri"/>
          <w:color w:val="000000" w:themeColor="text1"/>
          <w:sz w:val="24"/>
          <w:szCs w:val="24"/>
        </w:rPr>
        <w:t>ve výši 26 % výkupní ceny nebo 28 % zeleného bonusu.</w:t>
      </w:r>
    </w:p>
    <w:p w:rsidR="00592166" w:rsidRPr="00592166" w:rsidRDefault="00592166" w:rsidP="00592166">
      <w:pPr>
        <w:spacing w:after="0" w:line="240" w:lineRule="auto"/>
        <w:jc w:val="both"/>
        <w:rPr>
          <w:rFonts w:ascii="Calibri" w:hAnsi="Calibri" w:cs="Calibri"/>
          <w:color w:val="000000" w:themeColor="text1"/>
          <w:sz w:val="24"/>
          <w:szCs w:val="24"/>
        </w:rPr>
      </w:pPr>
    </w:p>
    <w:p w:rsidR="00FD0D45" w:rsidRPr="00592166" w:rsidRDefault="00FD0D45" w:rsidP="00592166">
      <w:pPr>
        <w:spacing w:after="0" w:line="240" w:lineRule="auto"/>
        <w:jc w:val="both"/>
        <w:rPr>
          <w:rFonts w:ascii="Calibri" w:hAnsi="Calibri" w:cs="Calibri"/>
          <w:bCs/>
          <w:color w:val="000000" w:themeColor="text1"/>
          <w:sz w:val="24"/>
          <w:szCs w:val="24"/>
        </w:rPr>
      </w:pPr>
      <w:r w:rsidRPr="0001766C">
        <w:rPr>
          <w:rFonts w:ascii="Calibri" w:hAnsi="Calibri" w:cs="Calibri"/>
          <w:b/>
          <w:color w:val="000000" w:themeColor="text1"/>
          <w:sz w:val="24"/>
          <w:szCs w:val="24"/>
        </w:rPr>
        <w:t>V roce 2012</w:t>
      </w:r>
      <w:r w:rsidRPr="00556C5E">
        <w:rPr>
          <w:rFonts w:ascii="Calibri" w:hAnsi="Calibri" w:cs="Calibri"/>
          <w:color w:val="000000" w:themeColor="text1"/>
          <w:sz w:val="24"/>
          <w:szCs w:val="24"/>
        </w:rPr>
        <w:t xml:space="preserve"> </w:t>
      </w:r>
      <w:r w:rsidRPr="00592166">
        <w:rPr>
          <w:rFonts w:ascii="Calibri" w:hAnsi="Calibri" w:cs="Calibri"/>
          <w:color w:val="000000" w:themeColor="text1"/>
          <w:sz w:val="24"/>
          <w:szCs w:val="24"/>
        </w:rPr>
        <w:t xml:space="preserve">byl přijat nový zákon </w:t>
      </w:r>
      <w:r w:rsidR="00926627" w:rsidRPr="00592166">
        <w:rPr>
          <w:rFonts w:ascii="Calibri" w:hAnsi="Calibri" w:cs="Calibri"/>
          <w:color w:val="000000" w:themeColor="text1"/>
          <w:sz w:val="24"/>
          <w:szCs w:val="24"/>
        </w:rPr>
        <w:t xml:space="preserve">upravující využívání podporovaných zdrojů energie </w:t>
      </w:r>
      <w:r w:rsidRPr="00592166">
        <w:rPr>
          <w:rFonts w:ascii="Calibri" w:hAnsi="Calibri" w:cs="Calibri"/>
          <w:color w:val="000000" w:themeColor="text1"/>
          <w:sz w:val="24"/>
          <w:szCs w:val="24"/>
        </w:rPr>
        <w:t>(</w:t>
      </w:r>
      <w:r w:rsidRPr="00592166">
        <w:rPr>
          <w:rFonts w:ascii="Calibri" w:hAnsi="Calibri" w:cs="Calibri"/>
          <w:bCs/>
          <w:color w:val="000000" w:themeColor="text1"/>
          <w:sz w:val="24"/>
          <w:szCs w:val="24"/>
        </w:rPr>
        <w:t xml:space="preserve">zákon č. 165/2012 </w:t>
      </w:r>
      <w:proofErr w:type="gramStart"/>
      <w:r w:rsidRPr="00592166">
        <w:rPr>
          <w:rFonts w:ascii="Calibri" w:hAnsi="Calibri" w:cs="Calibri"/>
          <w:bCs/>
          <w:color w:val="000000" w:themeColor="text1"/>
          <w:sz w:val="24"/>
          <w:szCs w:val="24"/>
        </w:rPr>
        <w:t>Sb.</w:t>
      </w:r>
      <w:r w:rsidR="00F76F56" w:rsidRPr="00592166">
        <w:rPr>
          <w:rFonts w:ascii="Calibri" w:hAnsi="Calibri" w:cs="Calibri"/>
          <w:bCs/>
          <w:color w:val="000000" w:themeColor="text1"/>
          <w:sz w:val="24"/>
          <w:szCs w:val="24"/>
          <w:vertAlign w:val="superscript"/>
        </w:rPr>
        <w:t>15</w:t>
      </w:r>
      <w:proofErr w:type="gramEnd"/>
      <w:r w:rsidRPr="00592166">
        <w:rPr>
          <w:rFonts w:ascii="Calibri" w:hAnsi="Calibri" w:cs="Calibri"/>
          <w:bCs/>
          <w:color w:val="000000" w:themeColor="text1"/>
          <w:sz w:val="24"/>
          <w:szCs w:val="24"/>
        </w:rPr>
        <w:t>)</w:t>
      </w:r>
      <w:r w:rsidR="00ED5614" w:rsidRPr="00592166">
        <w:rPr>
          <w:rFonts w:ascii="Calibri" w:hAnsi="Calibri" w:cs="Calibri"/>
          <w:bCs/>
          <w:color w:val="000000" w:themeColor="text1"/>
          <w:sz w:val="24"/>
          <w:szCs w:val="24"/>
        </w:rPr>
        <w:t>, který např.</w:t>
      </w:r>
      <w:r w:rsidRPr="00592166">
        <w:rPr>
          <w:rFonts w:ascii="Calibri" w:hAnsi="Calibri" w:cs="Calibri"/>
          <w:bCs/>
          <w:color w:val="000000" w:themeColor="text1"/>
          <w:sz w:val="24"/>
          <w:szCs w:val="24"/>
        </w:rPr>
        <w:t>:</w:t>
      </w:r>
    </w:p>
    <w:p w:rsidR="00FD0D45" w:rsidRPr="00592166" w:rsidRDefault="00FD0D45" w:rsidP="00592166">
      <w:pPr>
        <w:numPr>
          <w:ilvl w:val="0"/>
          <w:numId w:val="16"/>
        </w:numPr>
        <w:spacing w:after="0" w:line="240" w:lineRule="auto"/>
        <w:ind w:left="284" w:hanging="284"/>
        <w:jc w:val="both"/>
        <w:rPr>
          <w:rFonts w:ascii="Calibri" w:hAnsi="Calibri" w:cs="Calibri"/>
          <w:color w:val="000000" w:themeColor="text1"/>
          <w:sz w:val="24"/>
          <w:szCs w:val="24"/>
        </w:rPr>
      </w:pPr>
      <w:r w:rsidRPr="00592166">
        <w:rPr>
          <w:rFonts w:ascii="Calibri" w:hAnsi="Calibri" w:cs="Calibri"/>
          <w:color w:val="000000" w:themeColor="text1"/>
          <w:sz w:val="24"/>
          <w:szCs w:val="24"/>
        </w:rPr>
        <w:t xml:space="preserve">umožnil využít </w:t>
      </w:r>
      <w:r w:rsidR="00ED5614" w:rsidRPr="0001766C">
        <w:rPr>
          <w:rFonts w:ascii="Calibri" w:hAnsi="Calibri" w:cs="Calibri"/>
          <w:i/>
          <w:color w:val="000000" w:themeColor="text1"/>
          <w:sz w:val="24"/>
          <w:szCs w:val="24"/>
        </w:rPr>
        <w:t>Národní akční plán pro energii z OZE</w:t>
      </w:r>
      <w:r w:rsidRPr="00592166">
        <w:rPr>
          <w:rFonts w:ascii="Calibri" w:hAnsi="Calibri" w:cs="Calibri"/>
          <w:color w:val="000000" w:themeColor="text1"/>
          <w:sz w:val="24"/>
          <w:szCs w:val="24"/>
        </w:rPr>
        <w:t>, kterým se nastavuje další reálný vývoj v odvětví vč. priorit</w:t>
      </w:r>
      <w:r w:rsidR="00556C5E">
        <w:rPr>
          <w:rFonts w:ascii="Calibri" w:hAnsi="Calibri" w:cs="Calibri"/>
          <w:color w:val="000000" w:themeColor="text1"/>
          <w:sz w:val="24"/>
          <w:szCs w:val="24"/>
        </w:rPr>
        <w:t>,</w:t>
      </w:r>
      <w:r w:rsidRPr="00592166">
        <w:rPr>
          <w:rFonts w:ascii="Calibri" w:hAnsi="Calibri" w:cs="Calibri"/>
          <w:color w:val="000000" w:themeColor="text1"/>
          <w:sz w:val="24"/>
          <w:szCs w:val="24"/>
        </w:rPr>
        <w:t xml:space="preserve"> jako nástroj p</w:t>
      </w:r>
      <w:r w:rsidR="00E70362" w:rsidRPr="00592166">
        <w:rPr>
          <w:rFonts w:ascii="Calibri" w:hAnsi="Calibri" w:cs="Calibri"/>
          <w:color w:val="000000" w:themeColor="text1"/>
          <w:sz w:val="24"/>
          <w:szCs w:val="24"/>
        </w:rPr>
        <w:t>ro regulaci dalšího rozvoje OZE;</w:t>
      </w:r>
    </w:p>
    <w:p w:rsidR="00DF0855" w:rsidRPr="00592166" w:rsidRDefault="00556C5E" w:rsidP="00592166">
      <w:pPr>
        <w:numPr>
          <w:ilvl w:val="0"/>
          <w:numId w:val="16"/>
        </w:numPr>
        <w:spacing w:after="0" w:line="240" w:lineRule="auto"/>
        <w:ind w:left="284" w:hanging="284"/>
        <w:jc w:val="both"/>
        <w:rPr>
          <w:rFonts w:ascii="Calibri" w:hAnsi="Calibri" w:cs="Calibri"/>
          <w:color w:val="000000" w:themeColor="text1"/>
          <w:sz w:val="24"/>
          <w:szCs w:val="24"/>
        </w:rPr>
      </w:pPr>
      <w:r w:rsidRPr="00592166">
        <w:rPr>
          <w:rFonts w:ascii="Calibri" w:hAnsi="Calibri" w:cs="Calibri"/>
          <w:color w:val="000000" w:themeColor="text1"/>
          <w:sz w:val="24"/>
          <w:szCs w:val="24"/>
        </w:rPr>
        <w:t>výslovně definoval</w:t>
      </w:r>
      <w:r>
        <w:rPr>
          <w:rFonts w:ascii="Calibri" w:hAnsi="Calibri" w:cs="Calibri"/>
          <w:color w:val="000000" w:themeColor="text1"/>
          <w:sz w:val="24"/>
          <w:szCs w:val="24"/>
        </w:rPr>
        <w:t xml:space="preserve"> </w:t>
      </w:r>
      <w:r w:rsidR="00DF0855" w:rsidRPr="00592166">
        <w:rPr>
          <w:rFonts w:ascii="Calibri" w:hAnsi="Calibri" w:cs="Calibri"/>
          <w:color w:val="000000" w:themeColor="text1"/>
          <w:sz w:val="24"/>
          <w:szCs w:val="24"/>
        </w:rPr>
        <w:t>základní parametr pro stanovení podpory jako „prostou návratnost“</w:t>
      </w:r>
      <w:r w:rsidR="00C956F7" w:rsidRPr="00592166">
        <w:rPr>
          <w:rFonts w:ascii="Calibri" w:hAnsi="Calibri" w:cs="Calibri"/>
          <w:color w:val="000000" w:themeColor="text1"/>
          <w:sz w:val="24"/>
          <w:szCs w:val="24"/>
          <w:vertAlign w:val="superscript"/>
        </w:rPr>
        <w:t>26</w:t>
      </w:r>
      <w:r w:rsidR="00E70362" w:rsidRPr="00592166">
        <w:rPr>
          <w:rFonts w:ascii="Calibri" w:hAnsi="Calibri" w:cs="Calibri"/>
          <w:color w:val="000000" w:themeColor="text1"/>
          <w:sz w:val="24"/>
          <w:szCs w:val="24"/>
        </w:rPr>
        <w:t>;</w:t>
      </w:r>
      <w:r w:rsidR="00F76F56" w:rsidRPr="00592166">
        <w:rPr>
          <w:rFonts w:ascii="Calibri" w:hAnsi="Calibri" w:cs="Calibri"/>
          <w:color w:val="000000" w:themeColor="text1"/>
          <w:sz w:val="24"/>
          <w:szCs w:val="24"/>
        </w:rPr>
        <w:t xml:space="preserve"> tím </w:t>
      </w:r>
      <w:r w:rsidR="00B00042" w:rsidRPr="00592166">
        <w:rPr>
          <w:rFonts w:ascii="Calibri" w:hAnsi="Calibri" w:cs="Calibri"/>
          <w:color w:val="000000" w:themeColor="text1"/>
          <w:sz w:val="24"/>
          <w:szCs w:val="24"/>
        </w:rPr>
        <w:t>byla</w:t>
      </w:r>
      <w:r w:rsidR="00F76F56" w:rsidRPr="00592166">
        <w:rPr>
          <w:rFonts w:ascii="Calibri" w:hAnsi="Calibri" w:cs="Calibri"/>
          <w:color w:val="000000" w:themeColor="text1"/>
          <w:sz w:val="24"/>
          <w:szCs w:val="24"/>
        </w:rPr>
        <w:t xml:space="preserve"> odstran</w:t>
      </w:r>
      <w:r w:rsidR="00B00042" w:rsidRPr="00592166">
        <w:rPr>
          <w:rFonts w:ascii="Calibri" w:hAnsi="Calibri" w:cs="Calibri"/>
          <w:color w:val="000000" w:themeColor="text1"/>
          <w:sz w:val="24"/>
          <w:szCs w:val="24"/>
        </w:rPr>
        <w:t>ěna</w:t>
      </w:r>
      <w:r w:rsidR="00F76F56" w:rsidRPr="00592166">
        <w:rPr>
          <w:rFonts w:ascii="Calibri" w:hAnsi="Calibri" w:cs="Calibri"/>
          <w:color w:val="000000" w:themeColor="text1"/>
          <w:sz w:val="24"/>
          <w:szCs w:val="24"/>
        </w:rPr>
        <w:t xml:space="preserve"> neurčitost v zákoně č. 180/2005 Sb</w:t>
      </w:r>
      <w:r w:rsidR="00C44D7D" w:rsidRPr="00592166">
        <w:rPr>
          <w:rFonts w:ascii="Calibri" w:hAnsi="Calibri" w:cs="Calibri"/>
          <w:color w:val="000000" w:themeColor="text1"/>
          <w:sz w:val="24"/>
          <w:szCs w:val="24"/>
        </w:rPr>
        <w:t>.</w:t>
      </w:r>
      <w:r w:rsidR="008C1D32" w:rsidRPr="00592166">
        <w:rPr>
          <w:rFonts w:ascii="Calibri" w:hAnsi="Calibri" w:cs="Calibri"/>
          <w:color w:val="000000" w:themeColor="text1"/>
          <w:sz w:val="24"/>
          <w:szCs w:val="24"/>
        </w:rPr>
        <w:t>, o jaký</w:t>
      </w:r>
      <w:r w:rsidR="00C44D7D" w:rsidRPr="00592166">
        <w:rPr>
          <w:rFonts w:ascii="Calibri" w:hAnsi="Calibri" w:cs="Calibri"/>
          <w:color w:val="000000" w:themeColor="text1"/>
          <w:sz w:val="24"/>
          <w:szCs w:val="24"/>
        </w:rPr>
        <w:t xml:space="preserve"> typ </w:t>
      </w:r>
      <w:r w:rsidR="00F76F56" w:rsidRPr="00592166">
        <w:rPr>
          <w:rFonts w:ascii="Calibri" w:hAnsi="Calibri" w:cs="Calibri"/>
          <w:color w:val="000000" w:themeColor="text1"/>
          <w:sz w:val="24"/>
          <w:szCs w:val="24"/>
        </w:rPr>
        <w:t>návra</w:t>
      </w:r>
      <w:r w:rsidR="00C44D7D" w:rsidRPr="00592166">
        <w:rPr>
          <w:rFonts w:ascii="Calibri" w:hAnsi="Calibri" w:cs="Calibri"/>
          <w:color w:val="000000" w:themeColor="text1"/>
          <w:sz w:val="24"/>
          <w:szCs w:val="24"/>
        </w:rPr>
        <w:t>tnosti</w:t>
      </w:r>
      <w:r w:rsidR="008C1D32" w:rsidRPr="00592166">
        <w:rPr>
          <w:rFonts w:ascii="Calibri" w:hAnsi="Calibri" w:cs="Calibri"/>
          <w:color w:val="000000" w:themeColor="text1"/>
          <w:sz w:val="24"/>
          <w:szCs w:val="24"/>
        </w:rPr>
        <w:t xml:space="preserve"> se jedná</w:t>
      </w:r>
      <w:r w:rsidR="00C44D7D" w:rsidRPr="00592166">
        <w:rPr>
          <w:rFonts w:ascii="Calibri" w:hAnsi="Calibri" w:cs="Calibri"/>
          <w:color w:val="000000" w:themeColor="text1"/>
          <w:sz w:val="24"/>
          <w:szCs w:val="24"/>
        </w:rPr>
        <w:t>;</w:t>
      </w:r>
    </w:p>
    <w:p w:rsidR="00FD0D45" w:rsidRPr="00592166" w:rsidRDefault="00C956F7" w:rsidP="00592166">
      <w:pPr>
        <w:numPr>
          <w:ilvl w:val="0"/>
          <w:numId w:val="16"/>
        </w:numPr>
        <w:spacing w:after="0" w:line="240" w:lineRule="auto"/>
        <w:ind w:left="284" w:hanging="284"/>
        <w:jc w:val="both"/>
        <w:rPr>
          <w:rFonts w:ascii="Calibri" w:hAnsi="Calibri" w:cs="Calibri"/>
          <w:color w:val="000000" w:themeColor="text1"/>
          <w:sz w:val="24"/>
          <w:szCs w:val="24"/>
        </w:rPr>
      </w:pPr>
      <w:r w:rsidRPr="00592166">
        <w:rPr>
          <w:rFonts w:ascii="Calibri" w:hAnsi="Calibri" w:cs="Calibri"/>
          <w:color w:val="000000" w:themeColor="text1"/>
          <w:sz w:val="24"/>
          <w:szCs w:val="24"/>
        </w:rPr>
        <w:t>stanovil</w:t>
      </w:r>
      <w:r w:rsidR="00FD0D45" w:rsidRPr="00592166">
        <w:rPr>
          <w:rFonts w:ascii="Calibri" w:hAnsi="Calibri" w:cs="Calibri"/>
          <w:color w:val="000000" w:themeColor="text1"/>
          <w:sz w:val="24"/>
          <w:szCs w:val="24"/>
        </w:rPr>
        <w:t xml:space="preserve"> dobu vyplácení podpor na celou dobu životnosti </w:t>
      </w:r>
      <w:r w:rsidR="009D4A39" w:rsidRPr="00592166">
        <w:rPr>
          <w:rFonts w:ascii="Calibri" w:hAnsi="Calibri" w:cs="Calibri"/>
          <w:color w:val="000000" w:themeColor="text1"/>
          <w:sz w:val="24"/>
          <w:szCs w:val="24"/>
        </w:rPr>
        <w:t xml:space="preserve">zdroje </w:t>
      </w:r>
      <w:r w:rsidR="00FD0D45" w:rsidRPr="00592166">
        <w:rPr>
          <w:rFonts w:ascii="Calibri" w:hAnsi="Calibri" w:cs="Calibri"/>
          <w:color w:val="000000" w:themeColor="text1"/>
          <w:sz w:val="24"/>
          <w:szCs w:val="24"/>
        </w:rPr>
        <w:t xml:space="preserve">dané </w:t>
      </w:r>
      <w:r w:rsidR="009D4A39" w:rsidRPr="00592166">
        <w:rPr>
          <w:rFonts w:ascii="Calibri" w:hAnsi="Calibri" w:cs="Calibri"/>
          <w:color w:val="000000" w:themeColor="text1"/>
          <w:sz w:val="24"/>
          <w:szCs w:val="24"/>
        </w:rPr>
        <w:t>vyhláškami;</w:t>
      </w:r>
      <w:r w:rsidRPr="00592166">
        <w:rPr>
          <w:rFonts w:ascii="Calibri" w:hAnsi="Calibri" w:cs="Calibri"/>
          <w:color w:val="000000" w:themeColor="text1"/>
          <w:sz w:val="24"/>
          <w:szCs w:val="24"/>
        </w:rPr>
        <w:t xml:space="preserve"> </w:t>
      </w:r>
      <w:r w:rsidR="008568BB" w:rsidRPr="00592166">
        <w:rPr>
          <w:rFonts w:ascii="Calibri" w:hAnsi="Calibri" w:cs="Calibri"/>
          <w:color w:val="000000" w:themeColor="text1"/>
          <w:sz w:val="24"/>
          <w:szCs w:val="24"/>
        </w:rPr>
        <w:t xml:space="preserve">ERÚ </w:t>
      </w:r>
      <w:r w:rsidRPr="00592166">
        <w:rPr>
          <w:rFonts w:ascii="Calibri" w:hAnsi="Calibri" w:cs="Calibri"/>
          <w:color w:val="000000" w:themeColor="text1"/>
          <w:sz w:val="24"/>
          <w:szCs w:val="24"/>
        </w:rPr>
        <w:t>nastavil</w:t>
      </w:r>
      <w:r w:rsidR="008568BB" w:rsidRPr="00592166">
        <w:rPr>
          <w:rFonts w:ascii="Calibri" w:hAnsi="Calibri" w:cs="Calibri"/>
          <w:color w:val="000000" w:themeColor="text1"/>
          <w:sz w:val="24"/>
          <w:szCs w:val="24"/>
        </w:rPr>
        <w:t xml:space="preserve"> </w:t>
      </w:r>
      <w:r w:rsidR="009D4A39" w:rsidRPr="00592166">
        <w:rPr>
          <w:rFonts w:ascii="Calibri" w:hAnsi="Calibri" w:cs="Calibri"/>
          <w:color w:val="000000" w:themeColor="text1"/>
          <w:sz w:val="24"/>
          <w:szCs w:val="24"/>
        </w:rPr>
        <w:t>životnost, a to převážně 20 nebo 30 let</w:t>
      </w:r>
      <w:r w:rsidR="00556C5E">
        <w:rPr>
          <w:rFonts w:ascii="Calibri" w:hAnsi="Calibri" w:cs="Calibri"/>
          <w:color w:val="000000" w:themeColor="text1"/>
          <w:sz w:val="24"/>
          <w:szCs w:val="24"/>
        </w:rPr>
        <w:t>,</w:t>
      </w:r>
      <w:r w:rsidR="009D4A39" w:rsidRPr="00592166">
        <w:rPr>
          <w:rFonts w:ascii="Calibri" w:hAnsi="Calibri" w:cs="Calibri"/>
          <w:color w:val="000000" w:themeColor="text1"/>
          <w:sz w:val="24"/>
          <w:szCs w:val="24"/>
        </w:rPr>
        <w:t xml:space="preserve"> podle typu OZE</w:t>
      </w:r>
      <w:r w:rsidRPr="00592166">
        <w:rPr>
          <w:rFonts w:ascii="Calibri" w:hAnsi="Calibri" w:cs="Calibri"/>
          <w:color w:val="000000" w:themeColor="text1"/>
          <w:sz w:val="24"/>
          <w:szCs w:val="24"/>
        </w:rPr>
        <w:t xml:space="preserve">, </w:t>
      </w:r>
      <w:r w:rsidR="00556C5E">
        <w:rPr>
          <w:rFonts w:ascii="Calibri" w:hAnsi="Calibri" w:cs="Calibri"/>
          <w:color w:val="000000" w:themeColor="text1"/>
          <w:sz w:val="24"/>
          <w:szCs w:val="24"/>
        </w:rPr>
        <w:t>což</w:t>
      </w:r>
      <w:r w:rsidRPr="00592166">
        <w:rPr>
          <w:rFonts w:ascii="Calibri" w:hAnsi="Calibri" w:cs="Calibri"/>
          <w:color w:val="000000" w:themeColor="text1"/>
          <w:sz w:val="24"/>
          <w:szCs w:val="24"/>
        </w:rPr>
        <w:t xml:space="preserve"> však</w:t>
      </w:r>
      <w:r w:rsidR="00862DB8" w:rsidRPr="00592166">
        <w:rPr>
          <w:rFonts w:ascii="Calibri" w:hAnsi="Calibri" w:cs="Calibri"/>
          <w:color w:val="000000" w:themeColor="text1"/>
          <w:sz w:val="24"/>
          <w:szCs w:val="24"/>
        </w:rPr>
        <w:t xml:space="preserve"> přesahuj</w:t>
      </w:r>
      <w:r w:rsidRPr="00592166">
        <w:rPr>
          <w:rFonts w:ascii="Calibri" w:hAnsi="Calibri" w:cs="Calibri"/>
          <w:color w:val="000000" w:themeColor="text1"/>
          <w:sz w:val="24"/>
          <w:szCs w:val="24"/>
        </w:rPr>
        <w:t>e</w:t>
      </w:r>
      <w:r w:rsidR="00862DB8" w:rsidRPr="00592166">
        <w:rPr>
          <w:rFonts w:ascii="Calibri" w:hAnsi="Calibri" w:cs="Calibri"/>
          <w:color w:val="000000" w:themeColor="text1"/>
          <w:sz w:val="24"/>
          <w:szCs w:val="24"/>
        </w:rPr>
        <w:t xml:space="preserve"> limitní</w:t>
      </w:r>
      <w:r w:rsidR="00556C5E">
        <w:rPr>
          <w:rFonts w:ascii="Calibri" w:hAnsi="Calibri" w:cs="Calibri"/>
          <w:color w:val="000000" w:themeColor="text1"/>
          <w:sz w:val="24"/>
          <w:szCs w:val="24"/>
        </w:rPr>
        <w:t xml:space="preserve"> </w:t>
      </w:r>
      <w:r w:rsidR="00862DB8" w:rsidRPr="00592166">
        <w:rPr>
          <w:rFonts w:ascii="Calibri" w:hAnsi="Calibri" w:cs="Calibri"/>
          <w:color w:val="000000" w:themeColor="text1"/>
          <w:sz w:val="24"/>
          <w:szCs w:val="24"/>
        </w:rPr>
        <w:t xml:space="preserve">dobu návratnosti </w:t>
      </w:r>
      <w:r w:rsidR="008568BB" w:rsidRPr="00592166">
        <w:rPr>
          <w:rFonts w:ascii="Calibri" w:hAnsi="Calibri" w:cs="Calibri"/>
          <w:color w:val="000000" w:themeColor="text1"/>
          <w:sz w:val="24"/>
          <w:szCs w:val="24"/>
        </w:rPr>
        <w:t>urč</w:t>
      </w:r>
      <w:r w:rsidR="009D4A39" w:rsidRPr="00592166">
        <w:rPr>
          <w:rFonts w:ascii="Calibri" w:hAnsi="Calibri" w:cs="Calibri"/>
          <w:color w:val="000000" w:themeColor="text1"/>
          <w:sz w:val="24"/>
          <w:szCs w:val="24"/>
        </w:rPr>
        <w:t>en</w:t>
      </w:r>
      <w:r w:rsidR="00AF393D" w:rsidRPr="00592166">
        <w:rPr>
          <w:rFonts w:ascii="Calibri" w:hAnsi="Calibri" w:cs="Calibri"/>
          <w:color w:val="000000" w:themeColor="text1"/>
          <w:sz w:val="24"/>
          <w:szCs w:val="24"/>
        </w:rPr>
        <w:t>ou</w:t>
      </w:r>
      <w:r w:rsidR="009D4A39" w:rsidRPr="00592166">
        <w:rPr>
          <w:rFonts w:ascii="Calibri" w:hAnsi="Calibri" w:cs="Calibri"/>
          <w:color w:val="000000" w:themeColor="text1"/>
          <w:sz w:val="24"/>
          <w:szCs w:val="24"/>
        </w:rPr>
        <w:t xml:space="preserve"> tímto</w:t>
      </w:r>
      <w:r w:rsidR="00862DB8" w:rsidRPr="00592166">
        <w:rPr>
          <w:rFonts w:ascii="Calibri" w:hAnsi="Calibri" w:cs="Calibri"/>
          <w:color w:val="000000" w:themeColor="text1"/>
          <w:sz w:val="24"/>
          <w:szCs w:val="24"/>
        </w:rPr>
        <w:t xml:space="preserve"> zákonem</w:t>
      </w:r>
      <w:r w:rsidRPr="00592166">
        <w:rPr>
          <w:rFonts w:ascii="Calibri" w:hAnsi="Calibri" w:cs="Calibri"/>
          <w:bCs/>
          <w:color w:val="000000" w:themeColor="text1"/>
          <w:sz w:val="24"/>
          <w:szCs w:val="24"/>
        </w:rPr>
        <w:t xml:space="preserve"> </w:t>
      </w:r>
      <w:r w:rsidRPr="00592166">
        <w:rPr>
          <w:rFonts w:ascii="Calibri" w:hAnsi="Calibri" w:cs="Calibri"/>
          <w:color w:val="000000" w:themeColor="text1"/>
          <w:sz w:val="24"/>
          <w:szCs w:val="24"/>
        </w:rPr>
        <w:t>(15</w:t>
      </w:r>
      <w:r w:rsidR="009D4A39" w:rsidRPr="00592166">
        <w:rPr>
          <w:rFonts w:ascii="Calibri" w:hAnsi="Calibri" w:cs="Calibri"/>
          <w:color w:val="000000" w:themeColor="text1"/>
          <w:sz w:val="24"/>
          <w:szCs w:val="24"/>
        </w:rPr>
        <w:t xml:space="preserve"> </w:t>
      </w:r>
      <w:r w:rsidRPr="00592166">
        <w:rPr>
          <w:rFonts w:ascii="Calibri" w:hAnsi="Calibri" w:cs="Calibri"/>
          <w:color w:val="000000" w:themeColor="text1"/>
          <w:sz w:val="24"/>
          <w:szCs w:val="24"/>
        </w:rPr>
        <w:t>let).</w:t>
      </w:r>
    </w:p>
    <w:p w:rsidR="00592166" w:rsidRPr="00592166" w:rsidRDefault="00592166" w:rsidP="00592166">
      <w:pPr>
        <w:spacing w:after="0" w:line="240" w:lineRule="auto"/>
        <w:jc w:val="both"/>
        <w:rPr>
          <w:rFonts w:ascii="Calibri" w:hAnsi="Calibri" w:cs="Calibri"/>
          <w:color w:val="000000" w:themeColor="text1"/>
          <w:sz w:val="24"/>
          <w:szCs w:val="24"/>
        </w:rPr>
      </w:pPr>
    </w:p>
    <w:p w:rsidR="00FD0D45" w:rsidRPr="0001766C" w:rsidRDefault="00FD0D45" w:rsidP="00592166">
      <w:pPr>
        <w:spacing w:after="0" w:line="240" w:lineRule="auto"/>
        <w:jc w:val="both"/>
        <w:rPr>
          <w:rFonts w:ascii="Calibri" w:hAnsi="Calibri" w:cs="Calibri"/>
          <w:color w:val="000000" w:themeColor="text1"/>
          <w:sz w:val="24"/>
          <w:szCs w:val="24"/>
        </w:rPr>
      </w:pPr>
      <w:r w:rsidRPr="0001766C">
        <w:rPr>
          <w:rFonts w:ascii="Calibri" w:hAnsi="Calibri" w:cs="Calibri"/>
          <w:b/>
          <w:color w:val="000000" w:themeColor="text1"/>
          <w:sz w:val="24"/>
          <w:szCs w:val="24"/>
        </w:rPr>
        <w:t>V roce 2013</w:t>
      </w:r>
      <w:r w:rsidRPr="00556C5E">
        <w:rPr>
          <w:rFonts w:ascii="Calibri" w:hAnsi="Calibri" w:cs="Calibri"/>
          <w:color w:val="000000" w:themeColor="text1"/>
          <w:sz w:val="24"/>
          <w:szCs w:val="24"/>
        </w:rPr>
        <w:t xml:space="preserve"> </w:t>
      </w:r>
      <w:r w:rsidRPr="00592166">
        <w:rPr>
          <w:rFonts w:ascii="Calibri" w:hAnsi="Calibri" w:cs="Calibri"/>
          <w:color w:val="000000" w:themeColor="text1"/>
          <w:sz w:val="24"/>
          <w:szCs w:val="24"/>
        </w:rPr>
        <w:t>byla zákonem č. 310/2013 Sb.</w:t>
      </w:r>
      <w:r w:rsidR="00F76F56" w:rsidRPr="00592166">
        <w:rPr>
          <w:rStyle w:val="Znakapoznpodarou"/>
          <w:rFonts w:ascii="Calibri" w:hAnsi="Calibri" w:cs="Calibri"/>
          <w:color w:val="000000" w:themeColor="text1"/>
          <w:sz w:val="24"/>
          <w:szCs w:val="24"/>
        </w:rPr>
        <w:footnoteReference w:id="22"/>
      </w:r>
      <w:r w:rsidRPr="00592166">
        <w:rPr>
          <w:rFonts w:ascii="Calibri" w:hAnsi="Calibri" w:cs="Calibri"/>
          <w:color w:val="000000" w:themeColor="text1"/>
          <w:sz w:val="24"/>
          <w:szCs w:val="24"/>
        </w:rPr>
        <w:t xml:space="preserve"> zavedena následující opatření</w:t>
      </w:r>
      <w:r w:rsidRPr="0001766C">
        <w:rPr>
          <w:rFonts w:ascii="Calibri" w:hAnsi="Calibri" w:cs="Calibri"/>
          <w:color w:val="000000" w:themeColor="text1"/>
          <w:sz w:val="24"/>
          <w:szCs w:val="24"/>
        </w:rPr>
        <w:t xml:space="preserve">: </w:t>
      </w:r>
    </w:p>
    <w:p w:rsidR="00FD0D45" w:rsidRPr="00592166" w:rsidRDefault="00FD0D45" w:rsidP="00592166">
      <w:pPr>
        <w:numPr>
          <w:ilvl w:val="0"/>
          <w:numId w:val="16"/>
        </w:numPr>
        <w:spacing w:after="0" w:line="240" w:lineRule="auto"/>
        <w:ind w:left="284" w:hanging="284"/>
        <w:jc w:val="both"/>
        <w:rPr>
          <w:rFonts w:ascii="Calibri" w:hAnsi="Calibri" w:cs="Calibri"/>
          <w:color w:val="000000" w:themeColor="text1"/>
          <w:sz w:val="24"/>
          <w:szCs w:val="24"/>
        </w:rPr>
      </w:pPr>
      <w:r w:rsidRPr="00592166">
        <w:rPr>
          <w:rFonts w:ascii="Calibri" w:hAnsi="Calibri" w:cs="Calibri"/>
          <w:color w:val="000000" w:themeColor="text1"/>
          <w:sz w:val="24"/>
          <w:szCs w:val="24"/>
        </w:rPr>
        <w:t>zastavení provozní podpory elektřiny pro z</w:t>
      </w:r>
      <w:r w:rsidR="00ED5614" w:rsidRPr="00592166">
        <w:rPr>
          <w:rFonts w:ascii="Calibri" w:hAnsi="Calibri" w:cs="Calibri"/>
          <w:color w:val="000000" w:themeColor="text1"/>
          <w:sz w:val="24"/>
          <w:szCs w:val="24"/>
        </w:rPr>
        <w:t>droje uvedené do provozu po 31. </w:t>
      </w:r>
      <w:r w:rsidRPr="00592166">
        <w:rPr>
          <w:rFonts w:ascii="Calibri" w:hAnsi="Calibri" w:cs="Calibri"/>
          <w:color w:val="000000" w:themeColor="text1"/>
          <w:sz w:val="24"/>
          <w:szCs w:val="24"/>
        </w:rPr>
        <w:t>12. 2013 s výjimkou MVE</w:t>
      </w:r>
      <w:r w:rsidR="006014F8" w:rsidRPr="00592166">
        <w:rPr>
          <w:rFonts w:ascii="Calibri" w:hAnsi="Calibri" w:cs="Calibri"/>
          <w:color w:val="000000" w:themeColor="text1"/>
          <w:sz w:val="24"/>
          <w:szCs w:val="24"/>
        </w:rPr>
        <w:t>;</w:t>
      </w:r>
      <w:r w:rsidR="00124F18" w:rsidRPr="00592166">
        <w:rPr>
          <w:rFonts w:ascii="Calibri" w:hAnsi="Calibri" w:cs="Calibri"/>
          <w:color w:val="000000" w:themeColor="text1"/>
          <w:sz w:val="24"/>
          <w:szCs w:val="24"/>
        </w:rPr>
        <w:t xml:space="preserve"> </w:t>
      </w:r>
      <w:r w:rsidRPr="00592166">
        <w:rPr>
          <w:rFonts w:ascii="Calibri" w:hAnsi="Calibri" w:cs="Calibri"/>
          <w:color w:val="000000" w:themeColor="text1"/>
          <w:sz w:val="24"/>
          <w:szCs w:val="24"/>
        </w:rPr>
        <w:t>zdroje</w:t>
      </w:r>
      <w:r w:rsidR="00E37582" w:rsidRPr="00592166">
        <w:rPr>
          <w:rFonts w:ascii="Calibri" w:hAnsi="Calibri" w:cs="Calibri"/>
          <w:color w:val="000000" w:themeColor="text1"/>
          <w:sz w:val="24"/>
          <w:szCs w:val="24"/>
        </w:rPr>
        <w:t xml:space="preserve">, u kterých bylo vydáno povolení stavby či autorizace na výstavbu </w:t>
      </w:r>
      <w:r w:rsidR="00E37582" w:rsidRPr="00592166">
        <w:rPr>
          <w:rFonts w:ascii="Calibri" w:hAnsi="Calibri" w:cs="Calibri"/>
          <w:color w:val="000000" w:themeColor="text1"/>
          <w:sz w:val="24"/>
          <w:szCs w:val="24"/>
        </w:rPr>
        <w:lastRenderedPageBreak/>
        <w:t xml:space="preserve">přede dnem nabytí účinnosti </w:t>
      </w:r>
      <w:r w:rsidR="00620A8A" w:rsidRPr="00592166">
        <w:rPr>
          <w:rFonts w:ascii="Calibri" w:hAnsi="Calibri" w:cs="Calibri"/>
          <w:color w:val="000000" w:themeColor="text1"/>
          <w:sz w:val="24"/>
          <w:szCs w:val="24"/>
        </w:rPr>
        <w:t>tohoto zákona,</w:t>
      </w:r>
      <w:r w:rsidR="00ED5614" w:rsidRPr="00592166">
        <w:rPr>
          <w:rFonts w:ascii="Calibri" w:hAnsi="Calibri" w:cs="Calibri"/>
          <w:color w:val="000000" w:themeColor="text1"/>
          <w:sz w:val="24"/>
          <w:szCs w:val="24"/>
        </w:rPr>
        <w:t xml:space="preserve"> </w:t>
      </w:r>
      <w:r w:rsidRPr="00592166">
        <w:rPr>
          <w:rFonts w:ascii="Calibri" w:hAnsi="Calibri" w:cs="Calibri"/>
          <w:color w:val="000000" w:themeColor="text1"/>
          <w:sz w:val="24"/>
          <w:szCs w:val="24"/>
        </w:rPr>
        <w:t>vyjma FVE je možné dokončit do 31.</w:t>
      </w:r>
      <w:r w:rsidR="00556C5E">
        <w:rPr>
          <w:rFonts w:ascii="Calibri" w:hAnsi="Calibri" w:cs="Calibri"/>
          <w:color w:val="000000" w:themeColor="text1"/>
          <w:sz w:val="24"/>
          <w:szCs w:val="24"/>
        </w:rPr>
        <w:t> </w:t>
      </w:r>
      <w:r w:rsidRPr="00592166">
        <w:rPr>
          <w:rFonts w:ascii="Calibri" w:hAnsi="Calibri" w:cs="Calibri"/>
          <w:color w:val="000000" w:themeColor="text1"/>
          <w:sz w:val="24"/>
          <w:szCs w:val="24"/>
        </w:rPr>
        <w:t>12.</w:t>
      </w:r>
      <w:r w:rsidR="00556C5E">
        <w:rPr>
          <w:rFonts w:ascii="Calibri" w:hAnsi="Calibri" w:cs="Calibri"/>
          <w:color w:val="000000" w:themeColor="text1"/>
          <w:sz w:val="24"/>
          <w:szCs w:val="24"/>
        </w:rPr>
        <w:t> </w:t>
      </w:r>
      <w:r w:rsidRPr="00592166">
        <w:rPr>
          <w:rFonts w:ascii="Calibri" w:hAnsi="Calibri" w:cs="Calibri"/>
          <w:color w:val="000000" w:themeColor="text1"/>
          <w:sz w:val="24"/>
          <w:szCs w:val="24"/>
        </w:rPr>
        <w:t>2015;</w:t>
      </w:r>
    </w:p>
    <w:p w:rsidR="00FD0D45" w:rsidRPr="00592166" w:rsidRDefault="00FD0D45" w:rsidP="00592166">
      <w:pPr>
        <w:numPr>
          <w:ilvl w:val="0"/>
          <w:numId w:val="16"/>
        </w:numPr>
        <w:spacing w:after="0" w:line="240" w:lineRule="auto"/>
        <w:ind w:left="284" w:hanging="284"/>
        <w:jc w:val="both"/>
        <w:rPr>
          <w:rFonts w:ascii="Calibri" w:hAnsi="Calibri" w:cs="Calibri"/>
          <w:color w:val="000000" w:themeColor="text1"/>
          <w:sz w:val="24"/>
          <w:szCs w:val="24"/>
        </w:rPr>
      </w:pPr>
      <w:r w:rsidRPr="00592166">
        <w:rPr>
          <w:rFonts w:ascii="Calibri" w:hAnsi="Calibri" w:cs="Calibri"/>
          <w:color w:val="000000" w:themeColor="text1"/>
          <w:sz w:val="24"/>
          <w:szCs w:val="24"/>
        </w:rPr>
        <w:t>zavedení max. výše ceny na úhradu nákladů spojených s podporou elektřiny pro všechny zákazníky</w:t>
      </w:r>
      <w:r w:rsidR="00556C5E">
        <w:rPr>
          <w:rFonts w:ascii="Calibri" w:hAnsi="Calibri" w:cs="Calibri"/>
          <w:color w:val="000000" w:themeColor="text1"/>
          <w:sz w:val="24"/>
          <w:szCs w:val="24"/>
        </w:rPr>
        <w:t>,</w:t>
      </w:r>
      <w:r w:rsidRPr="00592166">
        <w:rPr>
          <w:rFonts w:ascii="Calibri" w:hAnsi="Calibri" w:cs="Calibri"/>
          <w:color w:val="000000" w:themeColor="text1"/>
          <w:sz w:val="24"/>
          <w:szCs w:val="24"/>
        </w:rPr>
        <w:t xml:space="preserve"> a to ve výši 495 Kč/</w:t>
      </w:r>
      <w:proofErr w:type="spellStart"/>
      <w:r w:rsidRPr="00592166">
        <w:rPr>
          <w:rFonts w:ascii="Calibri" w:hAnsi="Calibri" w:cs="Calibri"/>
          <w:color w:val="000000" w:themeColor="text1"/>
          <w:sz w:val="24"/>
          <w:szCs w:val="24"/>
        </w:rPr>
        <w:t>MWh</w:t>
      </w:r>
      <w:proofErr w:type="spellEnd"/>
      <w:r w:rsidRPr="00592166">
        <w:rPr>
          <w:rFonts w:ascii="Calibri" w:hAnsi="Calibri" w:cs="Calibri"/>
          <w:color w:val="000000" w:themeColor="text1"/>
          <w:sz w:val="24"/>
          <w:szCs w:val="24"/>
        </w:rPr>
        <w:t>, tím se ovšem zvyšuje podíl státního rozpočtu</w:t>
      </w:r>
      <w:r w:rsidR="00124F18" w:rsidRPr="00592166">
        <w:rPr>
          <w:rFonts w:ascii="Calibri" w:hAnsi="Calibri" w:cs="Calibri"/>
          <w:color w:val="000000" w:themeColor="text1"/>
          <w:sz w:val="24"/>
          <w:szCs w:val="24"/>
        </w:rPr>
        <w:t xml:space="preserve"> na úhradě nákladů na podporu OZE, jak je zřejmé z tabulky č. </w:t>
      </w:r>
      <w:r w:rsidR="00AA708E" w:rsidRPr="00592166">
        <w:rPr>
          <w:rFonts w:ascii="Calibri" w:hAnsi="Calibri" w:cs="Calibri"/>
          <w:color w:val="000000" w:themeColor="text1"/>
          <w:sz w:val="24"/>
          <w:szCs w:val="24"/>
        </w:rPr>
        <w:t>2</w:t>
      </w:r>
      <w:r w:rsidRPr="00592166">
        <w:rPr>
          <w:rFonts w:ascii="Calibri" w:hAnsi="Calibri" w:cs="Calibri"/>
          <w:color w:val="000000" w:themeColor="text1"/>
          <w:sz w:val="24"/>
          <w:szCs w:val="24"/>
        </w:rPr>
        <w:t xml:space="preserve">; </w:t>
      </w:r>
    </w:p>
    <w:p w:rsidR="00DB31FF" w:rsidRPr="00592166" w:rsidRDefault="00FD0D45" w:rsidP="00592166">
      <w:pPr>
        <w:numPr>
          <w:ilvl w:val="0"/>
          <w:numId w:val="16"/>
        </w:numPr>
        <w:spacing w:after="0" w:line="240" w:lineRule="auto"/>
        <w:ind w:left="284" w:hanging="284"/>
        <w:jc w:val="both"/>
        <w:rPr>
          <w:rFonts w:ascii="Calibri" w:hAnsi="Calibri" w:cs="Calibri"/>
          <w:color w:val="000000" w:themeColor="text1"/>
          <w:sz w:val="24"/>
          <w:szCs w:val="24"/>
        </w:rPr>
      </w:pPr>
      <w:r w:rsidRPr="00592166">
        <w:rPr>
          <w:rFonts w:ascii="Calibri" w:hAnsi="Calibri" w:cs="Calibri"/>
          <w:color w:val="000000" w:themeColor="text1"/>
          <w:sz w:val="24"/>
          <w:szCs w:val="24"/>
        </w:rPr>
        <w:t xml:space="preserve">úprava povinnosti odvodu ze slunečního záření do doby, kdy daná výrobna nárokuje provozní podporu, snížení tohoto odvodu </w:t>
      </w:r>
      <w:r w:rsidR="00395BB1" w:rsidRPr="00592166">
        <w:rPr>
          <w:rFonts w:ascii="Calibri" w:hAnsi="Calibri" w:cs="Calibri"/>
          <w:color w:val="000000" w:themeColor="text1"/>
          <w:sz w:val="24"/>
          <w:szCs w:val="24"/>
        </w:rPr>
        <w:t xml:space="preserve">na 10 % </w:t>
      </w:r>
      <w:r w:rsidRPr="00592166">
        <w:rPr>
          <w:rFonts w:ascii="Calibri" w:hAnsi="Calibri" w:cs="Calibri"/>
          <w:color w:val="000000" w:themeColor="text1"/>
          <w:sz w:val="24"/>
          <w:szCs w:val="24"/>
        </w:rPr>
        <w:t>a zúžení okruhu poplatníků</w:t>
      </w:r>
      <w:r w:rsidR="00AA708E" w:rsidRPr="00592166">
        <w:rPr>
          <w:rFonts w:ascii="Calibri" w:hAnsi="Calibri" w:cs="Calibri"/>
          <w:color w:val="000000" w:themeColor="text1"/>
          <w:sz w:val="24"/>
          <w:szCs w:val="24"/>
        </w:rPr>
        <w:t xml:space="preserve"> – vliv této úpravy </w:t>
      </w:r>
      <w:r w:rsidR="00926627" w:rsidRPr="00592166">
        <w:rPr>
          <w:rFonts w:ascii="Calibri" w:hAnsi="Calibri" w:cs="Calibri"/>
          <w:color w:val="000000" w:themeColor="text1"/>
          <w:sz w:val="24"/>
          <w:szCs w:val="24"/>
        </w:rPr>
        <w:t xml:space="preserve">od roku 2014 </w:t>
      </w:r>
      <w:r w:rsidR="00AA708E" w:rsidRPr="00592166">
        <w:rPr>
          <w:rFonts w:ascii="Calibri" w:hAnsi="Calibri" w:cs="Calibri"/>
          <w:color w:val="000000" w:themeColor="text1"/>
          <w:sz w:val="24"/>
          <w:szCs w:val="24"/>
        </w:rPr>
        <w:t xml:space="preserve">je </w:t>
      </w:r>
      <w:r w:rsidR="00417461">
        <w:rPr>
          <w:rFonts w:ascii="Calibri" w:hAnsi="Calibri" w:cs="Calibri"/>
          <w:color w:val="000000" w:themeColor="text1"/>
          <w:sz w:val="24"/>
          <w:szCs w:val="24"/>
        </w:rPr>
        <w:t xml:space="preserve">rovněž </w:t>
      </w:r>
      <w:r w:rsidR="00AA708E" w:rsidRPr="00592166">
        <w:rPr>
          <w:rFonts w:ascii="Calibri" w:hAnsi="Calibri" w:cs="Calibri"/>
          <w:color w:val="000000" w:themeColor="text1"/>
          <w:sz w:val="24"/>
          <w:szCs w:val="24"/>
        </w:rPr>
        <w:t>vidět v</w:t>
      </w:r>
      <w:r w:rsidR="00417461">
        <w:rPr>
          <w:rFonts w:ascii="Calibri" w:hAnsi="Calibri" w:cs="Calibri"/>
          <w:color w:val="000000" w:themeColor="text1"/>
          <w:sz w:val="24"/>
          <w:szCs w:val="24"/>
        </w:rPr>
        <w:t> </w:t>
      </w:r>
      <w:r w:rsidR="00AA708E" w:rsidRPr="00592166">
        <w:rPr>
          <w:rFonts w:ascii="Calibri" w:hAnsi="Calibri" w:cs="Calibri"/>
          <w:color w:val="000000" w:themeColor="text1"/>
          <w:sz w:val="24"/>
          <w:szCs w:val="24"/>
        </w:rPr>
        <w:t>tabulce</w:t>
      </w:r>
      <w:r w:rsidR="00417461">
        <w:rPr>
          <w:rFonts w:ascii="Calibri" w:hAnsi="Calibri" w:cs="Calibri"/>
          <w:color w:val="000000" w:themeColor="text1"/>
          <w:sz w:val="24"/>
          <w:szCs w:val="24"/>
        </w:rPr>
        <w:t xml:space="preserve"> č. 2</w:t>
      </w:r>
      <w:r w:rsidRPr="00592166">
        <w:rPr>
          <w:rFonts w:ascii="Calibri" w:hAnsi="Calibri" w:cs="Calibri"/>
          <w:color w:val="000000" w:themeColor="text1"/>
          <w:sz w:val="24"/>
          <w:szCs w:val="24"/>
        </w:rPr>
        <w:t>.</w:t>
      </w:r>
      <w:bookmarkEnd w:id="8"/>
    </w:p>
    <w:p w:rsidR="00592166" w:rsidRPr="00592166" w:rsidRDefault="00592166" w:rsidP="00592166">
      <w:pPr>
        <w:spacing w:after="0" w:line="240" w:lineRule="auto"/>
        <w:jc w:val="both"/>
        <w:rPr>
          <w:rFonts w:ascii="Calibri" w:hAnsi="Calibri" w:cs="Calibri"/>
          <w:bCs/>
          <w:color w:val="000000" w:themeColor="text1"/>
          <w:sz w:val="24"/>
          <w:szCs w:val="24"/>
        </w:rPr>
      </w:pPr>
    </w:p>
    <w:p w:rsidR="00FD0D45" w:rsidRPr="00592166" w:rsidRDefault="006D0427" w:rsidP="00DA6DE7">
      <w:pPr>
        <w:spacing w:after="120" w:line="240" w:lineRule="auto"/>
        <w:jc w:val="both"/>
        <w:rPr>
          <w:rFonts w:ascii="Calibri" w:hAnsi="Calibri" w:cs="Calibri"/>
          <w:b/>
          <w:bCs/>
          <w:color w:val="000000" w:themeColor="text1"/>
          <w:sz w:val="24"/>
          <w:szCs w:val="24"/>
        </w:rPr>
      </w:pPr>
      <w:r w:rsidRPr="00592166">
        <w:rPr>
          <w:rFonts w:ascii="Calibri" w:hAnsi="Calibri" w:cs="Calibri"/>
          <w:b/>
          <w:bCs/>
          <w:color w:val="000000" w:themeColor="text1"/>
          <w:sz w:val="24"/>
          <w:szCs w:val="24"/>
        </w:rPr>
        <w:t xml:space="preserve">Rozhodnutí Evropské komise ve věci </w:t>
      </w:r>
      <w:r w:rsidR="00FD0D45" w:rsidRPr="00592166">
        <w:rPr>
          <w:rFonts w:ascii="Calibri" w:hAnsi="Calibri" w:cs="Calibri"/>
          <w:b/>
          <w:bCs/>
          <w:color w:val="000000" w:themeColor="text1"/>
          <w:sz w:val="24"/>
          <w:szCs w:val="24"/>
        </w:rPr>
        <w:t xml:space="preserve">podpory výroby elektřiny z OZE </w:t>
      </w:r>
    </w:p>
    <w:p w:rsidR="008335FB" w:rsidRDefault="00DA7BFB" w:rsidP="00592166">
      <w:pPr>
        <w:spacing w:after="0" w:line="240" w:lineRule="auto"/>
        <w:jc w:val="both"/>
        <w:rPr>
          <w:rFonts w:ascii="Calibri" w:hAnsi="Calibri" w:cs="Calibri"/>
          <w:color w:val="000000" w:themeColor="text1"/>
          <w:sz w:val="24"/>
          <w:szCs w:val="24"/>
        </w:rPr>
      </w:pPr>
      <w:r w:rsidRPr="00592166">
        <w:rPr>
          <w:rFonts w:ascii="Calibri" w:hAnsi="Calibri" w:cs="Calibri"/>
          <w:color w:val="000000" w:themeColor="text1"/>
          <w:sz w:val="24"/>
          <w:szCs w:val="24"/>
        </w:rPr>
        <w:t xml:space="preserve">ČR je dle článku 108 odst. 3 </w:t>
      </w:r>
      <w:r w:rsidRPr="0001766C">
        <w:rPr>
          <w:rFonts w:ascii="Calibri" w:hAnsi="Calibri" w:cs="Calibri"/>
          <w:i/>
          <w:color w:val="000000" w:themeColor="text1"/>
          <w:sz w:val="24"/>
          <w:szCs w:val="24"/>
        </w:rPr>
        <w:t>Smlouvy o fungování EU</w:t>
      </w:r>
      <w:r w:rsidRPr="00592166">
        <w:rPr>
          <w:rFonts w:ascii="Calibri" w:hAnsi="Calibri" w:cs="Calibri"/>
          <w:color w:val="000000" w:themeColor="text1"/>
          <w:sz w:val="24"/>
          <w:szCs w:val="24"/>
        </w:rPr>
        <w:t xml:space="preserve"> povinna včas informovat EK o záměrech </w:t>
      </w:r>
      <w:r w:rsidR="00DB31FF" w:rsidRPr="00592166">
        <w:rPr>
          <w:rFonts w:ascii="Calibri" w:hAnsi="Calibri" w:cs="Calibri"/>
          <w:color w:val="000000" w:themeColor="text1"/>
          <w:sz w:val="24"/>
          <w:szCs w:val="24"/>
        </w:rPr>
        <w:t>poskytnout nebo upravit podpory.</w:t>
      </w:r>
      <w:r w:rsidRPr="00592166">
        <w:rPr>
          <w:rFonts w:ascii="Calibri" w:hAnsi="Calibri" w:cs="Calibri"/>
          <w:color w:val="000000" w:themeColor="text1"/>
          <w:sz w:val="24"/>
          <w:szCs w:val="24"/>
        </w:rPr>
        <w:t xml:space="preserve"> </w:t>
      </w:r>
      <w:r w:rsidR="00DB31FF" w:rsidRPr="00592166">
        <w:rPr>
          <w:rFonts w:ascii="Calibri" w:hAnsi="Calibri" w:cs="Calibri"/>
          <w:color w:val="000000" w:themeColor="text1"/>
          <w:sz w:val="24"/>
          <w:szCs w:val="24"/>
        </w:rPr>
        <w:t>Z</w:t>
      </w:r>
      <w:r w:rsidRPr="00592166">
        <w:rPr>
          <w:rFonts w:ascii="Calibri" w:hAnsi="Calibri" w:cs="Calibri"/>
          <w:color w:val="000000" w:themeColor="text1"/>
          <w:sz w:val="24"/>
          <w:szCs w:val="24"/>
        </w:rPr>
        <w:t xml:space="preserve">amýšlená opatření je </w:t>
      </w:r>
      <w:r w:rsidR="00DB31FF" w:rsidRPr="00592166">
        <w:rPr>
          <w:rFonts w:ascii="Calibri" w:hAnsi="Calibri" w:cs="Calibri"/>
          <w:color w:val="000000" w:themeColor="text1"/>
          <w:sz w:val="24"/>
          <w:szCs w:val="24"/>
        </w:rPr>
        <w:t xml:space="preserve">poté </w:t>
      </w:r>
      <w:r w:rsidRPr="00592166">
        <w:rPr>
          <w:rFonts w:ascii="Calibri" w:hAnsi="Calibri" w:cs="Calibri"/>
          <w:color w:val="000000" w:themeColor="text1"/>
          <w:sz w:val="24"/>
          <w:szCs w:val="24"/>
        </w:rPr>
        <w:t xml:space="preserve">oprávněna provést po přijetí konečného rozhodnutí EK. ČR oznámila dne 8. 1. 2013 záměr </w:t>
      </w:r>
      <w:r w:rsidR="00417461">
        <w:rPr>
          <w:rFonts w:ascii="Calibri" w:hAnsi="Calibri" w:cs="Calibri"/>
          <w:color w:val="000000" w:themeColor="text1"/>
          <w:sz w:val="24"/>
          <w:szCs w:val="24"/>
        </w:rPr>
        <w:t>podporovat výrobu</w:t>
      </w:r>
      <w:r w:rsidRPr="00592166">
        <w:rPr>
          <w:rFonts w:ascii="Calibri" w:hAnsi="Calibri" w:cs="Calibri"/>
          <w:color w:val="000000" w:themeColor="text1"/>
          <w:sz w:val="24"/>
          <w:szCs w:val="24"/>
        </w:rPr>
        <w:t xml:space="preserve"> elektřiny a</w:t>
      </w:r>
      <w:r w:rsidR="006D660A">
        <w:rPr>
          <w:rFonts w:ascii="Calibri" w:hAnsi="Calibri" w:cs="Calibri"/>
          <w:color w:val="000000" w:themeColor="text1"/>
          <w:sz w:val="24"/>
          <w:szCs w:val="24"/>
        </w:rPr>
        <w:t> </w:t>
      </w:r>
      <w:r w:rsidRPr="00592166">
        <w:rPr>
          <w:rFonts w:ascii="Calibri" w:hAnsi="Calibri" w:cs="Calibri"/>
          <w:color w:val="000000" w:themeColor="text1"/>
          <w:sz w:val="24"/>
          <w:szCs w:val="24"/>
        </w:rPr>
        <w:t>tepla z OZE a výrob</w:t>
      </w:r>
      <w:r w:rsidR="00417461">
        <w:rPr>
          <w:rFonts w:ascii="Calibri" w:hAnsi="Calibri" w:cs="Calibri"/>
          <w:color w:val="000000" w:themeColor="text1"/>
          <w:sz w:val="24"/>
          <w:szCs w:val="24"/>
        </w:rPr>
        <w:t>u</w:t>
      </w:r>
      <w:r w:rsidRPr="00592166">
        <w:rPr>
          <w:rFonts w:ascii="Calibri" w:hAnsi="Calibri" w:cs="Calibri"/>
          <w:color w:val="000000" w:themeColor="text1"/>
          <w:sz w:val="24"/>
          <w:szCs w:val="24"/>
        </w:rPr>
        <w:t xml:space="preserve"> elektřiny z kombinované výroby s teplem. Jednalo se o</w:t>
      </w:r>
      <w:r w:rsidR="005D1359" w:rsidRPr="00592166">
        <w:rPr>
          <w:rFonts w:ascii="Calibri" w:hAnsi="Calibri" w:cs="Calibri"/>
          <w:color w:val="000000" w:themeColor="text1"/>
          <w:sz w:val="24"/>
          <w:szCs w:val="24"/>
        </w:rPr>
        <w:t> </w:t>
      </w:r>
      <w:r w:rsidRPr="00592166">
        <w:rPr>
          <w:rFonts w:ascii="Calibri" w:hAnsi="Calibri" w:cs="Calibri"/>
          <w:color w:val="000000" w:themeColor="text1"/>
          <w:sz w:val="24"/>
          <w:szCs w:val="24"/>
        </w:rPr>
        <w:t xml:space="preserve">posouzení provozní podpory OZE vyplývající ze zákona č. 165/2012 Sb. ČR tak nejenže provedla zamýšlená opatření před přijetím rozhodnutí EK, ale i samotné oznámení učinila téměř rok poté, co </w:t>
      </w:r>
      <w:r w:rsidR="00417461" w:rsidRPr="00592166">
        <w:rPr>
          <w:rFonts w:ascii="Calibri" w:hAnsi="Calibri" w:cs="Calibri"/>
          <w:color w:val="000000" w:themeColor="text1"/>
          <w:sz w:val="24"/>
          <w:szCs w:val="24"/>
        </w:rPr>
        <w:t xml:space="preserve">zmíněný zákon </w:t>
      </w:r>
      <w:r w:rsidRPr="00592166">
        <w:rPr>
          <w:rFonts w:ascii="Calibri" w:hAnsi="Calibri" w:cs="Calibri"/>
          <w:color w:val="000000" w:themeColor="text1"/>
          <w:sz w:val="24"/>
          <w:szCs w:val="24"/>
        </w:rPr>
        <w:t>částečně nabyl účinnosti.</w:t>
      </w:r>
      <w:r w:rsidR="002936E4" w:rsidRPr="00592166">
        <w:rPr>
          <w:rFonts w:ascii="Calibri" w:hAnsi="Calibri" w:cs="Calibri"/>
          <w:color w:val="000000" w:themeColor="text1"/>
          <w:sz w:val="24"/>
          <w:szCs w:val="24"/>
        </w:rPr>
        <w:t xml:space="preserve"> </w:t>
      </w:r>
    </w:p>
    <w:p w:rsidR="00592166" w:rsidRPr="00592166" w:rsidRDefault="00592166" w:rsidP="00592166">
      <w:pPr>
        <w:spacing w:after="0" w:line="240" w:lineRule="auto"/>
        <w:jc w:val="both"/>
        <w:rPr>
          <w:rFonts w:ascii="Calibri" w:hAnsi="Calibri" w:cs="Calibri"/>
          <w:color w:val="000000" w:themeColor="text1"/>
          <w:sz w:val="24"/>
          <w:szCs w:val="24"/>
        </w:rPr>
      </w:pPr>
    </w:p>
    <w:p w:rsidR="00FD0D45" w:rsidRPr="00592166" w:rsidRDefault="00FD0D45" w:rsidP="00592166">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592166">
        <w:rPr>
          <w:rFonts w:ascii="Calibri" w:eastAsia="Times New Roman" w:hAnsi="Calibri" w:cs="Calibri"/>
          <w:color w:val="000000" w:themeColor="text1"/>
          <w:sz w:val="24"/>
          <w:szCs w:val="24"/>
        </w:rPr>
        <w:t xml:space="preserve">EK vydala rozhodnutí ve věci podpory výroby </w:t>
      </w:r>
      <w:r w:rsidR="008335FB" w:rsidRPr="00592166">
        <w:rPr>
          <w:rFonts w:ascii="Calibri" w:eastAsia="Times New Roman" w:hAnsi="Calibri" w:cs="Calibri"/>
          <w:color w:val="000000" w:themeColor="text1"/>
          <w:sz w:val="24"/>
          <w:szCs w:val="24"/>
        </w:rPr>
        <w:t>elektřiny z OZE dne 11. 6. 2014</w:t>
      </w:r>
      <w:r w:rsidR="00124CE1" w:rsidRPr="00592166">
        <w:rPr>
          <w:rFonts w:ascii="Calibri" w:eastAsia="Times New Roman" w:hAnsi="Calibri" w:cs="Calibri"/>
          <w:color w:val="000000" w:themeColor="text1"/>
          <w:sz w:val="24"/>
          <w:szCs w:val="24"/>
        </w:rPr>
        <w:t xml:space="preserve">. </w:t>
      </w:r>
      <w:r w:rsidRPr="00592166">
        <w:rPr>
          <w:rFonts w:ascii="Calibri" w:eastAsia="Times New Roman" w:hAnsi="Calibri" w:cs="Calibri"/>
          <w:color w:val="000000" w:themeColor="text1"/>
          <w:sz w:val="24"/>
          <w:szCs w:val="24"/>
        </w:rPr>
        <w:t xml:space="preserve">EK vyjádřila politování, že ČR již uvedla v účinnost posuzovaný režim podpory, čímž porušila článek 108 odst. 3 </w:t>
      </w:r>
      <w:r w:rsidR="00944F24" w:rsidRPr="0001766C">
        <w:rPr>
          <w:rFonts w:ascii="Calibri" w:eastAsia="Times New Roman" w:hAnsi="Calibri" w:cs="Calibri"/>
          <w:i/>
          <w:color w:val="000000" w:themeColor="text1"/>
          <w:sz w:val="24"/>
          <w:szCs w:val="24"/>
        </w:rPr>
        <w:t>Smlouvy o fungování EU</w:t>
      </w:r>
      <w:r w:rsidR="00417461">
        <w:rPr>
          <w:rFonts w:ascii="Calibri" w:eastAsia="Times New Roman" w:hAnsi="Calibri" w:cs="Calibri"/>
          <w:color w:val="000000" w:themeColor="text1"/>
          <w:sz w:val="24"/>
          <w:szCs w:val="24"/>
        </w:rPr>
        <w:t>, v němž je stanovena povinnost</w:t>
      </w:r>
      <w:r w:rsidR="00686F5A" w:rsidRPr="00592166">
        <w:rPr>
          <w:rFonts w:ascii="Calibri" w:eastAsia="Times New Roman" w:hAnsi="Calibri" w:cs="Calibri"/>
          <w:color w:val="000000" w:themeColor="text1"/>
          <w:sz w:val="24"/>
          <w:szCs w:val="24"/>
        </w:rPr>
        <w:t xml:space="preserve"> </w:t>
      </w:r>
      <w:r w:rsidRPr="00592166">
        <w:rPr>
          <w:rFonts w:ascii="Calibri" w:eastAsia="Times New Roman" w:hAnsi="Calibri" w:cs="Calibri"/>
          <w:color w:val="000000" w:themeColor="text1"/>
          <w:sz w:val="24"/>
          <w:szCs w:val="24"/>
        </w:rPr>
        <w:t xml:space="preserve">uvést opatření v účinnost až po konečném schválení EK. </w:t>
      </w:r>
      <w:r w:rsidR="00921AC9" w:rsidRPr="00592166">
        <w:rPr>
          <w:rFonts w:ascii="Calibri" w:eastAsia="Times New Roman" w:hAnsi="Calibri" w:cs="Calibri"/>
          <w:color w:val="000000" w:themeColor="text1"/>
          <w:sz w:val="24"/>
          <w:szCs w:val="24"/>
        </w:rPr>
        <w:t>Jako p</w:t>
      </w:r>
      <w:r w:rsidR="008568BB" w:rsidRPr="00592166">
        <w:rPr>
          <w:rFonts w:ascii="Calibri" w:eastAsia="Times New Roman" w:hAnsi="Calibri" w:cs="Calibri"/>
          <w:color w:val="000000" w:themeColor="text1"/>
          <w:sz w:val="24"/>
          <w:szCs w:val="24"/>
        </w:rPr>
        <w:t xml:space="preserve">odmínku pro </w:t>
      </w:r>
      <w:r w:rsidR="00921AC9" w:rsidRPr="00592166">
        <w:rPr>
          <w:rFonts w:ascii="Calibri" w:eastAsia="Times New Roman" w:hAnsi="Calibri" w:cs="Calibri"/>
          <w:color w:val="000000" w:themeColor="text1"/>
          <w:sz w:val="24"/>
          <w:szCs w:val="24"/>
        </w:rPr>
        <w:t>dodatečné schválení podpory specifikovala EK opatření, která je ČR povinna zavést. Opatření se budou týkat pouze zdrojů, uvedených do provozu od roku 2013.</w:t>
      </w:r>
    </w:p>
    <w:p w:rsidR="00592166" w:rsidRDefault="00592166" w:rsidP="00592166">
      <w:pPr>
        <w:spacing w:after="0" w:line="240" w:lineRule="auto"/>
        <w:jc w:val="both"/>
        <w:rPr>
          <w:rFonts w:ascii="Calibri" w:hAnsi="Calibri" w:cs="Calibri"/>
          <w:color w:val="000000" w:themeColor="text1"/>
          <w:sz w:val="24"/>
          <w:szCs w:val="24"/>
        </w:rPr>
      </w:pPr>
    </w:p>
    <w:p w:rsidR="00FD0D45" w:rsidRDefault="00FD0D45" w:rsidP="00592166">
      <w:pPr>
        <w:spacing w:after="0" w:line="240" w:lineRule="auto"/>
        <w:jc w:val="both"/>
        <w:rPr>
          <w:rFonts w:ascii="Calibri" w:hAnsi="Calibri" w:cs="Calibri"/>
          <w:color w:val="000000" w:themeColor="text1"/>
          <w:sz w:val="24"/>
          <w:szCs w:val="24"/>
        </w:rPr>
      </w:pPr>
      <w:r w:rsidRPr="00592166">
        <w:rPr>
          <w:rFonts w:ascii="Calibri" w:hAnsi="Calibri" w:cs="Calibri"/>
          <w:color w:val="000000" w:themeColor="text1"/>
          <w:sz w:val="24"/>
          <w:szCs w:val="24"/>
        </w:rPr>
        <w:t>EK se detailně zabývala otázkou možné nadměrné kompenzace</w:t>
      </w:r>
      <w:r w:rsidR="00921AC9" w:rsidRPr="00592166">
        <w:rPr>
          <w:rFonts w:ascii="Calibri" w:hAnsi="Calibri" w:cs="Calibri"/>
          <w:color w:val="000000" w:themeColor="text1"/>
          <w:sz w:val="24"/>
          <w:szCs w:val="24"/>
        </w:rPr>
        <w:t xml:space="preserve"> provozovatelům OZE</w:t>
      </w:r>
      <w:r w:rsidRPr="00592166">
        <w:rPr>
          <w:rFonts w:ascii="Calibri" w:hAnsi="Calibri" w:cs="Calibri"/>
          <w:color w:val="000000" w:themeColor="text1"/>
          <w:sz w:val="24"/>
          <w:szCs w:val="24"/>
        </w:rPr>
        <w:t>. V zájmu jejího zamezení se zavázala ČR zavést u každého příjemce po 10 letech pobírání podpory revizní mechanismus. V případě, že se doba návratnosti investice jeví být kratší než 15 let, sníží ERÚ odpovídajícím způsobem období dalších plateb</w:t>
      </w:r>
      <w:r w:rsidR="00921AC9" w:rsidRPr="00592166">
        <w:rPr>
          <w:rFonts w:ascii="Calibri" w:hAnsi="Calibri" w:cs="Calibri"/>
          <w:color w:val="000000" w:themeColor="text1"/>
          <w:sz w:val="24"/>
          <w:szCs w:val="24"/>
        </w:rPr>
        <w:t xml:space="preserve"> danému provozovateli</w:t>
      </w:r>
      <w:r w:rsidR="00E27388" w:rsidRPr="00592166">
        <w:rPr>
          <w:rFonts w:ascii="Calibri" w:hAnsi="Calibri" w:cs="Calibri"/>
          <w:color w:val="000000" w:themeColor="text1"/>
          <w:sz w:val="24"/>
          <w:szCs w:val="24"/>
        </w:rPr>
        <w:t>. EK </w:t>
      </w:r>
      <w:r w:rsidRPr="00592166">
        <w:rPr>
          <w:rFonts w:ascii="Calibri" w:hAnsi="Calibri" w:cs="Calibri"/>
          <w:color w:val="000000" w:themeColor="text1"/>
          <w:sz w:val="24"/>
          <w:szCs w:val="24"/>
        </w:rPr>
        <w:t xml:space="preserve">dále požaduje, aby provozní podpora byla snížena dle částky investiční podpory, pokud </w:t>
      </w:r>
      <w:r w:rsidR="00937B58" w:rsidRPr="00592166">
        <w:rPr>
          <w:rFonts w:ascii="Calibri" w:hAnsi="Calibri" w:cs="Calibri"/>
          <w:color w:val="000000" w:themeColor="text1"/>
          <w:sz w:val="24"/>
          <w:szCs w:val="24"/>
        </w:rPr>
        <w:t>byla</w:t>
      </w:r>
      <w:r w:rsidRPr="00592166">
        <w:rPr>
          <w:rFonts w:ascii="Calibri" w:hAnsi="Calibri" w:cs="Calibri"/>
          <w:color w:val="000000" w:themeColor="text1"/>
          <w:sz w:val="24"/>
          <w:szCs w:val="24"/>
        </w:rPr>
        <w:t xml:space="preserve"> příjemc</w:t>
      </w:r>
      <w:r w:rsidR="00937B58" w:rsidRPr="00592166">
        <w:rPr>
          <w:rFonts w:ascii="Calibri" w:hAnsi="Calibri" w:cs="Calibri"/>
          <w:color w:val="000000" w:themeColor="text1"/>
          <w:sz w:val="24"/>
          <w:szCs w:val="24"/>
        </w:rPr>
        <w:t>i</w:t>
      </w:r>
      <w:r w:rsidRPr="00592166">
        <w:rPr>
          <w:rFonts w:ascii="Calibri" w:hAnsi="Calibri" w:cs="Calibri"/>
          <w:color w:val="000000" w:themeColor="text1"/>
          <w:sz w:val="24"/>
          <w:szCs w:val="24"/>
        </w:rPr>
        <w:t xml:space="preserve"> </w:t>
      </w:r>
      <w:r w:rsidR="00937B58" w:rsidRPr="00592166">
        <w:rPr>
          <w:rFonts w:ascii="Calibri" w:hAnsi="Calibri" w:cs="Calibri"/>
          <w:color w:val="000000" w:themeColor="text1"/>
          <w:sz w:val="24"/>
          <w:szCs w:val="24"/>
        </w:rPr>
        <w:t>přidělena</w:t>
      </w:r>
      <w:r w:rsidR="002936E4" w:rsidRPr="00592166">
        <w:rPr>
          <w:rFonts w:ascii="Calibri" w:hAnsi="Calibri" w:cs="Calibri"/>
          <w:color w:val="000000" w:themeColor="text1"/>
          <w:sz w:val="24"/>
          <w:szCs w:val="24"/>
        </w:rPr>
        <w:t xml:space="preserve">. </w:t>
      </w:r>
    </w:p>
    <w:p w:rsidR="00592166" w:rsidRPr="00592166" w:rsidRDefault="00592166" w:rsidP="00592166">
      <w:pPr>
        <w:spacing w:after="0" w:line="240" w:lineRule="auto"/>
        <w:jc w:val="both"/>
        <w:rPr>
          <w:rFonts w:ascii="Calibri" w:hAnsi="Calibri" w:cs="Calibri"/>
          <w:color w:val="000000" w:themeColor="text1"/>
          <w:sz w:val="24"/>
          <w:szCs w:val="24"/>
        </w:rPr>
      </w:pPr>
    </w:p>
    <w:p w:rsidR="002936E4" w:rsidRPr="00592166" w:rsidRDefault="00FD0D45" w:rsidP="00592166">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592166">
        <w:rPr>
          <w:rFonts w:ascii="Calibri" w:eastAsia="Times New Roman" w:hAnsi="Calibri" w:cs="Calibri"/>
          <w:color w:val="000000" w:themeColor="text1"/>
          <w:sz w:val="24"/>
          <w:szCs w:val="24"/>
        </w:rPr>
        <w:t xml:space="preserve">EK rovněž konstatovala, že podpora formou výkupních cen i zeleného bonusu znamená ekonomickou výhodu, které by </w:t>
      </w:r>
      <w:r w:rsidR="00305B28" w:rsidRPr="00592166">
        <w:rPr>
          <w:rFonts w:ascii="Calibri" w:eastAsia="Times New Roman" w:hAnsi="Calibri" w:cs="Calibri"/>
          <w:color w:val="000000" w:themeColor="text1"/>
          <w:sz w:val="24"/>
          <w:szCs w:val="24"/>
        </w:rPr>
        <w:t xml:space="preserve">výrobci v ČR </w:t>
      </w:r>
      <w:r w:rsidRPr="00592166">
        <w:rPr>
          <w:rFonts w:ascii="Calibri" w:eastAsia="Times New Roman" w:hAnsi="Calibri" w:cs="Calibri"/>
          <w:color w:val="000000" w:themeColor="text1"/>
          <w:sz w:val="24"/>
          <w:szCs w:val="24"/>
        </w:rPr>
        <w:t>za běžných tržních podmínek nedosáhl</w:t>
      </w:r>
      <w:r w:rsidR="00305B28" w:rsidRPr="00592166">
        <w:rPr>
          <w:rFonts w:ascii="Calibri" w:eastAsia="Times New Roman" w:hAnsi="Calibri" w:cs="Calibri"/>
          <w:color w:val="000000" w:themeColor="text1"/>
          <w:sz w:val="24"/>
          <w:szCs w:val="24"/>
        </w:rPr>
        <w:t>i</w:t>
      </w:r>
      <w:r w:rsidRPr="00592166">
        <w:rPr>
          <w:rFonts w:ascii="Calibri" w:eastAsia="Times New Roman" w:hAnsi="Calibri" w:cs="Calibri"/>
          <w:color w:val="000000" w:themeColor="text1"/>
          <w:sz w:val="24"/>
          <w:szCs w:val="24"/>
        </w:rPr>
        <w:t xml:space="preserve">. </w:t>
      </w:r>
      <w:r w:rsidR="00305B28" w:rsidRPr="00592166">
        <w:rPr>
          <w:rFonts w:ascii="Calibri" w:eastAsia="Times New Roman" w:hAnsi="Calibri" w:cs="Calibri"/>
          <w:color w:val="000000" w:themeColor="text1"/>
          <w:sz w:val="24"/>
          <w:szCs w:val="24"/>
        </w:rPr>
        <w:t xml:space="preserve">Výše </w:t>
      </w:r>
      <w:r w:rsidR="00937B58" w:rsidRPr="00592166">
        <w:rPr>
          <w:rFonts w:ascii="Calibri" w:eastAsia="Times New Roman" w:hAnsi="Calibri" w:cs="Calibri"/>
          <w:color w:val="000000" w:themeColor="text1"/>
          <w:sz w:val="24"/>
          <w:szCs w:val="24"/>
        </w:rPr>
        <w:t>nutné</w:t>
      </w:r>
      <w:r w:rsidR="00B451BE" w:rsidRPr="00592166">
        <w:rPr>
          <w:rFonts w:ascii="Calibri" w:eastAsia="Times New Roman" w:hAnsi="Calibri" w:cs="Calibri"/>
          <w:color w:val="000000" w:themeColor="text1"/>
          <w:sz w:val="24"/>
          <w:szCs w:val="24"/>
        </w:rPr>
        <w:t>ho</w:t>
      </w:r>
      <w:r w:rsidR="00937B58" w:rsidRPr="00592166">
        <w:rPr>
          <w:rFonts w:ascii="Calibri" w:eastAsia="Times New Roman" w:hAnsi="Calibri" w:cs="Calibri"/>
          <w:color w:val="000000" w:themeColor="text1"/>
          <w:sz w:val="24"/>
          <w:szCs w:val="24"/>
        </w:rPr>
        <w:t xml:space="preserve"> </w:t>
      </w:r>
      <w:r w:rsidR="00B451BE" w:rsidRPr="00592166">
        <w:rPr>
          <w:rFonts w:ascii="Calibri" w:eastAsia="Times New Roman" w:hAnsi="Calibri" w:cs="Calibri"/>
          <w:color w:val="000000" w:themeColor="text1"/>
          <w:sz w:val="24"/>
          <w:szCs w:val="24"/>
        </w:rPr>
        <w:t>vyrovnání</w:t>
      </w:r>
      <w:r w:rsidR="00305B28" w:rsidRPr="00592166">
        <w:rPr>
          <w:rFonts w:ascii="Calibri" w:eastAsia="Times New Roman" w:hAnsi="Calibri" w:cs="Calibri"/>
          <w:color w:val="000000" w:themeColor="text1"/>
          <w:sz w:val="24"/>
          <w:szCs w:val="24"/>
        </w:rPr>
        <w:t xml:space="preserve"> pro dovozce elektřiny</w:t>
      </w:r>
      <w:r w:rsidR="001E71D1" w:rsidRPr="00592166">
        <w:rPr>
          <w:rFonts w:ascii="Calibri" w:eastAsia="Times New Roman" w:hAnsi="Calibri" w:cs="Calibri"/>
          <w:color w:val="000000" w:themeColor="text1"/>
          <w:sz w:val="24"/>
          <w:szCs w:val="24"/>
        </w:rPr>
        <w:t xml:space="preserve"> z EU se bude týkat období 2013–</w:t>
      </w:r>
      <w:r w:rsidR="00305B28" w:rsidRPr="00592166">
        <w:rPr>
          <w:rFonts w:ascii="Calibri" w:eastAsia="Times New Roman" w:hAnsi="Calibri" w:cs="Calibri"/>
          <w:color w:val="000000" w:themeColor="text1"/>
          <w:sz w:val="24"/>
          <w:szCs w:val="24"/>
        </w:rPr>
        <w:t xml:space="preserve">2015 a byla na rok 2014 stanovena do výše cca 2,5 mld. Kč. </w:t>
      </w:r>
      <w:bookmarkStart w:id="9" w:name="_Toc395873142"/>
    </w:p>
    <w:p w:rsidR="00592166" w:rsidRPr="00592166" w:rsidRDefault="00592166" w:rsidP="00592166">
      <w:pPr>
        <w:spacing w:after="0" w:line="240" w:lineRule="auto"/>
        <w:jc w:val="both"/>
        <w:rPr>
          <w:rFonts w:ascii="Calibri" w:hAnsi="Calibri" w:cs="Calibri"/>
          <w:bCs/>
          <w:color w:val="000000" w:themeColor="text1"/>
          <w:sz w:val="24"/>
          <w:szCs w:val="24"/>
        </w:rPr>
      </w:pPr>
    </w:p>
    <w:p w:rsidR="00FD0D45" w:rsidRPr="00592166" w:rsidRDefault="00FD0D45" w:rsidP="00DA6DE7">
      <w:pPr>
        <w:spacing w:after="120" w:line="240" w:lineRule="auto"/>
        <w:jc w:val="both"/>
        <w:rPr>
          <w:rFonts w:ascii="Calibri" w:hAnsi="Calibri" w:cs="Calibri"/>
          <w:b/>
          <w:bCs/>
          <w:color w:val="000000" w:themeColor="text1"/>
          <w:sz w:val="24"/>
          <w:szCs w:val="24"/>
        </w:rPr>
      </w:pPr>
      <w:r w:rsidRPr="00592166">
        <w:rPr>
          <w:rFonts w:ascii="Calibri" w:hAnsi="Calibri" w:cs="Calibri"/>
          <w:b/>
          <w:bCs/>
          <w:color w:val="000000" w:themeColor="text1"/>
          <w:sz w:val="24"/>
          <w:szCs w:val="24"/>
        </w:rPr>
        <w:t>Stanoviska a připomínky k legislativním návrhům ERÚ</w:t>
      </w:r>
      <w:bookmarkEnd w:id="9"/>
      <w:r w:rsidRPr="00592166">
        <w:rPr>
          <w:rFonts w:ascii="Calibri" w:hAnsi="Calibri" w:cs="Calibri"/>
          <w:b/>
          <w:bCs/>
          <w:color w:val="000000" w:themeColor="text1"/>
          <w:sz w:val="24"/>
          <w:szCs w:val="24"/>
        </w:rPr>
        <w:t xml:space="preserve"> </w:t>
      </w:r>
    </w:p>
    <w:p w:rsidR="00693E52" w:rsidRDefault="00921AC9" w:rsidP="00DA6DE7">
      <w:pPr>
        <w:spacing w:after="120" w:line="240" w:lineRule="auto"/>
        <w:jc w:val="both"/>
        <w:rPr>
          <w:rFonts w:ascii="Calibri" w:hAnsi="Calibri" w:cs="Calibri"/>
          <w:color w:val="000000" w:themeColor="text1"/>
          <w:sz w:val="24"/>
          <w:szCs w:val="24"/>
        </w:rPr>
      </w:pPr>
      <w:r w:rsidRPr="00592166">
        <w:rPr>
          <w:rFonts w:ascii="Calibri" w:hAnsi="Calibri" w:cs="Calibri"/>
          <w:color w:val="000000" w:themeColor="text1"/>
          <w:sz w:val="24"/>
          <w:szCs w:val="24"/>
        </w:rPr>
        <w:t>ERÚ n</w:t>
      </w:r>
      <w:r w:rsidR="00FD0D45" w:rsidRPr="00592166">
        <w:rPr>
          <w:rFonts w:ascii="Calibri" w:hAnsi="Calibri" w:cs="Calibri"/>
          <w:color w:val="000000" w:themeColor="text1"/>
          <w:sz w:val="24"/>
          <w:szCs w:val="24"/>
        </w:rPr>
        <w:t>a</w:t>
      </w:r>
      <w:r w:rsidR="00693E52" w:rsidRPr="00592166">
        <w:rPr>
          <w:rFonts w:ascii="Calibri" w:hAnsi="Calibri" w:cs="Calibri"/>
          <w:color w:val="000000" w:themeColor="text1"/>
          <w:sz w:val="24"/>
          <w:szCs w:val="24"/>
        </w:rPr>
        <w:t xml:space="preserve"> </w:t>
      </w:r>
      <w:r w:rsidR="00FD0D45" w:rsidRPr="00592166">
        <w:rPr>
          <w:rFonts w:ascii="Calibri" w:hAnsi="Calibri" w:cs="Calibri"/>
          <w:color w:val="000000" w:themeColor="text1"/>
          <w:sz w:val="24"/>
          <w:szCs w:val="24"/>
        </w:rPr>
        <w:t>základě zákonných zmocnění vydával mj. vyhlášky související s garantovanou dobou vyplácení regulované výkupní ceny. MPO a další re</w:t>
      </w:r>
      <w:r w:rsidR="00417461">
        <w:rPr>
          <w:rFonts w:ascii="Calibri" w:hAnsi="Calibri" w:cs="Calibri"/>
          <w:color w:val="000000" w:themeColor="text1"/>
          <w:sz w:val="24"/>
          <w:szCs w:val="24"/>
        </w:rPr>
        <w:t>s</w:t>
      </w:r>
      <w:r w:rsidR="00FD0D45" w:rsidRPr="00592166">
        <w:rPr>
          <w:rFonts w:ascii="Calibri" w:hAnsi="Calibri" w:cs="Calibri"/>
          <w:color w:val="000000" w:themeColor="text1"/>
          <w:sz w:val="24"/>
          <w:szCs w:val="24"/>
        </w:rPr>
        <w:t xml:space="preserve">orty se mohly k návrhům těchto prováděcích předpisů vyjadřovat v rámci připomínkového řízení. </w:t>
      </w:r>
    </w:p>
    <w:p w:rsidR="007B29E1" w:rsidRDefault="00FD0D45" w:rsidP="00DA6DE7">
      <w:pPr>
        <w:spacing w:after="120" w:line="240" w:lineRule="auto"/>
        <w:jc w:val="both"/>
        <w:rPr>
          <w:rFonts w:ascii="Calibri" w:hAnsi="Calibri" w:cs="Calibri"/>
          <w:color w:val="000000" w:themeColor="text1"/>
          <w:sz w:val="24"/>
          <w:szCs w:val="24"/>
        </w:rPr>
      </w:pPr>
      <w:r w:rsidRPr="00592166">
        <w:rPr>
          <w:rFonts w:ascii="Calibri" w:hAnsi="Calibri" w:cs="Calibri"/>
          <w:color w:val="000000" w:themeColor="text1"/>
          <w:sz w:val="24"/>
          <w:szCs w:val="24"/>
        </w:rPr>
        <w:t xml:space="preserve">ERÚ takto vydal vyhlášku č. 475/2005 Sb., </w:t>
      </w:r>
      <w:r w:rsidR="00694BBE">
        <w:rPr>
          <w:rFonts w:ascii="Calibri" w:hAnsi="Calibri" w:cs="Calibri"/>
          <w:color w:val="000000" w:themeColor="text1"/>
          <w:sz w:val="24"/>
          <w:szCs w:val="24"/>
        </w:rPr>
        <w:t>v níž</w:t>
      </w:r>
      <w:r w:rsidRPr="00592166">
        <w:rPr>
          <w:rFonts w:ascii="Calibri" w:hAnsi="Calibri" w:cs="Calibri"/>
          <w:color w:val="000000" w:themeColor="text1"/>
          <w:sz w:val="24"/>
          <w:szCs w:val="24"/>
        </w:rPr>
        <w:t xml:space="preserve"> stanovil </w:t>
      </w:r>
      <w:r w:rsidR="00395BB1" w:rsidRPr="00592166">
        <w:rPr>
          <w:rFonts w:ascii="Calibri" w:hAnsi="Calibri" w:cs="Calibri"/>
          <w:color w:val="000000" w:themeColor="text1"/>
          <w:sz w:val="24"/>
          <w:szCs w:val="24"/>
        </w:rPr>
        <w:t>způsob výpočtu regulovaných výkupních cen a bonusů</w:t>
      </w:r>
      <w:r w:rsidR="00694BBE">
        <w:rPr>
          <w:rFonts w:ascii="Calibri" w:hAnsi="Calibri" w:cs="Calibri"/>
          <w:color w:val="000000" w:themeColor="text1"/>
          <w:sz w:val="24"/>
          <w:szCs w:val="24"/>
        </w:rPr>
        <w:t xml:space="preserve"> tak</w:t>
      </w:r>
      <w:r w:rsidR="00395BB1" w:rsidRPr="00592166">
        <w:rPr>
          <w:rFonts w:ascii="Calibri" w:hAnsi="Calibri" w:cs="Calibri"/>
          <w:color w:val="000000" w:themeColor="text1"/>
          <w:sz w:val="24"/>
          <w:szCs w:val="24"/>
        </w:rPr>
        <w:t xml:space="preserve">, aby bylo dosaženo 15leté návratnosti. Dále v příloze vyhlášky určil dobu životnosti zařízení, </w:t>
      </w:r>
      <w:r w:rsidRPr="00592166">
        <w:rPr>
          <w:rFonts w:ascii="Calibri" w:hAnsi="Calibri" w:cs="Calibri"/>
          <w:color w:val="000000" w:themeColor="text1"/>
          <w:sz w:val="24"/>
          <w:szCs w:val="24"/>
        </w:rPr>
        <w:t>např. pro FVE 15 let.</w:t>
      </w:r>
      <w:r w:rsidR="00395BB1" w:rsidRPr="00592166">
        <w:rPr>
          <w:rFonts w:ascii="Calibri" w:hAnsi="Calibri" w:cs="Calibri"/>
          <w:color w:val="000000" w:themeColor="text1"/>
          <w:sz w:val="24"/>
          <w:szCs w:val="24"/>
        </w:rPr>
        <w:t xml:space="preserve"> </w:t>
      </w:r>
      <w:r w:rsidRPr="00592166">
        <w:rPr>
          <w:rFonts w:ascii="Calibri" w:hAnsi="Calibri" w:cs="Calibri"/>
          <w:color w:val="000000" w:themeColor="text1"/>
          <w:sz w:val="24"/>
          <w:szCs w:val="24"/>
        </w:rPr>
        <w:t>Novelizací byla doba životnosti upravena na 20 let pro všechny druhy OZE</w:t>
      </w:r>
      <w:r w:rsidR="00694BBE">
        <w:rPr>
          <w:rFonts w:ascii="Calibri" w:hAnsi="Calibri" w:cs="Calibri"/>
          <w:color w:val="000000" w:themeColor="text1"/>
          <w:sz w:val="24"/>
          <w:szCs w:val="24"/>
        </w:rPr>
        <w:t>,</w:t>
      </w:r>
      <w:r w:rsidRPr="00592166">
        <w:rPr>
          <w:rFonts w:ascii="Calibri" w:hAnsi="Calibri" w:cs="Calibri"/>
          <w:color w:val="000000" w:themeColor="text1"/>
          <w:sz w:val="24"/>
          <w:szCs w:val="24"/>
        </w:rPr>
        <w:t xml:space="preserve"> s výjimkou MVE, u kterých tuto hodnotu ERÚ </w:t>
      </w:r>
      <w:r w:rsidR="00A97853" w:rsidRPr="00592166">
        <w:rPr>
          <w:rFonts w:ascii="Calibri" w:hAnsi="Calibri" w:cs="Calibri"/>
          <w:color w:val="000000" w:themeColor="text1"/>
          <w:sz w:val="24"/>
          <w:szCs w:val="24"/>
        </w:rPr>
        <w:t xml:space="preserve">od začátku </w:t>
      </w:r>
      <w:r w:rsidR="00A97853" w:rsidRPr="00592166">
        <w:rPr>
          <w:rFonts w:ascii="Calibri" w:hAnsi="Calibri" w:cs="Calibri"/>
          <w:color w:val="000000" w:themeColor="text1"/>
          <w:sz w:val="24"/>
          <w:szCs w:val="24"/>
        </w:rPr>
        <w:lastRenderedPageBreak/>
        <w:t>určil na 30 let;</w:t>
      </w:r>
      <w:r w:rsidRPr="00592166">
        <w:rPr>
          <w:rFonts w:ascii="Calibri" w:hAnsi="Calibri" w:cs="Calibri"/>
          <w:color w:val="000000" w:themeColor="text1"/>
          <w:sz w:val="24"/>
          <w:szCs w:val="24"/>
        </w:rPr>
        <w:t xml:space="preserve"> </w:t>
      </w:r>
      <w:r w:rsidR="00A97853" w:rsidRPr="00592166">
        <w:rPr>
          <w:rFonts w:ascii="Calibri" w:hAnsi="Calibri" w:cs="Calibri"/>
          <w:color w:val="000000" w:themeColor="text1"/>
          <w:sz w:val="24"/>
          <w:szCs w:val="24"/>
        </w:rPr>
        <w:t>doby 20 a 30 let</w:t>
      </w:r>
      <w:r w:rsidRPr="00592166">
        <w:rPr>
          <w:rFonts w:ascii="Calibri" w:hAnsi="Calibri" w:cs="Calibri"/>
          <w:color w:val="000000" w:themeColor="text1"/>
          <w:sz w:val="24"/>
          <w:szCs w:val="24"/>
        </w:rPr>
        <w:t xml:space="preserve"> platí do současnosti. Skutečná návratnost </w:t>
      </w:r>
      <w:r w:rsidR="001E720C" w:rsidRPr="00592166">
        <w:rPr>
          <w:rFonts w:ascii="Calibri" w:hAnsi="Calibri" w:cs="Calibri"/>
          <w:color w:val="000000" w:themeColor="text1"/>
          <w:sz w:val="24"/>
          <w:szCs w:val="24"/>
        </w:rPr>
        <w:t xml:space="preserve">FVE </w:t>
      </w:r>
      <w:r w:rsidR="000C2B91" w:rsidRPr="00592166">
        <w:rPr>
          <w:rFonts w:ascii="Calibri" w:hAnsi="Calibri" w:cs="Calibri"/>
          <w:color w:val="000000" w:themeColor="text1"/>
          <w:sz w:val="24"/>
          <w:szCs w:val="24"/>
        </w:rPr>
        <w:t xml:space="preserve">i dalších OZE </w:t>
      </w:r>
      <w:r w:rsidRPr="00592166">
        <w:rPr>
          <w:rFonts w:ascii="Calibri" w:hAnsi="Calibri" w:cs="Calibri"/>
          <w:color w:val="000000" w:themeColor="text1"/>
          <w:sz w:val="24"/>
          <w:szCs w:val="24"/>
        </w:rPr>
        <w:t>vyšla výrazně kratší</w:t>
      </w:r>
      <w:r w:rsidR="000C2B91" w:rsidRPr="00592166">
        <w:rPr>
          <w:rFonts w:ascii="Calibri" w:hAnsi="Calibri" w:cs="Calibri"/>
          <w:color w:val="000000" w:themeColor="text1"/>
          <w:sz w:val="24"/>
          <w:szCs w:val="24"/>
        </w:rPr>
        <w:t>,</w:t>
      </w:r>
      <w:r w:rsidRPr="00592166">
        <w:rPr>
          <w:rFonts w:ascii="Calibri" w:hAnsi="Calibri" w:cs="Calibri"/>
          <w:color w:val="000000" w:themeColor="text1"/>
          <w:sz w:val="24"/>
          <w:szCs w:val="24"/>
        </w:rPr>
        <w:t xml:space="preserve"> než </w:t>
      </w:r>
      <w:r w:rsidR="000C2B91" w:rsidRPr="00592166">
        <w:rPr>
          <w:rFonts w:ascii="Calibri" w:hAnsi="Calibri" w:cs="Calibri"/>
          <w:color w:val="000000" w:themeColor="text1"/>
          <w:sz w:val="24"/>
          <w:szCs w:val="24"/>
        </w:rPr>
        <w:t xml:space="preserve">jsou tyto doby životnosti </w:t>
      </w:r>
      <w:r w:rsidRPr="00592166">
        <w:rPr>
          <w:rFonts w:ascii="Calibri" w:hAnsi="Calibri" w:cs="Calibri"/>
          <w:color w:val="000000" w:themeColor="text1"/>
          <w:sz w:val="24"/>
          <w:szCs w:val="24"/>
        </w:rPr>
        <w:t xml:space="preserve">(viz </w:t>
      </w:r>
      <w:r w:rsidR="001E720C" w:rsidRPr="00592166">
        <w:rPr>
          <w:rFonts w:ascii="Calibri" w:hAnsi="Calibri" w:cs="Calibri"/>
          <w:color w:val="000000" w:themeColor="text1"/>
          <w:sz w:val="24"/>
          <w:szCs w:val="24"/>
        </w:rPr>
        <w:t xml:space="preserve">např. </w:t>
      </w:r>
      <w:r w:rsidR="00A97853" w:rsidRPr="00592166">
        <w:rPr>
          <w:rFonts w:ascii="Calibri" w:hAnsi="Calibri" w:cs="Calibri"/>
          <w:color w:val="000000" w:themeColor="text1"/>
          <w:sz w:val="24"/>
          <w:szCs w:val="24"/>
        </w:rPr>
        <w:t xml:space="preserve">část </w:t>
      </w:r>
      <w:r w:rsidR="001E720C" w:rsidRPr="0001766C">
        <w:rPr>
          <w:rFonts w:ascii="Calibri" w:hAnsi="Calibri" w:cs="Calibri"/>
          <w:i/>
          <w:color w:val="000000" w:themeColor="text1"/>
          <w:sz w:val="24"/>
          <w:szCs w:val="24"/>
        </w:rPr>
        <w:t>Změna zákona č.</w:t>
      </w:r>
      <w:r w:rsidR="001279EB" w:rsidRPr="0001766C">
        <w:rPr>
          <w:rFonts w:ascii="Calibri" w:hAnsi="Calibri" w:cs="Calibri"/>
          <w:i/>
          <w:color w:val="000000" w:themeColor="text1"/>
          <w:sz w:val="24"/>
          <w:szCs w:val="24"/>
        </w:rPr>
        <w:t> </w:t>
      </w:r>
      <w:r w:rsidR="001E720C" w:rsidRPr="0001766C">
        <w:rPr>
          <w:rFonts w:ascii="Calibri" w:hAnsi="Calibri" w:cs="Calibri"/>
          <w:i/>
          <w:color w:val="000000" w:themeColor="text1"/>
          <w:sz w:val="24"/>
          <w:szCs w:val="24"/>
        </w:rPr>
        <w:t>180/2005</w:t>
      </w:r>
      <w:r w:rsidR="001279EB" w:rsidRPr="0001766C">
        <w:rPr>
          <w:rFonts w:ascii="Calibri" w:hAnsi="Calibri" w:cs="Calibri"/>
          <w:i/>
          <w:color w:val="000000" w:themeColor="text1"/>
          <w:sz w:val="24"/>
          <w:szCs w:val="24"/>
        </w:rPr>
        <w:t> </w:t>
      </w:r>
      <w:r w:rsidR="001E720C" w:rsidRPr="0001766C">
        <w:rPr>
          <w:rFonts w:ascii="Calibri" w:hAnsi="Calibri" w:cs="Calibri"/>
          <w:i/>
          <w:color w:val="000000" w:themeColor="text1"/>
          <w:sz w:val="24"/>
          <w:szCs w:val="24"/>
        </w:rPr>
        <w:t>Sb.</w:t>
      </w:r>
      <w:r w:rsidR="00592166">
        <w:rPr>
          <w:rFonts w:ascii="Calibri" w:hAnsi="Calibri" w:cs="Calibri"/>
          <w:color w:val="000000" w:themeColor="text1"/>
          <w:sz w:val="24"/>
          <w:szCs w:val="24"/>
        </w:rPr>
        <w:t xml:space="preserve"> v </w:t>
      </w:r>
      <w:r w:rsidR="00395BB1" w:rsidRPr="00592166">
        <w:rPr>
          <w:rFonts w:ascii="Calibri" w:hAnsi="Calibri" w:cs="Calibri"/>
          <w:color w:val="000000" w:themeColor="text1"/>
          <w:sz w:val="24"/>
          <w:szCs w:val="24"/>
        </w:rPr>
        <w:t xml:space="preserve">kapitole III. </w:t>
      </w:r>
      <w:r w:rsidR="00694BBE">
        <w:rPr>
          <w:rFonts w:ascii="Calibri" w:hAnsi="Calibri" w:cs="Calibri"/>
          <w:color w:val="000000" w:themeColor="text1"/>
          <w:sz w:val="24"/>
          <w:szCs w:val="24"/>
        </w:rPr>
        <w:t xml:space="preserve">tohoto </w:t>
      </w:r>
      <w:r w:rsidR="00395BB1" w:rsidRPr="00592166">
        <w:rPr>
          <w:rFonts w:ascii="Calibri" w:hAnsi="Calibri" w:cs="Calibri"/>
          <w:color w:val="000000" w:themeColor="text1"/>
          <w:sz w:val="24"/>
          <w:szCs w:val="24"/>
        </w:rPr>
        <w:t>kontrolního závěru).</w:t>
      </w:r>
    </w:p>
    <w:p w:rsidR="00FD0D45" w:rsidRPr="00592166" w:rsidRDefault="00FD0D45" w:rsidP="00592166">
      <w:pPr>
        <w:spacing w:after="0" w:line="240" w:lineRule="auto"/>
        <w:jc w:val="both"/>
        <w:rPr>
          <w:rFonts w:ascii="Calibri" w:hAnsi="Calibri" w:cs="Calibri"/>
          <w:color w:val="000000" w:themeColor="text1"/>
          <w:sz w:val="24"/>
          <w:szCs w:val="24"/>
        </w:rPr>
      </w:pPr>
      <w:r w:rsidRPr="00592166">
        <w:rPr>
          <w:rFonts w:ascii="Calibri" w:hAnsi="Calibri" w:cs="Calibri"/>
          <w:color w:val="000000" w:themeColor="text1"/>
          <w:sz w:val="24"/>
          <w:szCs w:val="24"/>
        </w:rPr>
        <w:t>Dalším předpisem ERÚ stanovil pevnou dobu vyplácení podpory</w:t>
      </w:r>
      <w:r w:rsidR="00694BBE">
        <w:rPr>
          <w:rFonts w:ascii="Calibri" w:hAnsi="Calibri" w:cs="Calibri"/>
          <w:color w:val="000000" w:themeColor="text1"/>
          <w:sz w:val="24"/>
          <w:szCs w:val="24"/>
        </w:rPr>
        <w:t>,</w:t>
      </w:r>
      <w:r w:rsidRPr="00592166">
        <w:rPr>
          <w:rFonts w:ascii="Calibri" w:hAnsi="Calibri" w:cs="Calibri"/>
          <w:color w:val="000000" w:themeColor="text1"/>
          <w:sz w:val="24"/>
          <w:szCs w:val="24"/>
        </w:rPr>
        <w:t xml:space="preserve"> např. </w:t>
      </w:r>
      <w:r w:rsidR="00395BB1" w:rsidRPr="00592166">
        <w:rPr>
          <w:rFonts w:ascii="Calibri" w:hAnsi="Calibri" w:cs="Calibri"/>
          <w:color w:val="000000" w:themeColor="text1"/>
          <w:sz w:val="24"/>
          <w:szCs w:val="24"/>
        </w:rPr>
        <w:t xml:space="preserve">podle </w:t>
      </w:r>
      <w:r w:rsidRPr="00592166">
        <w:rPr>
          <w:rFonts w:ascii="Calibri" w:hAnsi="Calibri" w:cs="Calibri"/>
          <w:color w:val="000000" w:themeColor="text1"/>
          <w:sz w:val="24"/>
          <w:szCs w:val="24"/>
        </w:rPr>
        <w:t>vyhlášk</w:t>
      </w:r>
      <w:r w:rsidR="00395BB1" w:rsidRPr="00592166">
        <w:rPr>
          <w:rFonts w:ascii="Calibri" w:hAnsi="Calibri" w:cs="Calibri"/>
          <w:color w:val="000000" w:themeColor="text1"/>
          <w:sz w:val="24"/>
          <w:szCs w:val="24"/>
        </w:rPr>
        <w:t>y</w:t>
      </w:r>
      <w:r w:rsidRPr="00592166">
        <w:rPr>
          <w:rFonts w:ascii="Calibri" w:hAnsi="Calibri" w:cs="Calibri"/>
          <w:color w:val="000000" w:themeColor="text1"/>
          <w:sz w:val="24"/>
          <w:szCs w:val="24"/>
        </w:rPr>
        <w:t xml:space="preserve"> </w:t>
      </w:r>
      <w:r w:rsidR="00395BB1" w:rsidRPr="00592166">
        <w:rPr>
          <w:rFonts w:ascii="Calibri" w:hAnsi="Calibri" w:cs="Calibri"/>
          <w:color w:val="000000" w:themeColor="text1"/>
          <w:sz w:val="24"/>
          <w:szCs w:val="24"/>
        </w:rPr>
        <w:t>č. </w:t>
      </w:r>
      <w:r w:rsidR="00FE657F" w:rsidRPr="00592166">
        <w:rPr>
          <w:rFonts w:ascii="Calibri" w:hAnsi="Calibri" w:cs="Calibri"/>
          <w:color w:val="000000" w:themeColor="text1"/>
          <w:sz w:val="24"/>
          <w:szCs w:val="24"/>
        </w:rPr>
        <w:t>150/2007 Sb.</w:t>
      </w:r>
      <w:r w:rsidR="00FE657F" w:rsidRPr="00592166">
        <w:rPr>
          <w:rStyle w:val="Znakapoznpodarou"/>
          <w:rFonts w:ascii="Calibri" w:hAnsi="Calibri" w:cs="Calibri"/>
          <w:color w:val="000000" w:themeColor="text1"/>
          <w:sz w:val="24"/>
          <w:szCs w:val="24"/>
        </w:rPr>
        <w:footnoteReference w:id="23"/>
      </w:r>
      <w:r w:rsidR="00694BBE">
        <w:rPr>
          <w:rFonts w:ascii="Calibri" w:hAnsi="Calibri" w:cs="Calibri"/>
          <w:color w:val="000000" w:themeColor="text1"/>
          <w:sz w:val="24"/>
          <w:szCs w:val="24"/>
        </w:rPr>
        <w:t>:</w:t>
      </w:r>
      <w:r w:rsidR="00FE657F" w:rsidRPr="00592166">
        <w:rPr>
          <w:rFonts w:ascii="Calibri" w:hAnsi="Calibri" w:cs="Calibri"/>
          <w:color w:val="000000" w:themeColor="text1"/>
          <w:sz w:val="24"/>
          <w:szCs w:val="24"/>
        </w:rPr>
        <w:t xml:space="preserve"> </w:t>
      </w:r>
      <w:r w:rsidR="00FE657F" w:rsidRPr="00694BBE">
        <w:rPr>
          <w:rFonts w:ascii="Calibri" w:hAnsi="Calibri" w:cs="Calibri"/>
          <w:color w:val="000000" w:themeColor="text1"/>
          <w:sz w:val="24"/>
          <w:szCs w:val="24"/>
        </w:rPr>
        <w:t>„</w:t>
      </w:r>
      <w:r w:rsidR="00FE657F" w:rsidRPr="00592166">
        <w:rPr>
          <w:rFonts w:ascii="Calibri" w:hAnsi="Calibri" w:cs="Calibri"/>
          <w:i/>
          <w:color w:val="000000" w:themeColor="text1"/>
          <w:sz w:val="24"/>
          <w:szCs w:val="24"/>
        </w:rPr>
        <w:t>Výkupní ceny a zelené bonusy jsou uplatňovány po dobu životnosti výroben elektřiny.</w:t>
      </w:r>
      <w:r w:rsidR="00FE657F" w:rsidRPr="00592166">
        <w:rPr>
          <w:rFonts w:ascii="Calibri" w:hAnsi="Calibri" w:cs="Calibri"/>
          <w:color w:val="000000" w:themeColor="text1"/>
          <w:sz w:val="24"/>
          <w:szCs w:val="24"/>
        </w:rPr>
        <w:t>“ Tato formulace byla později upravena: „</w:t>
      </w:r>
      <w:r w:rsidR="00FE657F" w:rsidRPr="00592166">
        <w:rPr>
          <w:rFonts w:ascii="Calibri" w:hAnsi="Calibri" w:cs="Calibri"/>
          <w:i/>
          <w:color w:val="000000" w:themeColor="text1"/>
          <w:sz w:val="24"/>
          <w:szCs w:val="24"/>
        </w:rPr>
        <w:t>Výkupní ceny a zelené bonusy stanovené podle zákona o podpoře využívání obnovitelných zdrojů jsou uplatňovány po celou předpokládanou dobu životnosti výroben elektřiny stanovenou vyhláškou</w:t>
      </w:r>
      <w:r w:rsidR="00694BBE">
        <w:rPr>
          <w:rFonts w:ascii="Calibri" w:hAnsi="Calibri" w:cs="Calibri"/>
          <w:i/>
          <w:color w:val="000000" w:themeColor="text1"/>
          <w:sz w:val="24"/>
          <w:szCs w:val="24"/>
        </w:rPr>
        <w:t>…</w:t>
      </w:r>
      <w:r w:rsidR="008C1D32" w:rsidRPr="00592166">
        <w:rPr>
          <w:rFonts w:ascii="Calibri" w:hAnsi="Calibri" w:cs="Calibri"/>
          <w:i/>
          <w:color w:val="000000" w:themeColor="text1"/>
          <w:sz w:val="24"/>
          <w:szCs w:val="24"/>
        </w:rPr>
        <w:t xml:space="preserve"> </w:t>
      </w:r>
      <w:r w:rsidR="00FE657F" w:rsidRPr="00592166">
        <w:rPr>
          <w:rFonts w:ascii="Calibri" w:hAnsi="Calibri" w:cs="Calibri"/>
          <w:i/>
          <w:color w:val="000000" w:themeColor="text1"/>
          <w:sz w:val="24"/>
          <w:szCs w:val="24"/>
        </w:rPr>
        <w:t>(</w:t>
      </w:r>
      <w:r w:rsidR="000C2B91" w:rsidRPr="00592166">
        <w:rPr>
          <w:rFonts w:ascii="Calibri" w:hAnsi="Calibri" w:cs="Calibri"/>
          <w:i/>
          <w:color w:val="000000" w:themeColor="text1"/>
          <w:sz w:val="24"/>
          <w:szCs w:val="24"/>
        </w:rPr>
        <w:t>475</w:t>
      </w:r>
      <w:r w:rsidR="00FE657F" w:rsidRPr="00592166">
        <w:rPr>
          <w:rFonts w:ascii="Calibri" w:hAnsi="Calibri" w:cs="Calibri"/>
          <w:i/>
          <w:color w:val="000000" w:themeColor="text1"/>
          <w:sz w:val="24"/>
          <w:szCs w:val="24"/>
        </w:rPr>
        <w:t>/200</w:t>
      </w:r>
      <w:r w:rsidR="000C2B91" w:rsidRPr="00592166">
        <w:rPr>
          <w:rFonts w:ascii="Calibri" w:hAnsi="Calibri" w:cs="Calibri"/>
          <w:i/>
          <w:color w:val="000000" w:themeColor="text1"/>
          <w:sz w:val="24"/>
          <w:szCs w:val="24"/>
        </w:rPr>
        <w:t>5</w:t>
      </w:r>
      <w:r w:rsidR="008C1D32" w:rsidRPr="00592166">
        <w:rPr>
          <w:rFonts w:ascii="Calibri" w:hAnsi="Calibri" w:cs="Calibri"/>
          <w:i/>
          <w:color w:val="000000" w:themeColor="text1"/>
          <w:sz w:val="24"/>
          <w:szCs w:val="24"/>
        </w:rPr>
        <w:t> </w:t>
      </w:r>
      <w:r w:rsidR="00FE657F" w:rsidRPr="00592166">
        <w:rPr>
          <w:rFonts w:ascii="Calibri" w:hAnsi="Calibri" w:cs="Calibri"/>
          <w:i/>
          <w:color w:val="000000" w:themeColor="text1"/>
          <w:sz w:val="24"/>
          <w:szCs w:val="24"/>
        </w:rPr>
        <w:t>Sb.)</w:t>
      </w:r>
      <w:r w:rsidR="00FE657F" w:rsidRPr="00592166">
        <w:rPr>
          <w:rFonts w:ascii="Calibri" w:hAnsi="Calibri" w:cs="Calibri"/>
          <w:color w:val="000000" w:themeColor="text1"/>
          <w:sz w:val="24"/>
          <w:szCs w:val="24"/>
        </w:rPr>
        <w:t>“.</w:t>
      </w:r>
      <w:r w:rsidRPr="00592166">
        <w:rPr>
          <w:rFonts w:ascii="Calibri" w:hAnsi="Calibri" w:cs="Calibri"/>
          <w:color w:val="000000" w:themeColor="text1"/>
          <w:sz w:val="24"/>
          <w:szCs w:val="24"/>
        </w:rPr>
        <w:t xml:space="preserve"> Dále se výkupní ceny meziročně zvyšují s ohledem na ind</w:t>
      </w:r>
      <w:r w:rsidR="001E71D1" w:rsidRPr="00592166">
        <w:rPr>
          <w:rFonts w:ascii="Calibri" w:hAnsi="Calibri" w:cs="Calibri"/>
          <w:color w:val="000000" w:themeColor="text1"/>
          <w:sz w:val="24"/>
          <w:szCs w:val="24"/>
        </w:rPr>
        <w:t xml:space="preserve">ex cen průmyslových výrobců </w:t>
      </w:r>
      <w:r w:rsidR="00694BBE">
        <w:rPr>
          <w:rFonts w:ascii="Calibri" w:hAnsi="Calibri" w:cs="Calibri"/>
          <w:color w:val="000000" w:themeColor="text1"/>
          <w:sz w:val="24"/>
          <w:szCs w:val="24"/>
        </w:rPr>
        <w:br/>
      </w:r>
      <w:r w:rsidR="001E71D1" w:rsidRPr="00592166">
        <w:rPr>
          <w:rFonts w:ascii="Calibri" w:hAnsi="Calibri" w:cs="Calibri"/>
          <w:color w:val="000000" w:themeColor="text1"/>
          <w:sz w:val="24"/>
          <w:szCs w:val="24"/>
        </w:rPr>
        <w:t>o</w:t>
      </w:r>
      <w:r w:rsidR="00592166">
        <w:rPr>
          <w:rFonts w:ascii="Calibri" w:hAnsi="Calibri" w:cs="Calibri"/>
          <w:color w:val="000000" w:themeColor="text1"/>
          <w:sz w:val="24"/>
          <w:szCs w:val="24"/>
        </w:rPr>
        <w:t> </w:t>
      </w:r>
      <w:r w:rsidR="001E71D1" w:rsidRPr="00592166">
        <w:rPr>
          <w:rFonts w:ascii="Calibri" w:hAnsi="Calibri" w:cs="Calibri"/>
          <w:color w:val="000000" w:themeColor="text1"/>
          <w:sz w:val="24"/>
          <w:szCs w:val="24"/>
        </w:rPr>
        <w:t>2</w:t>
      </w:r>
      <w:r w:rsidR="00592166">
        <w:rPr>
          <w:rFonts w:ascii="Calibri" w:hAnsi="Calibri" w:cs="Calibri"/>
          <w:color w:val="000000" w:themeColor="text1"/>
          <w:sz w:val="24"/>
          <w:szCs w:val="24"/>
        </w:rPr>
        <w:t>–</w:t>
      </w:r>
      <w:r w:rsidRPr="00592166">
        <w:rPr>
          <w:rFonts w:ascii="Calibri" w:hAnsi="Calibri" w:cs="Calibri"/>
          <w:color w:val="000000" w:themeColor="text1"/>
          <w:sz w:val="24"/>
          <w:szCs w:val="24"/>
        </w:rPr>
        <w:t>4</w:t>
      </w:r>
      <w:r w:rsidR="00592166">
        <w:rPr>
          <w:rFonts w:ascii="Calibri" w:hAnsi="Calibri" w:cs="Calibri"/>
          <w:color w:val="000000" w:themeColor="text1"/>
          <w:sz w:val="24"/>
          <w:szCs w:val="24"/>
        </w:rPr>
        <w:t> </w:t>
      </w:r>
      <w:r w:rsidRPr="00592166">
        <w:rPr>
          <w:rFonts w:ascii="Calibri" w:hAnsi="Calibri" w:cs="Calibri"/>
          <w:color w:val="000000" w:themeColor="text1"/>
          <w:sz w:val="24"/>
          <w:szCs w:val="24"/>
        </w:rPr>
        <w:t>%, s výjimkou výroben spalujících biomasu a bioplyn</w:t>
      </w:r>
      <w:r w:rsidR="002936E4" w:rsidRPr="00592166">
        <w:rPr>
          <w:rFonts w:ascii="Calibri" w:hAnsi="Calibri" w:cs="Calibri"/>
          <w:i/>
          <w:color w:val="000000" w:themeColor="text1"/>
          <w:sz w:val="24"/>
          <w:szCs w:val="24"/>
        </w:rPr>
        <w:t>.</w:t>
      </w:r>
    </w:p>
    <w:p w:rsidR="00592166" w:rsidRPr="00592166" w:rsidRDefault="00592166" w:rsidP="00592166">
      <w:pPr>
        <w:spacing w:after="0" w:line="240" w:lineRule="auto"/>
        <w:jc w:val="both"/>
        <w:rPr>
          <w:rFonts w:ascii="Calibri" w:hAnsi="Calibri" w:cs="Calibri"/>
          <w:color w:val="000000" w:themeColor="text1"/>
          <w:sz w:val="24"/>
          <w:szCs w:val="24"/>
        </w:rPr>
      </w:pPr>
    </w:p>
    <w:p w:rsidR="001E71D1" w:rsidRPr="00592166" w:rsidRDefault="00FD0D45" w:rsidP="00592166">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592166">
        <w:rPr>
          <w:rFonts w:ascii="Calibri" w:eastAsia="Times New Roman" w:hAnsi="Calibri" w:cs="Calibri"/>
          <w:color w:val="000000" w:themeColor="text1"/>
          <w:sz w:val="24"/>
          <w:szCs w:val="24"/>
        </w:rPr>
        <w:t xml:space="preserve">Kombinací uvedených vyhlášek ERÚ pevně určil, že </w:t>
      </w:r>
      <w:r w:rsidR="00AF374A" w:rsidRPr="00592166">
        <w:rPr>
          <w:rFonts w:ascii="Calibri" w:eastAsia="Times New Roman" w:hAnsi="Calibri" w:cs="Calibri"/>
          <w:color w:val="000000" w:themeColor="text1"/>
          <w:sz w:val="24"/>
          <w:szCs w:val="24"/>
        </w:rPr>
        <w:t xml:space="preserve">např. </w:t>
      </w:r>
      <w:r w:rsidRPr="00592166">
        <w:rPr>
          <w:rFonts w:ascii="Calibri" w:eastAsia="Times New Roman" w:hAnsi="Calibri" w:cs="Calibri"/>
          <w:color w:val="000000" w:themeColor="text1"/>
          <w:sz w:val="24"/>
          <w:szCs w:val="24"/>
        </w:rPr>
        <w:t>FVE dokončen</w:t>
      </w:r>
      <w:r w:rsidR="00AF374A" w:rsidRPr="00592166">
        <w:rPr>
          <w:rFonts w:ascii="Calibri" w:eastAsia="Times New Roman" w:hAnsi="Calibri" w:cs="Calibri"/>
          <w:color w:val="000000" w:themeColor="text1"/>
          <w:sz w:val="24"/>
          <w:szCs w:val="24"/>
        </w:rPr>
        <w:t>é</w:t>
      </w:r>
      <w:r w:rsidRPr="00592166">
        <w:rPr>
          <w:rFonts w:ascii="Calibri" w:eastAsia="Times New Roman" w:hAnsi="Calibri" w:cs="Calibri"/>
          <w:color w:val="000000" w:themeColor="text1"/>
          <w:sz w:val="24"/>
          <w:szCs w:val="24"/>
        </w:rPr>
        <w:t xml:space="preserve"> v r</w:t>
      </w:r>
      <w:r w:rsidR="000807B6">
        <w:rPr>
          <w:rFonts w:ascii="Calibri" w:eastAsia="Times New Roman" w:hAnsi="Calibri" w:cs="Calibri"/>
          <w:color w:val="000000" w:themeColor="text1"/>
          <w:sz w:val="24"/>
          <w:szCs w:val="24"/>
        </w:rPr>
        <w:t xml:space="preserve">oce </w:t>
      </w:r>
      <w:r w:rsidRPr="00592166">
        <w:rPr>
          <w:rFonts w:ascii="Calibri" w:eastAsia="Times New Roman" w:hAnsi="Calibri" w:cs="Calibri"/>
          <w:color w:val="000000" w:themeColor="text1"/>
          <w:sz w:val="24"/>
          <w:szCs w:val="24"/>
        </w:rPr>
        <w:t>2010</w:t>
      </w:r>
      <w:r w:rsidR="00AF374A" w:rsidRPr="00592166">
        <w:rPr>
          <w:rFonts w:ascii="Calibri" w:eastAsia="Times New Roman" w:hAnsi="Calibri" w:cs="Calibri"/>
          <w:color w:val="000000" w:themeColor="text1"/>
          <w:sz w:val="24"/>
          <w:szCs w:val="24"/>
        </w:rPr>
        <w:t xml:space="preserve"> </w:t>
      </w:r>
      <w:r w:rsidR="00694BBE">
        <w:rPr>
          <w:rFonts w:ascii="Calibri" w:eastAsia="Times New Roman" w:hAnsi="Calibri" w:cs="Calibri"/>
          <w:color w:val="000000" w:themeColor="text1"/>
          <w:sz w:val="24"/>
          <w:szCs w:val="24"/>
        </w:rPr>
        <w:t>(</w:t>
      </w:r>
      <w:r w:rsidR="00AF374A" w:rsidRPr="00592166">
        <w:rPr>
          <w:rFonts w:ascii="Calibri" w:eastAsia="Times New Roman" w:hAnsi="Calibri" w:cs="Calibri"/>
          <w:color w:val="000000" w:themeColor="text1"/>
          <w:sz w:val="24"/>
          <w:szCs w:val="24"/>
        </w:rPr>
        <w:t>představující</w:t>
      </w:r>
      <w:r w:rsidRPr="00592166">
        <w:rPr>
          <w:rFonts w:ascii="Calibri" w:eastAsia="Times New Roman" w:hAnsi="Calibri" w:cs="Calibri"/>
          <w:color w:val="000000" w:themeColor="text1"/>
          <w:sz w:val="24"/>
          <w:szCs w:val="24"/>
        </w:rPr>
        <w:t xml:space="preserve"> </w:t>
      </w:r>
      <w:r w:rsidR="00AF374A" w:rsidRPr="00592166">
        <w:rPr>
          <w:rFonts w:ascii="Calibri" w:eastAsia="Times New Roman" w:hAnsi="Calibri" w:cs="Calibri"/>
          <w:color w:val="000000" w:themeColor="text1"/>
          <w:sz w:val="24"/>
          <w:szCs w:val="24"/>
        </w:rPr>
        <w:t>tři čtvrtiny instalovaného výkonu dnes fungujících FVE</w:t>
      </w:r>
      <w:r w:rsidR="00694BBE">
        <w:rPr>
          <w:rFonts w:ascii="Calibri" w:eastAsia="Times New Roman" w:hAnsi="Calibri" w:cs="Calibri"/>
          <w:color w:val="000000" w:themeColor="text1"/>
          <w:sz w:val="24"/>
          <w:szCs w:val="24"/>
        </w:rPr>
        <w:t>)</w:t>
      </w:r>
      <w:r w:rsidR="00AF374A" w:rsidRPr="00592166">
        <w:rPr>
          <w:rFonts w:ascii="Calibri" w:eastAsia="Times New Roman" w:hAnsi="Calibri" w:cs="Calibri"/>
          <w:color w:val="000000" w:themeColor="text1"/>
          <w:sz w:val="24"/>
          <w:szCs w:val="24"/>
        </w:rPr>
        <w:t xml:space="preserve"> </w:t>
      </w:r>
      <w:r w:rsidRPr="00592166">
        <w:rPr>
          <w:rFonts w:ascii="Calibri" w:eastAsia="Times New Roman" w:hAnsi="Calibri" w:cs="Calibri"/>
          <w:color w:val="000000" w:themeColor="text1"/>
          <w:sz w:val="24"/>
          <w:szCs w:val="24"/>
        </w:rPr>
        <w:t>m</w:t>
      </w:r>
      <w:r w:rsidR="00AF374A" w:rsidRPr="00592166">
        <w:rPr>
          <w:rFonts w:ascii="Calibri" w:eastAsia="Times New Roman" w:hAnsi="Calibri" w:cs="Calibri"/>
          <w:color w:val="000000" w:themeColor="text1"/>
          <w:sz w:val="24"/>
          <w:szCs w:val="24"/>
        </w:rPr>
        <w:t>ají</w:t>
      </w:r>
      <w:r w:rsidRPr="00592166">
        <w:rPr>
          <w:rFonts w:ascii="Calibri" w:eastAsia="Times New Roman" w:hAnsi="Calibri" w:cs="Calibri"/>
          <w:color w:val="000000" w:themeColor="text1"/>
          <w:sz w:val="24"/>
          <w:szCs w:val="24"/>
        </w:rPr>
        <w:t xml:space="preserve"> tyto ceny zaručeny po dobu 20 let</w:t>
      </w:r>
      <w:r w:rsidR="00AF374A" w:rsidRPr="00592166">
        <w:rPr>
          <w:rFonts w:ascii="Calibri" w:eastAsia="Times New Roman" w:hAnsi="Calibri" w:cs="Calibri"/>
          <w:color w:val="000000" w:themeColor="text1"/>
          <w:sz w:val="24"/>
          <w:szCs w:val="24"/>
        </w:rPr>
        <w:t xml:space="preserve">. </w:t>
      </w:r>
      <w:r w:rsidRPr="00592166">
        <w:rPr>
          <w:rFonts w:ascii="Calibri" w:eastAsia="Times New Roman" w:hAnsi="Calibri" w:cs="Calibri"/>
          <w:color w:val="000000" w:themeColor="text1"/>
          <w:sz w:val="24"/>
          <w:szCs w:val="24"/>
        </w:rPr>
        <w:t>„Nepřiměřeně vysoké výkupní ceny“</w:t>
      </w:r>
      <w:r w:rsidR="00290A34" w:rsidRPr="00592166">
        <w:rPr>
          <w:rFonts w:ascii="Calibri" w:eastAsia="Times New Roman" w:hAnsi="Calibri" w:cs="Calibri"/>
          <w:color w:val="000000" w:themeColor="text1"/>
          <w:sz w:val="24"/>
          <w:szCs w:val="24"/>
          <w:vertAlign w:val="superscript"/>
        </w:rPr>
        <w:t>16</w:t>
      </w:r>
      <w:r w:rsidRPr="00592166">
        <w:rPr>
          <w:rFonts w:ascii="Calibri" w:eastAsia="Times New Roman" w:hAnsi="Calibri" w:cs="Calibri"/>
          <w:color w:val="000000" w:themeColor="text1"/>
          <w:sz w:val="24"/>
          <w:szCs w:val="24"/>
        </w:rPr>
        <w:t xml:space="preserve"> </w:t>
      </w:r>
      <w:r w:rsidR="004730F2" w:rsidRPr="00592166">
        <w:rPr>
          <w:rFonts w:ascii="Calibri" w:eastAsia="Times New Roman" w:hAnsi="Calibri" w:cs="Calibri"/>
          <w:color w:val="000000" w:themeColor="text1"/>
          <w:sz w:val="24"/>
          <w:szCs w:val="24"/>
        </w:rPr>
        <w:t xml:space="preserve">pro </w:t>
      </w:r>
      <w:proofErr w:type="spellStart"/>
      <w:r w:rsidR="004730F2" w:rsidRPr="00592166">
        <w:rPr>
          <w:rFonts w:ascii="Calibri" w:eastAsia="Times New Roman" w:hAnsi="Calibri" w:cs="Calibri"/>
          <w:color w:val="000000" w:themeColor="text1"/>
          <w:sz w:val="24"/>
          <w:szCs w:val="24"/>
        </w:rPr>
        <w:t>fotovoltaiku</w:t>
      </w:r>
      <w:proofErr w:type="spellEnd"/>
      <w:r w:rsidR="004730F2" w:rsidRPr="00592166">
        <w:rPr>
          <w:rFonts w:ascii="Calibri" w:eastAsia="Times New Roman" w:hAnsi="Calibri" w:cs="Calibri"/>
          <w:color w:val="000000" w:themeColor="text1"/>
          <w:sz w:val="24"/>
          <w:szCs w:val="24"/>
        </w:rPr>
        <w:t xml:space="preserve"> </w:t>
      </w:r>
      <w:r w:rsidRPr="00592166">
        <w:rPr>
          <w:rFonts w:ascii="Calibri" w:eastAsia="Times New Roman" w:hAnsi="Calibri" w:cs="Calibri"/>
          <w:color w:val="000000" w:themeColor="text1"/>
          <w:sz w:val="24"/>
          <w:szCs w:val="24"/>
        </w:rPr>
        <w:t>jsou tak vypláceny ještě dlouhou dobu po skutečném dosažení návratnosti</w:t>
      </w:r>
      <w:r w:rsidR="00395BB1" w:rsidRPr="00592166">
        <w:rPr>
          <w:rFonts w:ascii="Calibri" w:eastAsia="Times New Roman" w:hAnsi="Calibri" w:cs="Calibri"/>
          <w:color w:val="000000" w:themeColor="text1"/>
          <w:sz w:val="24"/>
          <w:szCs w:val="24"/>
        </w:rPr>
        <w:t>, mj. proto, že vyhlášky nereflektovaly skutečný stav roku 2010, kdy cena vypočtená nemohla být použita vzhledem k poklesu podpory max. o 5 %</w:t>
      </w:r>
      <w:r w:rsidRPr="00592166">
        <w:rPr>
          <w:rFonts w:ascii="Calibri" w:eastAsia="Times New Roman" w:hAnsi="Calibri" w:cs="Calibri"/>
          <w:color w:val="000000" w:themeColor="text1"/>
          <w:sz w:val="24"/>
          <w:szCs w:val="24"/>
        </w:rPr>
        <w:t xml:space="preserve">. </w:t>
      </w:r>
      <w:r w:rsidR="00AF374A" w:rsidRPr="00592166">
        <w:rPr>
          <w:rFonts w:ascii="Calibri" w:eastAsia="Times New Roman" w:hAnsi="Calibri" w:cs="Calibri"/>
          <w:color w:val="000000" w:themeColor="text1"/>
          <w:sz w:val="24"/>
          <w:szCs w:val="24"/>
        </w:rPr>
        <w:t xml:space="preserve">Obdobně </w:t>
      </w:r>
      <w:r w:rsidR="00CD288B" w:rsidRPr="00592166">
        <w:rPr>
          <w:rFonts w:ascii="Calibri" w:eastAsia="Times New Roman" w:hAnsi="Calibri" w:cs="Calibri"/>
          <w:color w:val="000000" w:themeColor="text1"/>
          <w:sz w:val="24"/>
          <w:szCs w:val="24"/>
        </w:rPr>
        <w:t>MVE</w:t>
      </w:r>
      <w:r w:rsidR="00AF374A" w:rsidRPr="00592166">
        <w:rPr>
          <w:rFonts w:ascii="Calibri" w:eastAsia="Times New Roman" w:hAnsi="Calibri" w:cs="Calibri"/>
          <w:color w:val="000000" w:themeColor="text1"/>
          <w:sz w:val="24"/>
          <w:szCs w:val="24"/>
        </w:rPr>
        <w:t xml:space="preserve"> dokončené např. v roce 2013, u kterých sami žadatelé o investiční </w:t>
      </w:r>
      <w:r w:rsidR="00995692" w:rsidRPr="00592166">
        <w:rPr>
          <w:rFonts w:ascii="Calibri" w:eastAsia="Times New Roman" w:hAnsi="Calibri" w:cs="Calibri"/>
          <w:color w:val="000000" w:themeColor="text1"/>
          <w:sz w:val="24"/>
          <w:szCs w:val="24"/>
        </w:rPr>
        <w:t>podporu</w:t>
      </w:r>
      <w:r w:rsidR="00AF374A" w:rsidRPr="00592166">
        <w:rPr>
          <w:rFonts w:ascii="Calibri" w:eastAsia="Times New Roman" w:hAnsi="Calibri" w:cs="Calibri"/>
          <w:color w:val="000000" w:themeColor="text1"/>
          <w:sz w:val="24"/>
          <w:szCs w:val="24"/>
        </w:rPr>
        <w:t xml:space="preserve"> vyčíslili prostou návratnost vždy podstatně kratší než zákonných 15 let, budou prodávat elektřinu do roku 2043 za p</w:t>
      </w:r>
      <w:r w:rsidR="002936E4" w:rsidRPr="00592166">
        <w:rPr>
          <w:rFonts w:ascii="Calibri" w:eastAsia="Times New Roman" w:hAnsi="Calibri" w:cs="Calibri"/>
          <w:color w:val="000000" w:themeColor="text1"/>
          <w:sz w:val="24"/>
          <w:szCs w:val="24"/>
        </w:rPr>
        <w:t xml:space="preserve">ůvodní ceny v indexované výši. </w:t>
      </w:r>
    </w:p>
    <w:p w:rsidR="00592166" w:rsidRDefault="00592166" w:rsidP="00592166">
      <w:pPr>
        <w:spacing w:after="0" w:line="240" w:lineRule="auto"/>
        <w:jc w:val="both"/>
        <w:rPr>
          <w:rFonts w:ascii="Calibri" w:hAnsi="Calibri" w:cs="Calibri"/>
          <w:color w:val="000000" w:themeColor="text1"/>
          <w:sz w:val="24"/>
          <w:szCs w:val="24"/>
        </w:rPr>
      </w:pPr>
    </w:p>
    <w:p w:rsidR="00FD0D45" w:rsidRPr="00592166" w:rsidRDefault="00FD0D45" w:rsidP="00592166">
      <w:pPr>
        <w:spacing w:after="0" w:line="240" w:lineRule="auto"/>
        <w:jc w:val="both"/>
        <w:rPr>
          <w:rFonts w:ascii="Calibri" w:hAnsi="Calibri" w:cs="Calibri"/>
          <w:color w:val="000000" w:themeColor="text1"/>
          <w:sz w:val="24"/>
          <w:szCs w:val="24"/>
        </w:rPr>
      </w:pPr>
      <w:r w:rsidRPr="00592166">
        <w:rPr>
          <w:rFonts w:ascii="Calibri" w:hAnsi="Calibri" w:cs="Calibri"/>
          <w:color w:val="000000" w:themeColor="text1"/>
          <w:sz w:val="24"/>
          <w:szCs w:val="24"/>
        </w:rPr>
        <w:t>Podle zákona č. 165/2012 Sb. ERÚ v listopadu 2012 zveřejnil informaci o skutečných dobách návratnosti</w:t>
      </w:r>
      <w:r w:rsidR="00694BBE">
        <w:rPr>
          <w:rFonts w:ascii="Calibri" w:hAnsi="Calibri" w:cs="Calibri"/>
          <w:color w:val="000000" w:themeColor="text1"/>
          <w:sz w:val="24"/>
          <w:szCs w:val="24"/>
        </w:rPr>
        <w:t>,</w:t>
      </w:r>
      <w:r w:rsidRPr="00592166">
        <w:rPr>
          <w:rFonts w:ascii="Calibri" w:hAnsi="Calibri" w:cs="Calibri"/>
          <w:color w:val="000000" w:themeColor="text1"/>
          <w:sz w:val="24"/>
          <w:szCs w:val="24"/>
        </w:rPr>
        <w:t xml:space="preserve"> </w:t>
      </w:r>
      <w:r w:rsidR="00694BBE">
        <w:rPr>
          <w:rFonts w:ascii="Calibri" w:hAnsi="Calibri" w:cs="Calibri"/>
          <w:color w:val="000000" w:themeColor="text1"/>
          <w:sz w:val="24"/>
          <w:szCs w:val="24"/>
        </w:rPr>
        <w:t>n</w:t>
      </w:r>
      <w:r w:rsidRPr="00592166">
        <w:rPr>
          <w:rFonts w:ascii="Calibri" w:hAnsi="Calibri" w:cs="Calibri"/>
          <w:color w:val="000000" w:themeColor="text1"/>
          <w:sz w:val="24"/>
          <w:szCs w:val="24"/>
        </w:rPr>
        <w:t>apř.:</w:t>
      </w:r>
    </w:p>
    <w:p w:rsidR="00FD0D45" w:rsidRPr="00592166" w:rsidRDefault="00F80B19" w:rsidP="00592166">
      <w:pPr>
        <w:numPr>
          <w:ilvl w:val="0"/>
          <w:numId w:val="20"/>
        </w:numPr>
        <w:spacing w:after="0" w:line="240" w:lineRule="auto"/>
        <w:ind w:left="714" w:hanging="357"/>
        <w:jc w:val="both"/>
        <w:rPr>
          <w:rFonts w:ascii="Calibri" w:hAnsi="Calibri" w:cs="Calibri"/>
          <w:color w:val="000000" w:themeColor="text1"/>
          <w:sz w:val="24"/>
          <w:szCs w:val="24"/>
        </w:rPr>
      </w:pPr>
      <w:r w:rsidRPr="00592166">
        <w:rPr>
          <w:rFonts w:ascii="Calibri" w:hAnsi="Calibri" w:cs="Calibri"/>
          <w:color w:val="000000" w:themeColor="text1"/>
          <w:sz w:val="24"/>
          <w:szCs w:val="24"/>
        </w:rPr>
        <w:t>pro FVE s kapacitou 5</w:t>
      </w:r>
      <w:r w:rsidR="00694BBE">
        <w:rPr>
          <w:rFonts w:ascii="Calibri" w:hAnsi="Calibri" w:cs="Calibri"/>
          <w:color w:val="000000" w:themeColor="text1"/>
          <w:sz w:val="24"/>
          <w:szCs w:val="24"/>
        </w:rPr>
        <w:t>–</w:t>
      </w:r>
      <w:r w:rsidR="00FD0D45" w:rsidRPr="00592166">
        <w:rPr>
          <w:rFonts w:ascii="Calibri" w:hAnsi="Calibri" w:cs="Calibri"/>
          <w:color w:val="000000" w:themeColor="text1"/>
          <w:sz w:val="24"/>
          <w:szCs w:val="24"/>
        </w:rPr>
        <w:t>30 kW je dosahována doba pr</w:t>
      </w:r>
      <w:r w:rsidRPr="00592166">
        <w:rPr>
          <w:rFonts w:ascii="Calibri" w:hAnsi="Calibri" w:cs="Calibri"/>
          <w:color w:val="000000" w:themeColor="text1"/>
          <w:sz w:val="24"/>
          <w:szCs w:val="24"/>
        </w:rPr>
        <w:t>osté návratnosti 6–</w:t>
      </w:r>
      <w:r w:rsidR="00FD0D45" w:rsidRPr="00592166">
        <w:rPr>
          <w:rFonts w:ascii="Calibri" w:hAnsi="Calibri" w:cs="Calibri"/>
          <w:color w:val="000000" w:themeColor="text1"/>
          <w:sz w:val="24"/>
          <w:szCs w:val="24"/>
        </w:rPr>
        <w:t>7 let,</w:t>
      </w:r>
    </w:p>
    <w:p w:rsidR="000A4526" w:rsidRPr="00592166" w:rsidRDefault="00FD0D45" w:rsidP="00592166">
      <w:pPr>
        <w:numPr>
          <w:ilvl w:val="0"/>
          <w:numId w:val="20"/>
        </w:numPr>
        <w:spacing w:after="0" w:line="240" w:lineRule="auto"/>
        <w:ind w:left="714" w:hanging="357"/>
        <w:jc w:val="both"/>
        <w:rPr>
          <w:rFonts w:ascii="Calibri" w:hAnsi="Calibri" w:cs="Calibri"/>
          <w:color w:val="000000" w:themeColor="text1"/>
          <w:sz w:val="24"/>
          <w:szCs w:val="24"/>
        </w:rPr>
      </w:pPr>
      <w:r w:rsidRPr="00592166">
        <w:rPr>
          <w:rFonts w:ascii="Calibri" w:hAnsi="Calibri" w:cs="Calibri"/>
          <w:color w:val="000000" w:themeColor="text1"/>
          <w:sz w:val="24"/>
          <w:szCs w:val="24"/>
        </w:rPr>
        <w:t>u BPS je dosahov</w:t>
      </w:r>
      <w:r w:rsidR="00F80B19" w:rsidRPr="00592166">
        <w:rPr>
          <w:rFonts w:ascii="Calibri" w:hAnsi="Calibri" w:cs="Calibri"/>
          <w:color w:val="000000" w:themeColor="text1"/>
          <w:sz w:val="24"/>
          <w:szCs w:val="24"/>
        </w:rPr>
        <w:t>ána doba prosté návratnosti 7–</w:t>
      </w:r>
      <w:r w:rsidRPr="00592166">
        <w:rPr>
          <w:rFonts w:ascii="Calibri" w:hAnsi="Calibri" w:cs="Calibri"/>
          <w:color w:val="000000" w:themeColor="text1"/>
          <w:sz w:val="24"/>
          <w:szCs w:val="24"/>
        </w:rPr>
        <w:t>10 let pro zařízení nad 550 kW.</w:t>
      </w:r>
    </w:p>
    <w:p w:rsidR="00592166" w:rsidRDefault="00592166" w:rsidP="00592166">
      <w:pPr>
        <w:spacing w:after="0" w:line="240" w:lineRule="auto"/>
        <w:jc w:val="both"/>
        <w:rPr>
          <w:rFonts w:ascii="Calibri" w:hAnsi="Calibri" w:cs="Calibri"/>
          <w:color w:val="000000" w:themeColor="text1"/>
          <w:sz w:val="24"/>
          <w:szCs w:val="24"/>
        </w:rPr>
      </w:pPr>
    </w:p>
    <w:p w:rsidR="00FD0D45" w:rsidRDefault="00FD0D45" w:rsidP="00592166">
      <w:pPr>
        <w:spacing w:after="0" w:line="240" w:lineRule="auto"/>
        <w:jc w:val="both"/>
        <w:rPr>
          <w:rFonts w:ascii="Calibri" w:hAnsi="Calibri" w:cs="Calibri"/>
          <w:color w:val="000000" w:themeColor="text1"/>
          <w:sz w:val="24"/>
          <w:szCs w:val="24"/>
        </w:rPr>
      </w:pPr>
      <w:r w:rsidRPr="00592166">
        <w:rPr>
          <w:rFonts w:ascii="Calibri" w:hAnsi="Calibri" w:cs="Calibri"/>
          <w:color w:val="000000" w:themeColor="text1"/>
          <w:sz w:val="24"/>
          <w:szCs w:val="24"/>
        </w:rPr>
        <w:t>MPO mělo k dispozici i další informace k podstatně kratší době návratností u skutečných projektů</w:t>
      </w:r>
      <w:r w:rsidR="00646D3D" w:rsidRPr="00592166">
        <w:rPr>
          <w:rFonts w:ascii="Calibri" w:hAnsi="Calibri" w:cs="Calibri"/>
          <w:color w:val="000000" w:themeColor="text1"/>
          <w:sz w:val="24"/>
          <w:szCs w:val="24"/>
        </w:rPr>
        <w:t xml:space="preserve"> </w:t>
      </w:r>
      <w:r w:rsidR="00694BBE">
        <w:rPr>
          <w:rFonts w:ascii="Calibri" w:hAnsi="Calibri" w:cs="Calibri"/>
          <w:color w:val="000000" w:themeColor="text1"/>
          <w:sz w:val="24"/>
          <w:szCs w:val="24"/>
        </w:rPr>
        <w:t>(</w:t>
      </w:r>
      <w:r w:rsidR="00646D3D" w:rsidRPr="00592166">
        <w:rPr>
          <w:rFonts w:ascii="Calibri" w:hAnsi="Calibri" w:cs="Calibri"/>
          <w:color w:val="000000" w:themeColor="text1"/>
          <w:sz w:val="24"/>
          <w:szCs w:val="24"/>
        </w:rPr>
        <w:t>viz část IV. tohoto kontrolního závěru</w:t>
      </w:r>
      <w:r w:rsidR="00694BBE">
        <w:rPr>
          <w:rFonts w:ascii="Calibri" w:hAnsi="Calibri" w:cs="Calibri"/>
          <w:color w:val="000000" w:themeColor="text1"/>
          <w:sz w:val="24"/>
          <w:szCs w:val="24"/>
        </w:rPr>
        <w:t>)</w:t>
      </w:r>
      <w:r w:rsidRPr="00592166">
        <w:rPr>
          <w:rFonts w:ascii="Calibri" w:hAnsi="Calibri" w:cs="Calibri"/>
          <w:color w:val="000000" w:themeColor="text1"/>
          <w:sz w:val="24"/>
          <w:szCs w:val="24"/>
        </w:rPr>
        <w:t>. Výkupní ceny a bonusy nebyly stanoveny tak, aby podpora byla při do</w:t>
      </w:r>
      <w:r w:rsidR="002455AC" w:rsidRPr="00592166">
        <w:rPr>
          <w:rFonts w:ascii="Calibri" w:hAnsi="Calibri" w:cs="Calibri"/>
          <w:color w:val="000000" w:themeColor="text1"/>
          <w:sz w:val="24"/>
          <w:szCs w:val="24"/>
        </w:rPr>
        <w:t>sa</w:t>
      </w:r>
      <w:r w:rsidRPr="00592166">
        <w:rPr>
          <w:rFonts w:ascii="Calibri" w:hAnsi="Calibri" w:cs="Calibri"/>
          <w:color w:val="000000" w:themeColor="text1"/>
          <w:sz w:val="24"/>
          <w:szCs w:val="24"/>
        </w:rPr>
        <w:t>žení zákon</w:t>
      </w:r>
      <w:r w:rsidR="00305B28" w:rsidRPr="00592166">
        <w:rPr>
          <w:rFonts w:ascii="Calibri" w:hAnsi="Calibri" w:cs="Calibri"/>
          <w:color w:val="000000" w:themeColor="text1"/>
          <w:sz w:val="24"/>
          <w:szCs w:val="24"/>
        </w:rPr>
        <w:t>né doby návratnosti 15 let</w:t>
      </w:r>
      <w:r w:rsidR="002936E4" w:rsidRPr="00592166">
        <w:rPr>
          <w:rFonts w:ascii="Calibri" w:hAnsi="Calibri" w:cs="Calibri"/>
          <w:color w:val="000000" w:themeColor="text1"/>
          <w:sz w:val="24"/>
          <w:szCs w:val="24"/>
        </w:rPr>
        <w:t xml:space="preserve"> co nejnižší. </w:t>
      </w:r>
    </w:p>
    <w:p w:rsidR="00592166" w:rsidRPr="00592166" w:rsidRDefault="00592166" w:rsidP="00592166">
      <w:pPr>
        <w:spacing w:after="0" w:line="240" w:lineRule="auto"/>
        <w:jc w:val="both"/>
        <w:rPr>
          <w:rFonts w:ascii="Calibri" w:hAnsi="Calibri" w:cs="Calibri"/>
          <w:color w:val="000000" w:themeColor="text1"/>
          <w:sz w:val="24"/>
          <w:szCs w:val="24"/>
        </w:rPr>
      </w:pPr>
    </w:p>
    <w:p w:rsidR="00E214AE" w:rsidRPr="00592166" w:rsidRDefault="00FD0D45" w:rsidP="00592166">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592166">
        <w:rPr>
          <w:rFonts w:ascii="Calibri" w:eastAsia="Times New Roman" w:hAnsi="Calibri" w:cs="Calibri"/>
          <w:color w:val="000000" w:themeColor="text1"/>
          <w:sz w:val="24"/>
          <w:szCs w:val="24"/>
        </w:rPr>
        <w:t>V připomínkovém řízení k vyhláškám ERÚ neuplatnilo MPO ani žádný jiný re</w:t>
      </w:r>
      <w:r w:rsidR="00417461">
        <w:rPr>
          <w:rFonts w:ascii="Calibri" w:eastAsia="Times New Roman" w:hAnsi="Calibri" w:cs="Calibri"/>
          <w:color w:val="000000" w:themeColor="text1"/>
          <w:sz w:val="24"/>
          <w:szCs w:val="24"/>
        </w:rPr>
        <w:t>s</w:t>
      </w:r>
      <w:r w:rsidRPr="00592166">
        <w:rPr>
          <w:rFonts w:ascii="Calibri" w:eastAsia="Times New Roman" w:hAnsi="Calibri" w:cs="Calibri"/>
          <w:color w:val="000000" w:themeColor="text1"/>
          <w:sz w:val="24"/>
          <w:szCs w:val="24"/>
        </w:rPr>
        <w:t xml:space="preserve">ort připomínky, týkající </w:t>
      </w:r>
      <w:r w:rsidR="00694BBE">
        <w:rPr>
          <w:rFonts w:ascii="Calibri" w:eastAsia="Times New Roman" w:hAnsi="Calibri" w:cs="Calibri"/>
          <w:color w:val="000000" w:themeColor="text1"/>
          <w:sz w:val="24"/>
          <w:szCs w:val="24"/>
        </w:rPr>
        <w:t xml:space="preserve">se </w:t>
      </w:r>
      <w:r w:rsidRPr="00592166">
        <w:rPr>
          <w:rFonts w:ascii="Calibri" w:eastAsia="Times New Roman" w:hAnsi="Calibri" w:cs="Calibri"/>
          <w:color w:val="000000" w:themeColor="text1"/>
          <w:sz w:val="24"/>
          <w:szCs w:val="24"/>
        </w:rPr>
        <w:t>způsobu výpočtu regulovaných cen a vyplácení po</w:t>
      </w:r>
      <w:r w:rsidR="002936E4" w:rsidRPr="00592166">
        <w:rPr>
          <w:rFonts w:ascii="Calibri" w:eastAsia="Times New Roman" w:hAnsi="Calibri" w:cs="Calibri"/>
          <w:color w:val="000000" w:themeColor="text1"/>
          <w:sz w:val="24"/>
          <w:szCs w:val="24"/>
        </w:rPr>
        <w:t xml:space="preserve">dpory po dobu více než 15 let. </w:t>
      </w:r>
      <w:bookmarkStart w:id="10" w:name="_Toc395873143"/>
    </w:p>
    <w:p w:rsidR="00592166" w:rsidRPr="00592166" w:rsidRDefault="00592166" w:rsidP="00592166">
      <w:pPr>
        <w:spacing w:after="0" w:line="240" w:lineRule="auto"/>
        <w:jc w:val="both"/>
        <w:rPr>
          <w:rFonts w:ascii="Calibri" w:hAnsi="Calibri" w:cs="Calibri"/>
          <w:bCs/>
          <w:color w:val="000000" w:themeColor="text1"/>
          <w:sz w:val="24"/>
          <w:szCs w:val="24"/>
        </w:rPr>
      </w:pPr>
    </w:p>
    <w:p w:rsidR="00592166" w:rsidRPr="00DA6DE7" w:rsidRDefault="00FD0D45" w:rsidP="00DA6DE7">
      <w:pPr>
        <w:spacing w:after="120" w:line="240" w:lineRule="auto"/>
        <w:jc w:val="both"/>
        <w:rPr>
          <w:rFonts w:ascii="Calibri" w:hAnsi="Calibri" w:cs="Calibri"/>
          <w:b/>
          <w:bCs/>
          <w:color w:val="000000" w:themeColor="text1"/>
          <w:sz w:val="24"/>
          <w:szCs w:val="24"/>
        </w:rPr>
      </w:pPr>
      <w:r w:rsidRPr="00592166">
        <w:rPr>
          <w:rFonts w:ascii="Calibri" w:hAnsi="Calibri" w:cs="Calibri"/>
          <w:b/>
          <w:bCs/>
          <w:color w:val="000000" w:themeColor="text1"/>
          <w:sz w:val="24"/>
          <w:szCs w:val="24"/>
        </w:rPr>
        <w:t xml:space="preserve">Legislativní úprava </w:t>
      </w:r>
      <w:r w:rsidR="006346EF" w:rsidRPr="00592166">
        <w:rPr>
          <w:rFonts w:ascii="Calibri" w:hAnsi="Calibri" w:cs="Calibri"/>
          <w:b/>
          <w:bCs/>
          <w:color w:val="000000" w:themeColor="text1"/>
          <w:sz w:val="24"/>
          <w:szCs w:val="24"/>
        </w:rPr>
        <w:t xml:space="preserve">a výše </w:t>
      </w:r>
      <w:r w:rsidRPr="00592166">
        <w:rPr>
          <w:rFonts w:ascii="Calibri" w:hAnsi="Calibri" w:cs="Calibri"/>
          <w:b/>
          <w:bCs/>
          <w:color w:val="000000" w:themeColor="text1"/>
          <w:sz w:val="24"/>
          <w:szCs w:val="24"/>
        </w:rPr>
        <w:t>daňové podpory OZE</w:t>
      </w:r>
      <w:bookmarkEnd w:id="10"/>
    </w:p>
    <w:p w:rsidR="00FD0D45" w:rsidRPr="0001766C" w:rsidRDefault="00FD0D45" w:rsidP="00DA6DE7">
      <w:pPr>
        <w:pStyle w:val="Odstavecseseznamem"/>
        <w:numPr>
          <w:ilvl w:val="0"/>
          <w:numId w:val="43"/>
        </w:numPr>
        <w:spacing w:after="120" w:line="240" w:lineRule="auto"/>
        <w:ind w:left="284" w:hanging="284"/>
        <w:jc w:val="both"/>
        <w:rPr>
          <w:rFonts w:ascii="Calibri" w:hAnsi="Calibri" w:cs="Calibri"/>
          <w:b/>
          <w:color w:val="000000" w:themeColor="text1"/>
          <w:sz w:val="24"/>
          <w:szCs w:val="24"/>
        </w:rPr>
      </w:pPr>
      <w:r w:rsidRPr="0001766C">
        <w:rPr>
          <w:rFonts w:ascii="Calibri" w:hAnsi="Calibri" w:cs="Calibri"/>
          <w:b/>
          <w:color w:val="000000" w:themeColor="text1"/>
          <w:sz w:val="24"/>
          <w:szCs w:val="24"/>
        </w:rPr>
        <w:t>Zákon č. 586/1992 Sb.</w:t>
      </w:r>
      <w:r w:rsidRPr="0001766C">
        <w:rPr>
          <w:vertAlign w:val="superscript"/>
        </w:rPr>
        <w:footnoteReference w:id="24"/>
      </w:r>
    </w:p>
    <w:p w:rsidR="00FD0D45" w:rsidRDefault="004C64EA" w:rsidP="00DA6DE7">
      <w:pPr>
        <w:spacing w:after="120" w:line="240" w:lineRule="auto"/>
        <w:jc w:val="both"/>
        <w:rPr>
          <w:rFonts w:ascii="Calibri" w:hAnsi="Calibri" w:cs="Calibri"/>
          <w:color w:val="000000" w:themeColor="text1"/>
          <w:sz w:val="24"/>
          <w:szCs w:val="24"/>
        </w:rPr>
      </w:pPr>
      <w:r w:rsidRPr="00592166">
        <w:rPr>
          <w:rFonts w:ascii="Calibri" w:hAnsi="Calibri" w:cs="Calibri"/>
          <w:color w:val="000000" w:themeColor="text1"/>
          <w:sz w:val="24"/>
          <w:szCs w:val="24"/>
        </w:rPr>
        <w:t xml:space="preserve">Dne </w:t>
      </w:r>
      <w:r w:rsidR="00F76F56" w:rsidRPr="00592166">
        <w:rPr>
          <w:rFonts w:ascii="Calibri" w:hAnsi="Calibri" w:cs="Calibri"/>
          <w:color w:val="000000" w:themeColor="text1"/>
          <w:sz w:val="24"/>
          <w:szCs w:val="24"/>
        </w:rPr>
        <w:t>12. listopadu 2010 byl</w:t>
      </w:r>
      <w:r w:rsidR="00FD0D45" w:rsidRPr="00592166">
        <w:rPr>
          <w:rFonts w:ascii="Calibri" w:hAnsi="Calibri" w:cs="Calibri"/>
          <w:color w:val="000000" w:themeColor="text1"/>
          <w:sz w:val="24"/>
          <w:szCs w:val="24"/>
        </w:rPr>
        <w:t xml:space="preserve"> </w:t>
      </w:r>
      <w:r w:rsidR="00F76F56" w:rsidRPr="00592166">
        <w:rPr>
          <w:rFonts w:ascii="Calibri" w:hAnsi="Calibri" w:cs="Calibri"/>
          <w:color w:val="000000" w:themeColor="text1"/>
          <w:sz w:val="24"/>
          <w:szCs w:val="24"/>
        </w:rPr>
        <w:t>novelizován</w:t>
      </w:r>
      <w:r w:rsidRPr="00592166">
        <w:rPr>
          <w:rFonts w:ascii="Calibri" w:hAnsi="Calibri" w:cs="Calibri"/>
          <w:color w:val="000000" w:themeColor="text1"/>
          <w:sz w:val="24"/>
          <w:szCs w:val="24"/>
        </w:rPr>
        <w:t xml:space="preserve"> zákon č. 586/1992 Sb., kterým</w:t>
      </w:r>
      <w:r w:rsidR="00FD0D45" w:rsidRPr="00592166">
        <w:rPr>
          <w:rFonts w:ascii="Calibri" w:hAnsi="Calibri" w:cs="Calibri"/>
          <w:color w:val="000000" w:themeColor="text1"/>
          <w:sz w:val="24"/>
          <w:szCs w:val="24"/>
        </w:rPr>
        <w:t xml:space="preserve"> bylo </w:t>
      </w:r>
      <w:r w:rsidRPr="00592166">
        <w:rPr>
          <w:rFonts w:ascii="Calibri" w:hAnsi="Calibri" w:cs="Calibri"/>
          <w:color w:val="000000" w:themeColor="text1"/>
          <w:sz w:val="24"/>
          <w:szCs w:val="24"/>
        </w:rPr>
        <w:t xml:space="preserve">od 1. 1. 2011 zrušeno </w:t>
      </w:r>
      <w:r w:rsidR="00FD0D45" w:rsidRPr="00592166">
        <w:rPr>
          <w:rFonts w:ascii="Calibri" w:hAnsi="Calibri" w:cs="Calibri"/>
          <w:color w:val="000000" w:themeColor="text1"/>
          <w:sz w:val="24"/>
          <w:szCs w:val="24"/>
        </w:rPr>
        <w:t>osvobození od daní z příjmů po dobu pěti let od uvedení zařízení do provozu, týkající se všech vyjmenovaných druhů OZE.</w:t>
      </w:r>
      <w:r w:rsidR="008E6A11" w:rsidRPr="00592166">
        <w:rPr>
          <w:rFonts w:ascii="Calibri" w:hAnsi="Calibri" w:cs="Calibri"/>
          <w:color w:val="000000" w:themeColor="text1"/>
          <w:sz w:val="24"/>
          <w:szCs w:val="24"/>
        </w:rPr>
        <w:t xml:space="preserve"> </w:t>
      </w:r>
      <w:r w:rsidR="00FD0D45" w:rsidRPr="00592166">
        <w:rPr>
          <w:rFonts w:ascii="Calibri" w:hAnsi="Calibri" w:cs="Calibri"/>
          <w:color w:val="000000" w:themeColor="text1"/>
          <w:sz w:val="24"/>
          <w:szCs w:val="24"/>
        </w:rPr>
        <w:t xml:space="preserve">Pokud tedy bylo zařízení uvedeno do provozu nejdéle do konce roku 2010, může být osvobození od daně z příjmů využíváno až do konce roku 2015. Právě v roce 2010 byl </w:t>
      </w:r>
      <w:r w:rsidR="00EC50DE" w:rsidRPr="00592166">
        <w:rPr>
          <w:rFonts w:ascii="Calibri" w:hAnsi="Calibri" w:cs="Calibri"/>
          <w:color w:val="000000" w:themeColor="text1"/>
          <w:sz w:val="24"/>
          <w:szCs w:val="24"/>
        </w:rPr>
        <w:t xml:space="preserve">instalován nejvyšší výkon FVE. </w:t>
      </w:r>
    </w:p>
    <w:p w:rsidR="00FD0D45" w:rsidRDefault="00944F24" w:rsidP="00592166">
      <w:pPr>
        <w:spacing w:after="0" w:line="240" w:lineRule="auto"/>
        <w:jc w:val="both"/>
        <w:rPr>
          <w:rFonts w:ascii="Calibri" w:hAnsi="Calibri" w:cs="Calibri"/>
          <w:color w:val="000000" w:themeColor="text1"/>
          <w:sz w:val="24"/>
          <w:szCs w:val="24"/>
        </w:rPr>
      </w:pPr>
      <w:r w:rsidRPr="00592166">
        <w:rPr>
          <w:rFonts w:ascii="Calibri" w:hAnsi="Calibri" w:cs="Calibri"/>
          <w:color w:val="000000" w:themeColor="text1"/>
          <w:sz w:val="24"/>
          <w:szCs w:val="24"/>
        </w:rPr>
        <w:t>MPO (ani ve spolupráci s Ministerstvem financí</w:t>
      </w:r>
      <w:r w:rsidR="00FD0D45" w:rsidRPr="00592166">
        <w:rPr>
          <w:rFonts w:ascii="Calibri" w:hAnsi="Calibri" w:cs="Calibri"/>
          <w:color w:val="000000" w:themeColor="text1"/>
          <w:sz w:val="24"/>
          <w:szCs w:val="24"/>
        </w:rPr>
        <w:t>) nesleduje, resp. nemá k dispozici údaje o</w:t>
      </w:r>
      <w:r w:rsidR="008E6A11" w:rsidRPr="00592166">
        <w:rPr>
          <w:rFonts w:ascii="Calibri" w:hAnsi="Calibri" w:cs="Calibri"/>
          <w:color w:val="000000" w:themeColor="text1"/>
          <w:sz w:val="24"/>
          <w:szCs w:val="24"/>
        </w:rPr>
        <w:t> </w:t>
      </w:r>
      <w:r w:rsidR="00FD0D45" w:rsidRPr="00592166">
        <w:rPr>
          <w:rFonts w:ascii="Calibri" w:hAnsi="Calibri" w:cs="Calibri"/>
          <w:color w:val="000000" w:themeColor="text1"/>
          <w:sz w:val="24"/>
          <w:szCs w:val="24"/>
        </w:rPr>
        <w:t>výši osvobození, uplatňovaném provo</w:t>
      </w:r>
      <w:r w:rsidR="00592166">
        <w:rPr>
          <w:rFonts w:ascii="Calibri" w:hAnsi="Calibri" w:cs="Calibri"/>
          <w:color w:val="000000" w:themeColor="text1"/>
          <w:sz w:val="24"/>
          <w:szCs w:val="24"/>
        </w:rPr>
        <w:t>zovateli příslušných zařízení.</w:t>
      </w:r>
    </w:p>
    <w:p w:rsidR="00592166" w:rsidRPr="00592166" w:rsidRDefault="00592166" w:rsidP="00592166">
      <w:pPr>
        <w:spacing w:after="0" w:line="240" w:lineRule="auto"/>
        <w:jc w:val="both"/>
        <w:rPr>
          <w:rFonts w:ascii="Calibri" w:hAnsi="Calibri" w:cs="Calibri"/>
          <w:color w:val="000000" w:themeColor="text1"/>
          <w:sz w:val="24"/>
          <w:szCs w:val="24"/>
        </w:rPr>
      </w:pPr>
    </w:p>
    <w:p w:rsidR="00FD0D45" w:rsidRPr="0001766C" w:rsidRDefault="00FD0D45" w:rsidP="00DA6DE7">
      <w:pPr>
        <w:pStyle w:val="Odstavecseseznamem"/>
        <w:numPr>
          <w:ilvl w:val="0"/>
          <w:numId w:val="44"/>
        </w:numPr>
        <w:spacing w:after="120" w:line="240" w:lineRule="auto"/>
        <w:ind w:left="284" w:hanging="284"/>
        <w:jc w:val="both"/>
        <w:rPr>
          <w:rFonts w:ascii="Calibri" w:hAnsi="Calibri" w:cs="Calibri"/>
          <w:b/>
          <w:color w:val="000000" w:themeColor="text1"/>
          <w:sz w:val="24"/>
          <w:szCs w:val="24"/>
        </w:rPr>
      </w:pPr>
      <w:r w:rsidRPr="0001766C">
        <w:rPr>
          <w:rFonts w:ascii="Calibri" w:hAnsi="Calibri" w:cs="Calibri"/>
          <w:b/>
          <w:color w:val="000000" w:themeColor="text1"/>
          <w:sz w:val="24"/>
          <w:szCs w:val="24"/>
        </w:rPr>
        <w:lastRenderedPageBreak/>
        <w:t>Zákon č. 338/1992 Sb.</w:t>
      </w:r>
      <w:r w:rsidRPr="0001766C">
        <w:rPr>
          <w:vertAlign w:val="superscript"/>
        </w:rPr>
        <w:footnoteReference w:id="25"/>
      </w:r>
      <w:r w:rsidRPr="0001766C">
        <w:rPr>
          <w:rFonts w:ascii="Calibri" w:hAnsi="Calibri" w:cs="Calibri"/>
          <w:b/>
          <w:color w:val="000000" w:themeColor="text1"/>
          <w:sz w:val="24"/>
          <w:szCs w:val="24"/>
        </w:rPr>
        <w:t xml:space="preserve"> </w:t>
      </w:r>
    </w:p>
    <w:p w:rsidR="00592166" w:rsidRPr="00592166" w:rsidRDefault="00FD0D45" w:rsidP="00592166">
      <w:pPr>
        <w:spacing w:after="0" w:line="240" w:lineRule="auto"/>
        <w:jc w:val="both"/>
        <w:rPr>
          <w:rFonts w:ascii="Calibri" w:hAnsi="Calibri" w:cs="Calibri"/>
          <w:color w:val="000000" w:themeColor="text1"/>
          <w:sz w:val="24"/>
          <w:szCs w:val="24"/>
        </w:rPr>
      </w:pPr>
      <w:r w:rsidRPr="00592166">
        <w:rPr>
          <w:rFonts w:ascii="Calibri" w:hAnsi="Calibri" w:cs="Calibri"/>
          <w:color w:val="000000" w:themeColor="text1"/>
          <w:sz w:val="24"/>
          <w:szCs w:val="24"/>
        </w:rPr>
        <w:t xml:space="preserve">Ustanovení § 9 odst. 1 zákona č. 338/1992 Sb. osvobozuje </w:t>
      </w:r>
      <w:r w:rsidR="00926627" w:rsidRPr="00592166">
        <w:rPr>
          <w:rFonts w:ascii="Calibri" w:hAnsi="Calibri" w:cs="Calibri"/>
          <w:color w:val="000000" w:themeColor="text1"/>
          <w:sz w:val="24"/>
          <w:szCs w:val="24"/>
        </w:rPr>
        <w:t xml:space="preserve">od daně z nemovitosti </w:t>
      </w:r>
      <w:r w:rsidRPr="00592166">
        <w:rPr>
          <w:rFonts w:ascii="Calibri" w:hAnsi="Calibri" w:cs="Calibri"/>
          <w:color w:val="000000" w:themeColor="text1"/>
          <w:sz w:val="24"/>
          <w:szCs w:val="24"/>
        </w:rPr>
        <w:t>stavby sloužící výlučně provozu OZE s výjimkou solární</w:t>
      </w:r>
      <w:r w:rsidR="00B872BB" w:rsidRPr="00592166">
        <w:rPr>
          <w:rFonts w:ascii="Calibri" w:hAnsi="Calibri" w:cs="Calibri"/>
          <w:color w:val="000000" w:themeColor="text1"/>
          <w:sz w:val="24"/>
          <w:szCs w:val="24"/>
        </w:rPr>
        <w:t xml:space="preserve"> energie.</w:t>
      </w:r>
      <w:r w:rsidR="008E6A11" w:rsidRPr="00592166">
        <w:rPr>
          <w:rFonts w:ascii="Calibri" w:hAnsi="Calibri" w:cs="Calibri"/>
          <w:color w:val="000000" w:themeColor="text1"/>
          <w:sz w:val="24"/>
          <w:szCs w:val="24"/>
        </w:rPr>
        <w:t xml:space="preserve"> Výše těchto úlev není dle informací MPO specificky sledována. </w:t>
      </w:r>
      <w:r w:rsidRPr="00592166">
        <w:rPr>
          <w:rFonts w:ascii="Calibri" w:hAnsi="Calibri" w:cs="Calibri"/>
          <w:color w:val="000000" w:themeColor="text1"/>
          <w:sz w:val="24"/>
          <w:szCs w:val="24"/>
        </w:rPr>
        <w:t>Dále jsou osvobozeny od daně z</w:t>
      </w:r>
      <w:r w:rsidR="008E6A11" w:rsidRPr="00592166">
        <w:rPr>
          <w:rFonts w:ascii="Calibri" w:hAnsi="Calibri" w:cs="Calibri"/>
          <w:color w:val="000000" w:themeColor="text1"/>
          <w:sz w:val="24"/>
          <w:szCs w:val="24"/>
        </w:rPr>
        <w:t> </w:t>
      </w:r>
      <w:r w:rsidRPr="00592166">
        <w:rPr>
          <w:rFonts w:ascii="Calibri" w:hAnsi="Calibri" w:cs="Calibri"/>
          <w:color w:val="000000" w:themeColor="text1"/>
          <w:sz w:val="24"/>
          <w:szCs w:val="24"/>
        </w:rPr>
        <w:t>nemovitosti stavby po změně systému vytápění přechodem z pevných paliv na systém využívající OZE po dobu pěti let</w:t>
      </w:r>
      <w:r w:rsidR="00592166" w:rsidRPr="00592166">
        <w:rPr>
          <w:rFonts w:ascii="Calibri" w:hAnsi="Calibri" w:cs="Calibri"/>
          <w:color w:val="000000" w:themeColor="text1"/>
          <w:sz w:val="24"/>
          <w:szCs w:val="24"/>
        </w:rPr>
        <w:t xml:space="preserve"> </w:t>
      </w:r>
      <w:r w:rsidR="00635DED">
        <w:rPr>
          <w:rFonts w:ascii="Calibri" w:hAnsi="Calibri" w:cs="Calibri"/>
          <w:color w:val="000000" w:themeColor="text1"/>
          <w:sz w:val="24"/>
          <w:szCs w:val="24"/>
        </w:rPr>
        <w:t>–</w:t>
      </w:r>
      <w:r w:rsidRPr="00592166">
        <w:rPr>
          <w:rFonts w:ascii="Calibri" w:hAnsi="Calibri" w:cs="Calibri"/>
          <w:color w:val="000000" w:themeColor="text1"/>
          <w:sz w:val="24"/>
          <w:szCs w:val="24"/>
        </w:rPr>
        <w:t xml:space="preserve"> </w:t>
      </w:r>
      <w:r w:rsidR="008E6A11" w:rsidRPr="00592166">
        <w:rPr>
          <w:rFonts w:ascii="Calibri" w:hAnsi="Calibri" w:cs="Calibri"/>
          <w:color w:val="000000" w:themeColor="text1"/>
          <w:sz w:val="24"/>
          <w:szCs w:val="24"/>
        </w:rPr>
        <w:t>d</w:t>
      </w:r>
      <w:r w:rsidRPr="00592166">
        <w:rPr>
          <w:rFonts w:ascii="Calibri" w:hAnsi="Calibri" w:cs="Calibri"/>
          <w:color w:val="000000" w:themeColor="text1"/>
          <w:sz w:val="24"/>
          <w:szCs w:val="24"/>
        </w:rPr>
        <w:t xml:space="preserve">le informací MPO </w:t>
      </w:r>
      <w:r w:rsidR="00063AE6" w:rsidRPr="00592166">
        <w:rPr>
          <w:rFonts w:ascii="Calibri" w:hAnsi="Calibri" w:cs="Calibri"/>
          <w:color w:val="000000" w:themeColor="text1"/>
          <w:sz w:val="24"/>
          <w:szCs w:val="24"/>
        </w:rPr>
        <w:t>kles</w:t>
      </w:r>
      <w:r w:rsidRPr="00592166">
        <w:rPr>
          <w:rFonts w:ascii="Calibri" w:hAnsi="Calibri" w:cs="Calibri"/>
          <w:color w:val="000000" w:themeColor="text1"/>
          <w:sz w:val="24"/>
          <w:szCs w:val="24"/>
        </w:rPr>
        <w:t xml:space="preserve">la výše </w:t>
      </w:r>
      <w:r w:rsidR="008E6A11" w:rsidRPr="00592166">
        <w:rPr>
          <w:rFonts w:ascii="Calibri" w:hAnsi="Calibri" w:cs="Calibri"/>
          <w:color w:val="000000" w:themeColor="text1"/>
          <w:sz w:val="24"/>
          <w:szCs w:val="24"/>
        </w:rPr>
        <w:t xml:space="preserve">této </w:t>
      </w:r>
      <w:r w:rsidRPr="00592166">
        <w:rPr>
          <w:rFonts w:ascii="Calibri" w:hAnsi="Calibri" w:cs="Calibri"/>
          <w:color w:val="000000" w:themeColor="text1"/>
          <w:sz w:val="24"/>
          <w:szCs w:val="24"/>
        </w:rPr>
        <w:t>úlevy v letech 2010 až 2012</w:t>
      </w:r>
      <w:r w:rsidR="00063AE6" w:rsidRPr="00592166">
        <w:rPr>
          <w:rFonts w:ascii="Calibri" w:hAnsi="Calibri" w:cs="Calibri"/>
          <w:color w:val="000000" w:themeColor="text1"/>
          <w:sz w:val="24"/>
          <w:szCs w:val="24"/>
        </w:rPr>
        <w:t xml:space="preserve"> z 51,5 </w:t>
      </w:r>
      <w:r w:rsidR="00E666E7" w:rsidRPr="00592166">
        <w:rPr>
          <w:rFonts w:ascii="Calibri" w:hAnsi="Calibri" w:cs="Calibri"/>
          <w:color w:val="000000" w:themeColor="text1"/>
          <w:sz w:val="24"/>
          <w:szCs w:val="24"/>
        </w:rPr>
        <w:t>mil.</w:t>
      </w:r>
      <w:r w:rsidR="00635DED">
        <w:rPr>
          <w:rFonts w:ascii="Calibri" w:hAnsi="Calibri" w:cs="Calibri"/>
          <w:color w:val="000000" w:themeColor="text1"/>
          <w:sz w:val="24"/>
          <w:szCs w:val="24"/>
        </w:rPr>
        <w:t> Kč</w:t>
      </w:r>
      <w:r w:rsidR="00E666E7" w:rsidRPr="00592166">
        <w:rPr>
          <w:rFonts w:ascii="Calibri" w:hAnsi="Calibri" w:cs="Calibri"/>
          <w:color w:val="000000" w:themeColor="text1"/>
          <w:sz w:val="24"/>
          <w:szCs w:val="24"/>
        </w:rPr>
        <w:t xml:space="preserve"> </w:t>
      </w:r>
      <w:r w:rsidR="00063AE6" w:rsidRPr="00592166">
        <w:rPr>
          <w:rFonts w:ascii="Calibri" w:hAnsi="Calibri" w:cs="Calibri"/>
          <w:color w:val="000000" w:themeColor="text1"/>
          <w:sz w:val="24"/>
          <w:szCs w:val="24"/>
        </w:rPr>
        <w:t xml:space="preserve">na 28,9 mil. Kč. </w:t>
      </w:r>
    </w:p>
    <w:p w:rsidR="00592166" w:rsidRPr="00592166" w:rsidRDefault="00592166" w:rsidP="00592166">
      <w:pPr>
        <w:spacing w:after="0" w:line="240" w:lineRule="auto"/>
        <w:jc w:val="both"/>
        <w:rPr>
          <w:rFonts w:ascii="Calibri" w:hAnsi="Calibri" w:cs="Calibri"/>
          <w:color w:val="000000" w:themeColor="text1"/>
          <w:sz w:val="24"/>
          <w:szCs w:val="24"/>
        </w:rPr>
      </w:pPr>
    </w:p>
    <w:p w:rsidR="00FD0D45" w:rsidRPr="00592166" w:rsidRDefault="00FD0D45" w:rsidP="00592166">
      <w:pPr>
        <w:spacing w:after="0" w:line="240" w:lineRule="auto"/>
        <w:jc w:val="both"/>
        <w:rPr>
          <w:rFonts w:ascii="Calibri" w:hAnsi="Calibri" w:cs="Calibri"/>
          <w:color w:val="000000" w:themeColor="text1"/>
          <w:sz w:val="24"/>
          <w:szCs w:val="24"/>
        </w:rPr>
      </w:pPr>
    </w:p>
    <w:p w:rsidR="00B451BE" w:rsidRPr="00592166" w:rsidRDefault="00592166" w:rsidP="00DA6DE7">
      <w:pPr>
        <w:pStyle w:val="pracovn3"/>
        <w:spacing w:after="120"/>
        <w:jc w:val="center"/>
        <w:rPr>
          <w:rFonts w:ascii="Calibri" w:hAnsi="Calibri" w:cs="Calibri"/>
          <w:color w:val="000000" w:themeColor="text1"/>
          <w:sz w:val="26"/>
          <w:szCs w:val="26"/>
          <w:u w:val="single"/>
        </w:rPr>
      </w:pPr>
      <w:r w:rsidRPr="00592166">
        <w:rPr>
          <w:rFonts w:ascii="Calibri" w:hAnsi="Calibri" w:cs="Calibri"/>
          <w:color w:val="000000" w:themeColor="text1"/>
          <w:sz w:val="26"/>
          <w:szCs w:val="26"/>
        </w:rPr>
        <w:t xml:space="preserve">IV. </w:t>
      </w:r>
      <w:r w:rsidR="00BB33FD" w:rsidRPr="00592166">
        <w:rPr>
          <w:rFonts w:ascii="Calibri" w:hAnsi="Calibri" w:cs="Calibri"/>
          <w:color w:val="000000" w:themeColor="text1"/>
          <w:sz w:val="26"/>
          <w:szCs w:val="26"/>
        </w:rPr>
        <w:t>Dotační investiční programy</w:t>
      </w:r>
    </w:p>
    <w:p w:rsidR="00B451BE" w:rsidRDefault="00B451BE" w:rsidP="00592166">
      <w:pPr>
        <w:spacing w:after="0" w:line="240" w:lineRule="auto"/>
        <w:jc w:val="both"/>
        <w:rPr>
          <w:rFonts w:ascii="Calibri" w:hAnsi="Calibri" w:cs="Calibri"/>
          <w:color w:val="000000" w:themeColor="text1"/>
          <w:sz w:val="24"/>
          <w:szCs w:val="24"/>
        </w:rPr>
      </w:pPr>
      <w:r w:rsidRPr="00592166">
        <w:rPr>
          <w:rFonts w:ascii="Calibri" w:hAnsi="Calibri" w:cs="Calibri"/>
          <w:color w:val="000000" w:themeColor="text1"/>
          <w:sz w:val="24"/>
          <w:szCs w:val="24"/>
        </w:rPr>
        <w:t>Investiční podpory</w:t>
      </w:r>
      <w:r w:rsidR="00053557" w:rsidRPr="00592166">
        <w:rPr>
          <w:rFonts w:ascii="Calibri" w:hAnsi="Calibri" w:cs="Calibri"/>
          <w:color w:val="000000" w:themeColor="text1"/>
          <w:sz w:val="24"/>
          <w:szCs w:val="24"/>
        </w:rPr>
        <w:t xml:space="preserve"> na rozvoj OZE</w:t>
      </w:r>
      <w:r w:rsidRPr="00592166">
        <w:rPr>
          <w:rFonts w:ascii="Calibri" w:hAnsi="Calibri" w:cs="Calibri"/>
          <w:color w:val="000000" w:themeColor="text1"/>
          <w:sz w:val="24"/>
          <w:szCs w:val="24"/>
        </w:rPr>
        <w:t xml:space="preserve"> jsou poskytovány z programů </w:t>
      </w:r>
      <w:r w:rsidR="00053557" w:rsidRPr="00592166">
        <w:rPr>
          <w:rFonts w:ascii="Calibri" w:hAnsi="Calibri" w:cs="Calibri"/>
          <w:color w:val="000000" w:themeColor="text1"/>
          <w:sz w:val="24"/>
          <w:szCs w:val="24"/>
        </w:rPr>
        <w:t>využívající</w:t>
      </w:r>
      <w:r w:rsidRPr="00592166">
        <w:rPr>
          <w:rFonts w:ascii="Calibri" w:hAnsi="Calibri" w:cs="Calibri"/>
          <w:color w:val="000000" w:themeColor="text1"/>
          <w:sz w:val="24"/>
          <w:szCs w:val="24"/>
        </w:rPr>
        <w:t>ch fond</w:t>
      </w:r>
      <w:r w:rsidR="00053557" w:rsidRPr="00592166">
        <w:rPr>
          <w:rFonts w:ascii="Calibri" w:hAnsi="Calibri" w:cs="Calibri"/>
          <w:color w:val="000000" w:themeColor="text1"/>
          <w:sz w:val="24"/>
          <w:szCs w:val="24"/>
        </w:rPr>
        <w:t>y</w:t>
      </w:r>
      <w:r w:rsidR="002936E4" w:rsidRPr="00592166">
        <w:rPr>
          <w:rFonts w:ascii="Calibri" w:hAnsi="Calibri" w:cs="Calibri"/>
          <w:color w:val="000000" w:themeColor="text1"/>
          <w:sz w:val="24"/>
          <w:szCs w:val="24"/>
        </w:rPr>
        <w:t xml:space="preserve"> EU.</w:t>
      </w:r>
    </w:p>
    <w:p w:rsidR="00635DED" w:rsidRPr="00592166" w:rsidRDefault="00635DED" w:rsidP="00592166">
      <w:pPr>
        <w:spacing w:after="0" w:line="240" w:lineRule="auto"/>
        <w:jc w:val="both"/>
        <w:rPr>
          <w:rFonts w:ascii="Calibri" w:hAnsi="Calibri" w:cs="Calibri"/>
          <w:color w:val="000000" w:themeColor="text1"/>
          <w:sz w:val="24"/>
          <w:szCs w:val="24"/>
        </w:rPr>
      </w:pPr>
    </w:p>
    <w:p w:rsidR="00A55B61" w:rsidRPr="00592166" w:rsidRDefault="002F6AFA" w:rsidP="00DA6DE7">
      <w:pPr>
        <w:spacing w:after="120" w:line="240" w:lineRule="auto"/>
        <w:jc w:val="both"/>
        <w:rPr>
          <w:rFonts w:ascii="Calibri" w:hAnsi="Calibri" w:cs="Calibri"/>
          <w:b/>
          <w:bCs/>
          <w:color w:val="000000" w:themeColor="text1"/>
          <w:sz w:val="24"/>
          <w:szCs w:val="24"/>
        </w:rPr>
      </w:pPr>
      <w:r w:rsidRPr="00592166">
        <w:rPr>
          <w:rFonts w:ascii="Calibri" w:hAnsi="Calibri" w:cs="Calibri"/>
          <w:b/>
          <w:bCs/>
          <w:color w:val="000000" w:themeColor="text1"/>
          <w:sz w:val="24"/>
          <w:szCs w:val="24"/>
        </w:rPr>
        <w:t>Re</w:t>
      </w:r>
      <w:r w:rsidR="00417461">
        <w:rPr>
          <w:rFonts w:ascii="Calibri" w:hAnsi="Calibri" w:cs="Calibri"/>
          <w:b/>
          <w:bCs/>
          <w:color w:val="000000" w:themeColor="text1"/>
          <w:sz w:val="24"/>
          <w:szCs w:val="24"/>
        </w:rPr>
        <w:t>s</w:t>
      </w:r>
      <w:r w:rsidRPr="00592166">
        <w:rPr>
          <w:rFonts w:ascii="Calibri" w:hAnsi="Calibri" w:cs="Calibri"/>
          <w:b/>
          <w:bCs/>
          <w:color w:val="000000" w:themeColor="text1"/>
          <w:sz w:val="24"/>
          <w:szCs w:val="24"/>
        </w:rPr>
        <w:t>ort MPO</w:t>
      </w:r>
    </w:p>
    <w:p w:rsidR="002F6AFA" w:rsidRDefault="002F6AFA" w:rsidP="00592166">
      <w:pPr>
        <w:spacing w:after="0" w:line="240" w:lineRule="auto"/>
        <w:jc w:val="both"/>
        <w:rPr>
          <w:rFonts w:ascii="Calibri" w:hAnsi="Calibri" w:cs="Calibri"/>
          <w:color w:val="000000" w:themeColor="text1"/>
          <w:sz w:val="24"/>
          <w:szCs w:val="24"/>
        </w:rPr>
      </w:pPr>
      <w:r w:rsidRPr="00592166">
        <w:rPr>
          <w:rFonts w:ascii="Calibri" w:hAnsi="Calibri" w:cs="Calibri"/>
          <w:color w:val="000000" w:themeColor="text1"/>
          <w:sz w:val="24"/>
          <w:szCs w:val="24"/>
        </w:rPr>
        <w:t xml:space="preserve">Operační program </w:t>
      </w:r>
      <w:r w:rsidR="000D28AC" w:rsidRPr="0001766C">
        <w:rPr>
          <w:rFonts w:ascii="Calibri" w:hAnsi="Calibri" w:cs="Calibri"/>
          <w:i/>
          <w:color w:val="000000" w:themeColor="text1"/>
          <w:sz w:val="24"/>
          <w:szCs w:val="24"/>
        </w:rPr>
        <w:t>P</w:t>
      </w:r>
      <w:r w:rsidRPr="0001766C">
        <w:rPr>
          <w:rFonts w:ascii="Calibri" w:hAnsi="Calibri" w:cs="Calibri"/>
          <w:i/>
          <w:color w:val="000000" w:themeColor="text1"/>
          <w:sz w:val="24"/>
          <w:szCs w:val="24"/>
        </w:rPr>
        <w:t>odnikání a inovace</w:t>
      </w:r>
      <w:r w:rsidR="00664577" w:rsidRPr="00592166">
        <w:rPr>
          <w:rFonts w:ascii="Calibri" w:hAnsi="Calibri" w:cs="Calibri"/>
          <w:color w:val="000000" w:themeColor="text1"/>
          <w:sz w:val="24"/>
          <w:szCs w:val="24"/>
        </w:rPr>
        <w:t xml:space="preserve"> </w:t>
      </w:r>
      <w:r w:rsidRPr="00592166">
        <w:rPr>
          <w:rFonts w:ascii="Calibri" w:hAnsi="Calibri" w:cs="Calibri"/>
          <w:color w:val="000000" w:themeColor="text1"/>
          <w:sz w:val="24"/>
          <w:szCs w:val="24"/>
        </w:rPr>
        <w:t xml:space="preserve">je určen pro podporu v podnikatelském sektoru, je zaměřen </w:t>
      </w:r>
      <w:r w:rsidR="00635DED">
        <w:rPr>
          <w:rFonts w:ascii="Calibri" w:hAnsi="Calibri" w:cs="Calibri"/>
          <w:color w:val="000000" w:themeColor="text1"/>
          <w:sz w:val="24"/>
          <w:szCs w:val="24"/>
        </w:rPr>
        <w:t xml:space="preserve">zejména </w:t>
      </w:r>
      <w:r w:rsidRPr="00592166">
        <w:rPr>
          <w:rFonts w:ascii="Calibri" w:hAnsi="Calibri" w:cs="Calibri"/>
          <w:color w:val="000000" w:themeColor="text1"/>
          <w:sz w:val="24"/>
          <w:szCs w:val="24"/>
        </w:rPr>
        <w:t>na podporu malého a středního podnikání. Investiční podpora projektům zaměřeným na OZE je poskytován</w:t>
      </w:r>
      <w:r w:rsidR="002936E4" w:rsidRPr="00592166">
        <w:rPr>
          <w:rFonts w:ascii="Calibri" w:hAnsi="Calibri" w:cs="Calibri"/>
          <w:color w:val="000000" w:themeColor="text1"/>
          <w:sz w:val="24"/>
          <w:szCs w:val="24"/>
        </w:rPr>
        <w:t xml:space="preserve">a především z těchto programů: </w:t>
      </w:r>
    </w:p>
    <w:p w:rsidR="00592166" w:rsidRPr="00592166" w:rsidRDefault="00592166" w:rsidP="00592166">
      <w:pPr>
        <w:spacing w:after="0" w:line="240" w:lineRule="auto"/>
        <w:jc w:val="both"/>
        <w:rPr>
          <w:rFonts w:ascii="Calibri" w:hAnsi="Calibri" w:cs="Calibri"/>
          <w:color w:val="000000" w:themeColor="text1"/>
          <w:sz w:val="24"/>
          <w:szCs w:val="24"/>
        </w:rPr>
      </w:pPr>
    </w:p>
    <w:p w:rsidR="002F6AFA" w:rsidRDefault="002F6AFA" w:rsidP="00592166">
      <w:pPr>
        <w:spacing w:after="0" w:line="240" w:lineRule="auto"/>
        <w:jc w:val="both"/>
        <w:rPr>
          <w:rFonts w:ascii="Calibri" w:hAnsi="Calibri" w:cs="Calibri"/>
          <w:color w:val="000000" w:themeColor="text1"/>
          <w:sz w:val="24"/>
          <w:szCs w:val="24"/>
        </w:rPr>
      </w:pPr>
      <w:r w:rsidRPr="00592166">
        <w:rPr>
          <w:rFonts w:ascii="Calibri" w:hAnsi="Calibri" w:cs="Calibri"/>
          <w:b/>
          <w:color w:val="000000" w:themeColor="text1"/>
          <w:sz w:val="24"/>
          <w:szCs w:val="24"/>
        </w:rPr>
        <w:t>Prioritní osa 3</w:t>
      </w:r>
      <w:r w:rsidR="00635DED">
        <w:rPr>
          <w:rFonts w:ascii="Calibri" w:hAnsi="Calibri" w:cs="Calibri"/>
          <w:b/>
          <w:color w:val="000000" w:themeColor="text1"/>
          <w:sz w:val="24"/>
          <w:szCs w:val="24"/>
        </w:rPr>
        <w:t> –</w:t>
      </w:r>
      <w:r w:rsidRPr="00592166">
        <w:rPr>
          <w:rFonts w:ascii="Calibri" w:hAnsi="Calibri" w:cs="Calibri"/>
          <w:b/>
          <w:color w:val="000000" w:themeColor="text1"/>
          <w:sz w:val="24"/>
          <w:szCs w:val="24"/>
        </w:rPr>
        <w:t xml:space="preserve"> </w:t>
      </w:r>
      <w:r w:rsidRPr="0001766C">
        <w:rPr>
          <w:rFonts w:ascii="Calibri" w:hAnsi="Calibri" w:cs="Calibri"/>
          <w:b/>
          <w:i/>
          <w:color w:val="000000" w:themeColor="text1"/>
          <w:sz w:val="24"/>
          <w:szCs w:val="24"/>
        </w:rPr>
        <w:t>Efektivní energie</w:t>
      </w:r>
      <w:r w:rsidRPr="00592166">
        <w:rPr>
          <w:rFonts w:ascii="Calibri" w:hAnsi="Calibri" w:cs="Calibri"/>
          <w:b/>
          <w:color w:val="000000" w:themeColor="text1"/>
          <w:sz w:val="24"/>
          <w:szCs w:val="24"/>
        </w:rPr>
        <w:t xml:space="preserve">, oblast podpory 3.1 </w:t>
      </w:r>
      <w:r w:rsidRPr="0001766C">
        <w:rPr>
          <w:rFonts w:ascii="Calibri" w:hAnsi="Calibri" w:cs="Calibri"/>
          <w:b/>
          <w:i/>
          <w:color w:val="000000" w:themeColor="text1"/>
          <w:sz w:val="24"/>
          <w:szCs w:val="24"/>
        </w:rPr>
        <w:t xml:space="preserve">Úspory energie a obnovitelné zdroje energie </w:t>
      </w:r>
      <w:r w:rsidRPr="00B4629D">
        <w:rPr>
          <w:rFonts w:ascii="Calibri" w:hAnsi="Calibri" w:cs="Calibri"/>
          <w:b/>
          <w:color w:val="000000" w:themeColor="text1"/>
          <w:sz w:val="24"/>
          <w:szCs w:val="24"/>
        </w:rPr>
        <w:t xml:space="preserve">(program </w:t>
      </w:r>
      <w:proofErr w:type="spellStart"/>
      <w:r w:rsidRPr="0001766C">
        <w:rPr>
          <w:rFonts w:ascii="Calibri" w:hAnsi="Calibri" w:cs="Calibri"/>
          <w:b/>
          <w:i/>
          <w:color w:val="000000" w:themeColor="text1"/>
          <w:sz w:val="24"/>
          <w:szCs w:val="24"/>
        </w:rPr>
        <w:t>Eko</w:t>
      </w:r>
      <w:proofErr w:type="spellEnd"/>
      <w:r w:rsidRPr="0001766C">
        <w:rPr>
          <w:rFonts w:ascii="Calibri" w:hAnsi="Calibri" w:cs="Calibri"/>
          <w:b/>
          <w:i/>
          <w:color w:val="000000" w:themeColor="text1"/>
          <w:sz w:val="24"/>
          <w:szCs w:val="24"/>
        </w:rPr>
        <w:t>-energie</w:t>
      </w:r>
      <w:r w:rsidRPr="00B4629D">
        <w:rPr>
          <w:rFonts w:ascii="Calibri" w:hAnsi="Calibri" w:cs="Calibri"/>
          <w:b/>
          <w:color w:val="000000" w:themeColor="text1"/>
          <w:sz w:val="24"/>
          <w:szCs w:val="24"/>
        </w:rPr>
        <w:t xml:space="preserve">) </w:t>
      </w:r>
      <w:r w:rsidRPr="00592166">
        <w:rPr>
          <w:rFonts w:ascii="Calibri" w:hAnsi="Calibri" w:cs="Calibri"/>
          <w:color w:val="000000" w:themeColor="text1"/>
          <w:sz w:val="24"/>
          <w:szCs w:val="24"/>
        </w:rPr>
        <w:t>– tento program je jedinou částí OPPI, která</w:t>
      </w:r>
      <w:r w:rsidR="00835509" w:rsidRPr="00592166">
        <w:rPr>
          <w:rFonts w:ascii="Calibri" w:hAnsi="Calibri" w:cs="Calibri"/>
          <w:color w:val="000000" w:themeColor="text1"/>
          <w:sz w:val="24"/>
          <w:szCs w:val="24"/>
        </w:rPr>
        <w:t xml:space="preserve"> je jednoznačně a </w:t>
      </w:r>
      <w:r w:rsidRPr="00592166">
        <w:rPr>
          <w:rFonts w:ascii="Calibri" w:hAnsi="Calibri" w:cs="Calibri"/>
          <w:color w:val="000000" w:themeColor="text1"/>
          <w:sz w:val="24"/>
          <w:szCs w:val="24"/>
        </w:rPr>
        <w:t xml:space="preserve">výhradně zaměřena na úspory energie a na využití obnovitelných a druhotných zdrojů energie. V oblasti OZE jsou sledovány tyto indikátory: počet projektů OZE, zvýšení instalovaného výkonu i cílová hodnota roční </w:t>
      </w:r>
      <w:r w:rsidR="002936E4" w:rsidRPr="00592166">
        <w:rPr>
          <w:rFonts w:ascii="Calibri" w:hAnsi="Calibri" w:cs="Calibri"/>
          <w:color w:val="000000" w:themeColor="text1"/>
          <w:sz w:val="24"/>
          <w:szCs w:val="24"/>
        </w:rPr>
        <w:t>výroby elektřiny a tepla z OZE.</w:t>
      </w:r>
    </w:p>
    <w:p w:rsidR="00592166" w:rsidRPr="00592166" w:rsidRDefault="00592166" w:rsidP="00592166">
      <w:pPr>
        <w:spacing w:after="0" w:line="240" w:lineRule="auto"/>
        <w:jc w:val="both"/>
        <w:rPr>
          <w:rFonts w:ascii="Calibri" w:hAnsi="Calibri" w:cs="Calibri"/>
          <w:color w:val="000000" w:themeColor="text1"/>
          <w:sz w:val="24"/>
          <w:szCs w:val="24"/>
        </w:rPr>
      </w:pPr>
    </w:p>
    <w:p w:rsidR="002F6AFA" w:rsidRDefault="002F6AFA" w:rsidP="00592166">
      <w:pPr>
        <w:spacing w:after="0" w:line="240" w:lineRule="auto"/>
        <w:jc w:val="both"/>
        <w:rPr>
          <w:rFonts w:ascii="Calibri" w:hAnsi="Calibri" w:cs="Calibri"/>
          <w:color w:val="000000" w:themeColor="text1"/>
          <w:sz w:val="24"/>
          <w:szCs w:val="24"/>
        </w:rPr>
      </w:pPr>
      <w:r w:rsidRPr="00592166">
        <w:rPr>
          <w:rFonts w:ascii="Calibri" w:hAnsi="Calibri" w:cs="Calibri"/>
          <w:color w:val="000000" w:themeColor="text1"/>
          <w:sz w:val="24"/>
          <w:szCs w:val="24"/>
        </w:rPr>
        <w:t xml:space="preserve">MPO vydalo celkem čtyři výzvy, ve kterých byly jednoznačně stanoveny podmínky. Postupně zužovalo počet podporovaných typů OZE (v poslední výzvě byly podporovány jen MVE). MPO nikdy neumožnilo podporovat větrné elektrárny, žádnou dotaci nezískaly ani FVE. </w:t>
      </w:r>
      <w:r w:rsidR="000B6139" w:rsidRPr="00592166">
        <w:rPr>
          <w:rFonts w:ascii="Calibri" w:hAnsi="Calibri" w:cs="Calibri"/>
          <w:color w:val="000000" w:themeColor="text1"/>
          <w:sz w:val="24"/>
          <w:szCs w:val="24"/>
        </w:rPr>
        <w:t>Ve všech výzvách bylo schváleno 171 projektů na OZE s celkovou dotací 2 850 mil Kč. Nejví</w:t>
      </w:r>
      <w:r w:rsidR="00835509" w:rsidRPr="00592166">
        <w:rPr>
          <w:rFonts w:ascii="Calibri" w:hAnsi="Calibri" w:cs="Calibri"/>
          <w:color w:val="000000" w:themeColor="text1"/>
          <w:sz w:val="24"/>
          <w:szCs w:val="24"/>
        </w:rPr>
        <w:t>c, tj. 119 </w:t>
      </w:r>
      <w:r w:rsidR="00401831" w:rsidRPr="00592166">
        <w:rPr>
          <w:rFonts w:ascii="Calibri" w:hAnsi="Calibri" w:cs="Calibri"/>
          <w:color w:val="000000" w:themeColor="text1"/>
          <w:sz w:val="24"/>
          <w:szCs w:val="24"/>
        </w:rPr>
        <w:t>projektů</w:t>
      </w:r>
      <w:r w:rsidR="00635DED">
        <w:rPr>
          <w:rFonts w:ascii="Calibri" w:hAnsi="Calibri" w:cs="Calibri"/>
          <w:color w:val="000000" w:themeColor="text1"/>
          <w:sz w:val="24"/>
          <w:szCs w:val="24"/>
        </w:rPr>
        <w:t>,</w:t>
      </w:r>
      <w:r w:rsidR="00401831" w:rsidRPr="00592166">
        <w:rPr>
          <w:rFonts w:ascii="Calibri" w:hAnsi="Calibri" w:cs="Calibri"/>
          <w:color w:val="000000" w:themeColor="text1"/>
          <w:sz w:val="24"/>
          <w:szCs w:val="24"/>
        </w:rPr>
        <w:t xml:space="preserve"> </w:t>
      </w:r>
      <w:r w:rsidR="00635DED">
        <w:rPr>
          <w:rFonts w:ascii="Calibri" w:hAnsi="Calibri" w:cs="Calibri"/>
          <w:color w:val="000000" w:themeColor="text1"/>
          <w:sz w:val="24"/>
          <w:szCs w:val="24"/>
        </w:rPr>
        <w:t>se týkalo</w:t>
      </w:r>
      <w:r w:rsidR="00401831" w:rsidRPr="00592166">
        <w:rPr>
          <w:rFonts w:ascii="Calibri" w:hAnsi="Calibri" w:cs="Calibri"/>
          <w:color w:val="000000" w:themeColor="text1"/>
          <w:sz w:val="24"/>
          <w:szCs w:val="24"/>
        </w:rPr>
        <w:t xml:space="preserve"> MVE, </w:t>
      </w:r>
      <w:r w:rsidR="00926627" w:rsidRPr="00592166">
        <w:rPr>
          <w:rFonts w:ascii="Calibri" w:hAnsi="Calibri" w:cs="Calibri"/>
          <w:color w:val="000000" w:themeColor="text1"/>
          <w:sz w:val="24"/>
          <w:szCs w:val="24"/>
        </w:rPr>
        <w:t xml:space="preserve">dále bylo schváleno </w:t>
      </w:r>
      <w:r w:rsidR="00401831" w:rsidRPr="00592166">
        <w:rPr>
          <w:rFonts w:ascii="Calibri" w:hAnsi="Calibri" w:cs="Calibri"/>
          <w:color w:val="000000" w:themeColor="text1"/>
          <w:sz w:val="24"/>
          <w:szCs w:val="24"/>
        </w:rPr>
        <w:t>37 projektů na bioplyn</w:t>
      </w:r>
      <w:r w:rsidR="000B6139" w:rsidRPr="00592166">
        <w:rPr>
          <w:rFonts w:ascii="Calibri" w:hAnsi="Calibri" w:cs="Calibri"/>
          <w:color w:val="000000" w:themeColor="text1"/>
          <w:sz w:val="24"/>
          <w:szCs w:val="24"/>
        </w:rPr>
        <w:t>,</w:t>
      </w:r>
      <w:r w:rsidR="00401831" w:rsidRPr="00592166">
        <w:rPr>
          <w:rFonts w:ascii="Calibri" w:hAnsi="Calibri" w:cs="Calibri"/>
          <w:color w:val="000000" w:themeColor="text1"/>
          <w:sz w:val="24"/>
          <w:szCs w:val="24"/>
        </w:rPr>
        <w:t xml:space="preserve"> 14 projektů</w:t>
      </w:r>
      <w:r w:rsidR="000B6139" w:rsidRPr="00592166">
        <w:rPr>
          <w:rFonts w:ascii="Calibri" w:hAnsi="Calibri" w:cs="Calibri"/>
          <w:color w:val="000000" w:themeColor="text1"/>
          <w:sz w:val="24"/>
          <w:szCs w:val="24"/>
        </w:rPr>
        <w:t xml:space="preserve"> na spalování biom</w:t>
      </w:r>
      <w:r w:rsidR="00401831" w:rsidRPr="00592166">
        <w:rPr>
          <w:rFonts w:ascii="Calibri" w:hAnsi="Calibri" w:cs="Calibri"/>
          <w:color w:val="000000" w:themeColor="text1"/>
          <w:sz w:val="24"/>
          <w:szCs w:val="24"/>
        </w:rPr>
        <w:t>asy a</w:t>
      </w:r>
      <w:r w:rsidR="005D1359" w:rsidRPr="00592166">
        <w:rPr>
          <w:rFonts w:ascii="Calibri" w:hAnsi="Calibri" w:cs="Calibri"/>
          <w:color w:val="000000" w:themeColor="text1"/>
          <w:sz w:val="24"/>
          <w:szCs w:val="24"/>
        </w:rPr>
        <w:t> </w:t>
      </w:r>
      <w:r w:rsidR="00401831" w:rsidRPr="00592166">
        <w:rPr>
          <w:rFonts w:ascii="Calibri" w:hAnsi="Calibri" w:cs="Calibri"/>
          <w:color w:val="000000" w:themeColor="text1"/>
          <w:sz w:val="24"/>
          <w:szCs w:val="24"/>
        </w:rPr>
        <w:t>jeden projekt na tepelné čerpadlo.</w:t>
      </w:r>
    </w:p>
    <w:p w:rsidR="00592166" w:rsidRPr="00592166" w:rsidRDefault="00592166" w:rsidP="00592166">
      <w:pPr>
        <w:spacing w:after="0" w:line="240" w:lineRule="auto"/>
        <w:jc w:val="both"/>
        <w:rPr>
          <w:rFonts w:ascii="Calibri" w:hAnsi="Calibri" w:cs="Calibri"/>
          <w:color w:val="000000" w:themeColor="text1"/>
          <w:sz w:val="24"/>
          <w:szCs w:val="24"/>
        </w:rPr>
      </w:pPr>
    </w:p>
    <w:p w:rsidR="00C30F92" w:rsidRPr="00592166" w:rsidRDefault="002F6AFA" w:rsidP="00592166">
      <w:pPr>
        <w:spacing w:after="0" w:line="240" w:lineRule="auto"/>
        <w:jc w:val="both"/>
        <w:rPr>
          <w:rFonts w:ascii="Calibri" w:hAnsi="Calibri" w:cs="Calibri"/>
          <w:color w:val="000000" w:themeColor="text1"/>
          <w:sz w:val="24"/>
          <w:szCs w:val="24"/>
        </w:rPr>
      </w:pPr>
      <w:r w:rsidRPr="00592166">
        <w:rPr>
          <w:rFonts w:ascii="Calibri" w:hAnsi="Calibri" w:cs="Calibri"/>
          <w:color w:val="000000" w:themeColor="text1"/>
          <w:sz w:val="24"/>
          <w:szCs w:val="24"/>
        </w:rPr>
        <w:t>MPO zadalo vyhodnocení žádostí</w:t>
      </w:r>
      <w:r w:rsidR="000B6139" w:rsidRPr="00592166">
        <w:rPr>
          <w:rFonts w:ascii="Calibri" w:hAnsi="Calibri" w:cs="Calibri"/>
          <w:color w:val="000000" w:themeColor="text1"/>
          <w:sz w:val="24"/>
          <w:szCs w:val="24"/>
        </w:rPr>
        <w:t xml:space="preserve"> </w:t>
      </w:r>
      <w:r w:rsidR="00992C83" w:rsidRPr="00592166">
        <w:rPr>
          <w:rFonts w:ascii="Calibri" w:hAnsi="Calibri" w:cs="Calibri"/>
          <w:color w:val="000000" w:themeColor="text1"/>
          <w:sz w:val="24"/>
          <w:szCs w:val="24"/>
        </w:rPr>
        <w:t>externímu subjekt</w:t>
      </w:r>
      <w:r w:rsidR="008C1D32" w:rsidRPr="00592166">
        <w:rPr>
          <w:rFonts w:ascii="Calibri" w:hAnsi="Calibri" w:cs="Calibri"/>
          <w:color w:val="000000" w:themeColor="text1"/>
          <w:sz w:val="24"/>
          <w:szCs w:val="24"/>
        </w:rPr>
        <w:t>u</w:t>
      </w:r>
      <w:r w:rsidRPr="00592166">
        <w:rPr>
          <w:rFonts w:ascii="Calibri" w:hAnsi="Calibri" w:cs="Calibri"/>
          <w:color w:val="000000" w:themeColor="text1"/>
          <w:sz w:val="24"/>
          <w:szCs w:val="24"/>
        </w:rPr>
        <w:t xml:space="preserve">. </w:t>
      </w:r>
      <w:r w:rsidR="00992C83" w:rsidRPr="00592166">
        <w:rPr>
          <w:rFonts w:ascii="Calibri" w:hAnsi="Calibri" w:cs="Calibri"/>
          <w:color w:val="000000" w:themeColor="text1"/>
          <w:sz w:val="24"/>
          <w:szCs w:val="24"/>
        </w:rPr>
        <w:t>Tento subjekt zpracoval</w:t>
      </w:r>
      <w:r w:rsidRPr="00592166">
        <w:rPr>
          <w:rFonts w:ascii="Calibri" w:hAnsi="Calibri" w:cs="Calibri"/>
          <w:color w:val="000000" w:themeColor="text1"/>
          <w:sz w:val="24"/>
          <w:szCs w:val="24"/>
        </w:rPr>
        <w:t xml:space="preserve"> i odbornou studii vyhodnocení jednotlivých výzev a celkové vyhodnocení ex</w:t>
      </w:r>
      <w:r w:rsidR="00635DED">
        <w:rPr>
          <w:rFonts w:ascii="Calibri" w:hAnsi="Calibri" w:cs="Calibri"/>
          <w:color w:val="000000" w:themeColor="text1"/>
          <w:sz w:val="24"/>
          <w:szCs w:val="24"/>
        </w:rPr>
        <w:t>-</w:t>
      </w:r>
      <w:r w:rsidRPr="00592166">
        <w:rPr>
          <w:rFonts w:ascii="Calibri" w:hAnsi="Calibri" w:cs="Calibri"/>
          <w:color w:val="000000" w:themeColor="text1"/>
          <w:sz w:val="24"/>
          <w:szCs w:val="24"/>
        </w:rPr>
        <w:t xml:space="preserve">ante </w:t>
      </w:r>
      <w:r w:rsidR="000B6139" w:rsidRPr="00592166">
        <w:rPr>
          <w:rFonts w:ascii="Calibri" w:hAnsi="Calibri" w:cs="Calibri"/>
          <w:color w:val="000000" w:themeColor="text1"/>
          <w:sz w:val="24"/>
          <w:szCs w:val="24"/>
        </w:rPr>
        <w:t xml:space="preserve">programu </w:t>
      </w:r>
      <w:proofErr w:type="spellStart"/>
      <w:r w:rsidRPr="0001766C">
        <w:rPr>
          <w:rFonts w:ascii="Calibri" w:hAnsi="Calibri" w:cs="Calibri"/>
          <w:i/>
          <w:color w:val="000000" w:themeColor="text1"/>
          <w:sz w:val="24"/>
          <w:szCs w:val="24"/>
        </w:rPr>
        <w:t>Eko</w:t>
      </w:r>
      <w:proofErr w:type="spellEnd"/>
      <w:r w:rsidRPr="0001766C">
        <w:rPr>
          <w:rFonts w:ascii="Calibri" w:hAnsi="Calibri" w:cs="Calibri"/>
          <w:i/>
          <w:color w:val="000000" w:themeColor="text1"/>
          <w:sz w:val="24"/>
          <w:szCs w:val="24"/>
        </w:rPr>
        <w:t>-energie</w:t>
      </w:r>
      <w:r w:rsidR="000B6139" w:rsidRPr="00592166">
        <w:rPr>
          <w:rFonts w:ascii="Calibri" w:hAnsi="Calibri" w:cs="Calibri"/>
          <w:color w:val="000000" w:themeColor="text1"/>
          <w:sz w:val="24"/>
          <w:szCs w:val="24"/>
        </w:rPr>
        <w:t>. M</w:t>
      </w:r>
      <w:r w:rsidRPr="00592166">
        <w:rPr>
          <w:rFonts w:ascii="Calibri" w:hAnsi="Calibri" w:cs="Calibri"/>
          <w:color w:val="000000" w:themeColor="text1"/>
          <w:sz w:val="24"/>
          <w:szCs w:val="24"/>
        </w:rPr>
        <w:t>j.</w:t>
      </w:r>
      <w:r w:rsidR="000B6139" w:rsidRPr="00592166">
        <w:rPr>
          <w:rFonts w:ascii="Calibri" w:hAnsi="Calibri" w:cs="Calibri"/>
          <w:color w:val="000000" w:themeColor="text1"/>
          <w:sz w:val="24"/>
          <w:szCs w:val="24"/>
        </w:rPr>
        <w:t xml:space="preserve"> </w:t>
      </w:r>
      <w:r w:rsidRPr="00592166">
        <w:rPr>
          <w:rFonts w:ascii="Calibri" w:hAnsi="Calibri" w:cs="Calibri"/>
          <w:color w:val="000000" w:themeColor="text1"/>
          <w:sz w:val="24"/>
          <w:szCs w:val="24"/>
        </w:rPr>
        <w:t>byly z projektů vypočteny předpokládané hodnoty instalovaného elektrického výkonu 115,95 MW i tepelného výkonu 143,51 MW, roční výroby elektřin</w:t>
      </w:r>
      <w:r w:rsidR="002936E4" w:rsidRPr="00592166">
        <w:rPr>
          <w:rFonts w:ascii="Calibri" w:hAnsi="Calibri" w:cs="Calibri"/>
          <w:color w:val="000000" w:themeColor="text1"/>
          <w:sz w:val="24"/>
          <w:szCs w:val="24"/>
        </w:rPr>
        <w:t xml:space="preserve">y 683,9 </w:t>
      </w:r>
      <w:proofErr w:type="spellStart"/>
      <w:r w:rsidR="002936E4" w:rsidRPr="00592166">
        <w:rPr>
          <w:rFonts w:ascii="Calibri" w:hAnsi="Calibri" w:cs="Calibri"/>
          <w:color w:val="000000" w:themeColor="text1"/>
          <w:sz w:val="24"/>
          <w:szCs w:val="24"/>
        </w:rPr>
        <w:t>GWh</w:t>
      </w:r>
      <w:proofErr w:type="spellEnd"/>
      <w:r w:rsidR="002936E4" w:rsidRPr="00592166">
        <w:rPr>
          <w:rFonts w:ascii="Calibri" w:hAnsi="Calibri" w:cs="Calibri"/>
          <w:color w:val="000000" w:themeColor="text1"/>
          <w:sz w:val="24"/>
          <w:szCs w:val="24"/>
        </w:rPr>
        <w:t xml:space="preserve"> i tepla 2 349,7 TJ.</w:t>
      </w:r>
      <w:r w:rsidR="00C30F92" w:rsidRPr="00592166">
        <w:rPr>
          <w:rFonts w:ascii="Calibri" w:hAnsi="Calibri" w:cs="Calibri"/>
          <w:color w:val="000000" w:themeColor="text1"/>
          <w:sz w:val="24"/>
          <w:szCs w:val="24"/>
        </w:rPr>
        <w:t xml:space="preserve"> </w:t>
      </w:r>
    </w:p>
    <w:p w:rsidR="00E214AE" w:rsidRPr="00592166" w:rsidRDefault="00E214AE" w:rsidP="00592166">
      <w:pPr>
        <w:spacing w:after="0" w:line="240" w:lineRule="auto"/>
        <w:jc w:val="both"/>
        <w:rPr>
          <w:rFonts w:ascii="Calibri" w:hAnsi="Calibri" w:cs="Calibri"/>
          <w:color w:val="000000" w:themeColor="text1"/>
          <w:sz w:val="24"/>
          <w:szCs w:val="24"/>
        </w:rPr>
      </w:pPr>
    </w:p>
    <w:p w:rsidR="002F6AFA" w:rsidRPr="00C30F92" w:rsidRDefault="00A6392D" w:rsidP="00C30F92">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C30F92">
        <w:rPr>
          <w:rFonts w:ascii="Calibri" w:eastAsia="Times New Roman" w:hAnsi="Calibri" w:cs="Calibri"/>
          <w:color w:val="000000" w:themeColor="text1"/>
          <w:sz w:val="24"/>
          <w:szCs w:val="24"/>
        </w:rPr>
        <w:t>P</w:t>
      </w:r>
      <w:r w:rsidR="002F6AFA" w:rsidRPr="00C30F92">
        <w:rPr>
          <w:rFonts w:ascii="Calibri" w:eastAsia="Times New Roman" w:hAnsi="Calibri" w:cs="Calibri"/>
          <w:color w:val="000000" w:themeColor="text1"/>
          <w:sz w:val="24"/>
          <w:szCs w:val="24"/>
        </w:rPr>
        <w:t>řevážná většina projektů OZE investičně podpořených z</w:t>
      </w:r>
      <w:r w:rsidR="000B6139" w:rsidRPr="00C30F92">
        <w:rPr>
          <w:rFonts w:ascii="Calibri" w:eastAsia="Times New Roman" w:hAnsi="Calibri" w:cs="Calibri"/>
          <w:color w:val="000000" w:themeColor="text1"/>
          <w:sz w:val="24"/>
          <w:szCs w:val="24"/>
        </w:rPr>
        <w:t xml:space="preserve"> programu </w:t>
      </w:r>
      <w:proofErr w:type="spellStart"/>
      <w:r w:rsidR="002F6AFA" w:rsidRPr="0001766C">
        <w:rPr>
          <w:rFonts w:ascii="Calibri" w:eastAsia="Times New Roman" w:hAnsi="Calibri" w:cs="Calibri"/>
          <w:i/>
          <w:color w:val="000000" w:themeColor="text1"/>
          <w:sz w:val="24"/>
          <w:szCs w:val="24"/>
        </w:rPr>
        <w:t>Eko</w:t>
      </w:r>
      <w:proofErr w:type="spellEnd"/>
      <w:r w:rsidR="002F6AFA" w:rsidRPr="0001766C">
        <w:rPr>
          <w:rFonts w:ascii="Calibri" w:eastAsia="Times New Roman" w:hAnsi="Calibri" w:cs="Calibri"/>
          <w:i/>
          <w:color w:val="000000" w:themeColor="text1"/>
          <w:sz w:val="24"/>
          <w:szCs w:val="24"/>
        </w:rPr>
        <w:t>-energie</w:t>
      </w:r>
      <w:r w:rsidR="002F6AFA" w:rsidRPr="00C30F92">
        <w:rPr>
          <w:rFonts w:ascii="Calibri" w:eastAsia="Times New Roman" w:hAnsi="Calibri" w:cs="Calibri"/>
          <w:color w:val="000000" w:themeColor="text1"/>
          <w:sz w:val="24"/>
          <w:szCs w:val="24"/>
        </w:rPr>
        <w:t xml:space="preserve"> zároveň zakládala nárok na provozní podporu, která byla za</w:t>
      </w:r>
      <w:r w:rsidR="00635DED">
        <w:rPr>
          <w:rFonts w:ascii="Calibri" w:eastAsia="Times New Roman" w:hAnsi="Calibri" w:cs="Calibri"/>
          <w:color w:val="000000" w:themeColor="text1"/>
          <w:sz w:val="24"/>
          <w:szCs w:val="24"/>
        </w:rPr>
        <w:t xml:space="preserve"> </w:t>
      </w:r>
      <w:r w:rsidR="002F6AFA" w:rsidRPr="00C30F92">
        <w:rPr>
          <w:rFonts w:ascii="Calibri" w:eastAsia="Times New Roman" w:hAnsi="Calibri" w:cs="Calibri"/>
          <w:color w:val="000000" w:themeColor="text1"/>
          <w:sz w:val="24"/>
          <w:szCs w:val="24"/>
        </w:rPr>
        <w:t>dobu životnosti zařízení o řád vyšší</w:t>
      </w:r>
      <w:r w:rsidR="00A054A9" w:rsidRPr="00C30F92">
        <w:rPr>
          <w:rFonts w:ascii="Calibri" w:eastAsia="Times New Roman" w:hAnsi="Calibri" w:cs="Calibri"/>
          <w:color w:val="000000" w:themeColor="text1"/>
          <w:sz w:val="24"/>
          <w:szCs w:val="24"/>
        </w:rPr>
        <w:t xml:space="preserve"> než podpora investiční</w:t>
      </w:r>
      <w:r w:rsidR="002F6AFA" w:rsidRPr="00C30F92">
        <w:rPr>
          <w:rFonts w:ascii="Calibri" w:eastAsia="Times New Roman" w:hAnsi="Calibri" w:cs="Calibri"/>
          <w:color w:val="000000" w:themeColor="text1"/>
          <w:sz w:val="24"/>
          <w:szCs w:val="24"/>
        </w:rPr>
        <w:t xml:space="preserve">. Samotná investiční </w:t>
      </w:r>
      <w:r w:rsidR="00995692" w:rsidRPr="00C30F92">
        <w:rPr>
          <w:rFonts w:ascii="Calibri" w:eastAsia="Times New Roman" w:hAnsi="Calibri" w:cs="Calibri"/>
          <w:color w:val="000000" w:themeColor="text1"/>
          <w:sz w:val="24"/>
          <w:szCs w:val="24"/>
        </w:rPr>
        <w:t>podpora</w:t>
      </w:r>
      <w:r w:rsidR="002F6AFA" w:rsidRPr="00C30F92">
        <w:rPr>
          <w:rFonts w:ascii="Calibri" w:eastAsia="Times New Roman" w:hAnsi="Calibri" w:cs="Calibri"/>
          <w:color w:val="000000" w:themeColor="text1"/>
          <w:sz w:val="24"/>
          <w:szCs w:val="24"/>
        </w:rPr>
        <w:t xml:space="preserve"> nemusela tedy být rozhodu</w:t>
      </w:r>
      <w:r w:rsidR="00835509" w:rsidRPr="00C30F92">
        <w:rPr>
          <w:rFonts w:ascii="Calibri" w:eastAsia="Times New Roman" w:hAnsi="Calibri" w:cs="Calibri"/>
          <w:color w:val="000000" w:themeColor="text1"/>
          <w:sz w:val="24"/>
          <w:szCs w:val="24"/>
        </w:rPr>
        <w:t xml:space="preserve">jící motivací pro výstavbu OZE. </w:t>
      </w:r>
      <w:r w:rsidR="000D28AC" w:rsidRPr="00C30F92">
        <w:rPr>
          <w:rFonts w:ascii="Calibri" w:eastAsia="Times New Roman" w:hAnsi="Calibri" w:cs="Calibri"/>
          <w:color w:val="000000" w:themeColor="text1"/>
          <w:sz w:val="24"/>
          <w:szCs w:val="24"/>
        </w:rPr>
        <w:t>Vykazování indikátorů (</w:t>
      </w:r>
      <w:r w:rsidR="000D28AC" w:rsidRPr="00C30F92">
        <w:rPr>
          <w:rFonts w:ascii="Calibri" w:hAnsi="Calibri" w:cs="Calibri"/>
          <w:color w:val="000000" w:themeColor="text1"/>
          <w:sz w:val="24"/>
          <w:szCs w:val="24"/>
        </w:rPr>
        <w:t xml:space="preserve">instalovaný výkon, roční výroba elektřiny) </w:t>
      </w:r>
      <w:r w:rsidR="000D28AC" w:rsidRPr="00C30F92">
        <w:rPr>
          <w:rFonts w:ascii="Calibri" w:eastAsia="Times New Roman" w:hAnsi="Calibri" w:cs="Calibri"/>
          <w:color w:val="000000" w:themeColor="text1"/>
          <w:sz w:val="24"/>
          <w:szCs w:val="24"/>
        </w:rPr>
        <w:t xml:space="preserve">jako výsledek </w:t>
      </w:r>
      <w:r w:rsidR="006E450C" w:rsidRPr="00C30F92">
        <w:rPr>
          <w:rFonts w:ascii="Calibri" w:eastAsia="Times New Roman" w:hAnsi="Calibri" w:cs="Calibri"/>
          <w:color w:val="000000" w:themeColor="text1"/>
          <w:sz w:val="24"/>
          <w:szCs w:val="24"/>
        </w:rPr>
        <w:t xml:space="preserve">pouze </w:t>
      </w:r>
      <w:r w:rsidR="000D28AC" w:rsidRPr="00C30F92">
        <w:rPr>
          <w:rFonts w:ascii="Calibri" w:hAnsi="Calibri" w:cs="Calibri"/>
          <w:color w:val="000000" w:themeColor="text1"/>
          <w:sz w:val="24"/>
          <w:szCs w:val="24"/>
        </w:rPr>
        <w:t xml:space="preserve">investičních </w:t>
      </w:r>
      <w:r w:rsidR="00995692" w:rsidRPr="00C30F92">
        <w:rPr>
          <w:rFonts w:ascii="Calibri" w:hAnsi="Calibri" w:cs="Calibri"/>
          <w:color w:val="000000" w:themeColor="text1"/>
          <w:sz w:val="24"/>
          <w:szCs w:val="24"/>
        </w:rPr>
        <w:t>podpor</w:t>
      </w:r>
      <w:r w:rsidR="000D28AC" w:rsidRPr="00C30F92">
        <w:rPr>
          <w:rFonts w:ascii="Calibri" w:hAnsi="Calibri" w:cs="Calibri"/>
          <w:color w:val="000000" w:themeColor="text1"/>
          <w:sz w:val="24"/>
          <w:szCs w:val="24"/>
        </w:rPr>
        <w:t xml:space="preserve"> je zkreslené, pokud </w:t>
      </w:r>
      <w:r w:rsidR="00A054A9" w:rsidRPr="00C30F92">
        <w:rPr>
          <w:rFonts w:ascii="Calibri" w:hAnsi="Calibri" w:cs="Calibri"/>
          <w:color w:val="000000" w:themeColor="text1"/>
          <w:sz w:val="24"/>
          <w:szCs w:val="24"/>
        </w:rPr>
        <w:t xml:space="preserve">se </w:t>
      </w:r>
      <w:r w:rsidR="000D28AC" w:rsidRPr="00C30F92">
        <w:rPr>
          <w:rFonts w:ascii="Calibri" w:hAnsi="Calibri" w:cs="Calibri"/>
          <w:color w:val="000000" w:themeColor="text1"/>
          <w:sz w:val="24"/>
          <w:szCs w:val="24"/>
        </w:rPr>
        <w:t>nebere v úvahu zároveň poskytovan</w:t>
      </w:r>
      <w:r w:rsidR="00A054A9" w:rsidRPr="00C30F92">
        <w:rPr>
          <w:rFonts w:ascii="Calibri" w:hAnsi="Calibri" w:cs="Calibri"/>
          <w:color w:val="000000" w:themeColor="text1"/>
          <w:sz w:val="24"/>
          <w:szCs w:val="24"/>
        </w:rPr>
        <w:t>á</w:t>
      </w:r>
      <w:r w:rsidR="000D28AC" w:rsidRPr="00C30F92">
        <w:rPr>
          <w:rFonts w:ascii="Calibri" w:hAnsi="Calibri" w:cs="Calibri"/>
          <w:color w:val="000000" w:themeColor="text1"/>
          <w:sz w:val="24"/>
          <w:szCs w:val="24"/>
        </w:rPr>
        <w:t xml:space="preserve"> podpor</w:t>
      </w:r>
      <w:r w:rsidR="00A054A9" w:rsidRPr="00C30F92">
        <w:rPr>
          <w:rFonts w:ascii="Calibri" w:hAnsi="Calibri" w:cs="Calibri"/>
          <w:color w:val="000000" w:themeColor="text1"/>
          <w:sz w:val="24"/>
          <w:szCs w:val="24"/>
        </w:rPr>
        <w:t>a</w:t>
      </w:r>
      <w:r w:rsidR="000D28AC" w:rsidRPr="00C30F92">
        <w:rPr>
          <w:rFonts w:ascii="Calibri" w:hAnsi="Calibri" w:cs="Calibri"/>
          <w:color w:val="000000" w:themeColor="text1"/>
          <w:sz w:val="24"/>
          <w:szCs w:val="24"/>
        </w:rPr>
        <w:t xml:space="preserve"> provozní. </w:t>
      </w:r>
    </w:p>
    <w:p w:rsidR="00C30F92" w:rsidRPr="00C30F92" w:rsidRDefault="00C30F92" w:rsidP="00C30F92">
      <w:pPr>
        <w:spacing w:after="0" w:line="240" w:lineRule="auto"/>
        <w:jc w:val="both"/>
        <w:rPr>
          <w:rFonts w:ascii="Calibri" w:hAnsi="Calibri" w:cs="Calibri"/>
          <w:color w:val="000000" w:themeColor="text1"/>
          <w:sz w:val="24"/>
          <w:szCs w:val="24"/>
        </w:rPr>
      </w:pPr>
    </w:p>
    <w:p w:rsidR="002936E4" w:rsidRDefault="002936E4" w:rsidP="00C30F92">
      <w:pPr>
        <w:spacing w:after="0" w:line="240" w:lineRule="auto"/>
        <w:jc w:val="both"/>
        <w:rPr>
          <w:rFonts w:ascii="Calibri" w:hAnsi="Calibri" w:cs="Calibri"/>
          <w:color w:val="000000" w:themeColor="text1"/>
          <w:sz w:val="24"/>
          <w:szCs w:val="24"/>
        </w:rPr>
      </w:pPr>
      <w:r w:rsidRPr="00C30F92">
        <w:rPr>
          <w:rFonts w:ascii="Calibri" w:hAnsi="Calibri" w:cs="Calibri"/>
          <w:color w:val="000000" w:themeColor="text1"/>
          <w:sz w:val="24"/>
          <w:szCs w:val="24"/>
        </w:rPr>
        <w:t xml:space="preserve">Z tabulky č. 1 je zřejmé, že u tří vybraných MVE s investičními </w:t>
      </w:r>
      <w:r w:rsidR="00995692" w:rsidRPr="00C30F92">
        <w:rPr>
          <w:rFonts w:ascii="Calibri" w:hAnsi="Calibri" w:cs="Calibri"/>
          <w:color w:val="000000" w:themeColor="text1"/>
          <w:sz w:val="24"/>
          <w:szCs w:val="24"/>
        </w:rPr>
        <w:t>podporami</w:t>
      </w:r>
      <w:r w:rsidRPr="00C30F92">
        <w:rPr>
          <w:rFonts w:ascii="Calibri" w:hAnsi="Calibri" w:cs="Calibri"/>
          <w:color w:val="000000" w:themeColor="text1"/>
          <w:sz w:val="24"/>
          <w:szCs w:val="24"/>
        </w:rPr>
        <w:t xml:space="preserve"> </w:t>
      </w:r>
      <w:r w:rsidR="00635DED">
        <w:rPr>
          <w:rFonts w:ascii="Calibri" w:hAnsi="Calibri" w:cs="Calibri"/>
          <w:color w:val="000000" w:themeColor="text1"/>
          <w:sz w:val="24"/>
          <w:szCs w:val="24"/>
        </w:rPr>
        <w:t xml:space="preserve">ve výši </w:t>
      </w:r>
      <w:r w:rsidR="00635DED">
        <w:rPr>
          <w:rFonts w:ascii="Calibri" w:hAnsi="Calibri" w:cs="Calibri"/>
          <w:color w:val="000000" w:themeColor="text1"/>
          <w:sz w:val="24"/>
          <w:szCs w:val="24"/>
        </w:rPr>
        <w:br/>
      </w:r>
      <w:r w:rsidRPr="00C30F92">
        <w:rPr>
          <w:rFonts w:ascii="Calibri" w:hAnsi="Calibri" w:cs="Calibri"/>
          <w:color w:val="000000" w:themeColor="text1"/>
          <w:sz w:val="24"/>
          <w:szCs w:val="24"/>
        </w:rPr>
        <w:t>99,09</w:t>
      </w:r>
      <w:r w:rsidR="008449B7" w:rsidRPr="00C30F92">
        <w:rPr>
          <w:rFonts w:ascii="Calibri" w:hAnsi="Calibri" w:cs="Calibri"/>
          <w:color w:val="000000" w:themeColor="text1"/>
          <w:sz w:val="24"/>
          <w:szCs w:val="24"/>
        </w:rPr>
        <w:t>–</w:t>
      </w:r>
      <w:r w:rsidRPr="00C30F92">
        <w:rPr>
          <w:rFonts w:ascii="Calibri" w:hAnsi="Calibri" w:cs="Calibri"/>
          <w:color w:val="000000" w:themeColor="text1"/>
          <w:sz w:val="24"/>
          <w:szCs w:val="24"/>
        </w:rPr>
        <w:t>250,00</w:t>
      </w:r>
      <w:r w:rsidR="00635DED">
        <w:rPr>
          <w:rFonts w:ascii="Calibri" w:hAnsi="Calibri" w:cs="Calibri"/>
          <w:color w:val="000000" w:themeColor="text1"/>
          <w:sz w:val="24"/>
          <w:szCs w:val="24"/>
        </w:rPr>
        <w:t> </w:t>
      </w:r>
      <w:r w:rsidRPr="00C30F92">
        <w:rPr>
          <w:rFonts w:ascii="Calibri" w:hAnsi="Calibri" w:cs="Calibri"/>
          <w:color w:val="000000" w:themeColor="text1"/>
          <w:sz w:val="24"/>
          <w:szCs w:val="24"/>
        </w:rPr>
        <w:t>mil. Kč vyčíslili žadatelé o dotace reálnou návratnost</w:t>
      </w:r>
      <w:r w:rsidR="00FE3742" w:rsidRPr="00C30F92">
        <w:rPr>
          <w:rFonts w:ascii="Calibri" w:hAnsi="Calibri" w:cs="Calibri"/>
          <w:color w:val="000000" w:themeColor="text1"/>
          <w:sz w:val="24"/>
          <w:szCs w:val="24"/>
        </w:rPr>
        <w:t xml:space="preserve"> </w:t>
      </w:r>
      <w:r w:rsidR="008449B7" w:rsidRPr="00C30F92">
        <w:rPr>
          <w:rFonts w:ascii="Calibri" w:hAnsi="Calibri" w:cs="Calibri"/>
          <w:color w:val="000000" w:themeColor="text1"/>
          <w:sz w:val="24"/>
          <w:szCs w:val="24"/>
        </w:rPr>
        <w:t>10,8–</w:t>
      </w:r>
      <w:r w:rsidRPr="00C30F92">
        <w:rPr>
          <w:rFonts w:ascii="Calibri" w:hAnsi="Calibri" w:cs="Calibri"/>
          <w:color w:val="000000" w:themeColor="text1"/>
          <w:sz w:val="24"/>
          <w:szCs w:val="24"/>
        </w:rPr>
        <w:t xml:space="preserve">17,1 roku. S dotací </w:t>
      </w:r>
      <w:r w:rsidRPr="00C30F92">
        <w:rPr>
          <w:rFonts w:ascii="Calibri" w:hAnsi="Calibri" w:cs="Calibri"/>
          <w:color w:val="000000" w:themeColor="text1"/>
          <w:sz w:val="24"/>
          <w:szCs w:val="24"/>
        </w:rPr>
        <w:lastRenderedPageBreak/>
        <w:t xml:space="preserve">se podle jejich výpočtu nejkratší doba reálné návratnosti snižuje na 8,4 </w:t>
      </w:r>
      <w:r w:rsidR="00635DED">
        <w:rPr>
          <w:rFonts w:ascii="Calibri" w:hAnsi="Calibri" w:cs="Calibri"/>
          <w:color w:val="000000" w:themeColor="text1"/>
          <w:sz w:val="24"/>
          <w:szCs w:val="24"/>
        </w:rPr>
        <w:t>roku</w:t>
      </w:r>
      <w:r w:rsidRPr="00C30F92">
        <w:rPr>
          <w:rFonts w:ascii="Calibri" w:hAnsi="Calibri" w:cs="Calibri"/>
          <w:color w:val="000000" w:themeColor="text1"/>
          <w:sz w:val="24"/>
          <w:szCs w:val="24"/>
        </w:rPr>
        <w:t xml:space="preserve">. Provozovatelé budou pobírat výkupní ceny použité pro výpočet po dobu 30 let s pravidelným ročním navýšením. </w:t>
      </w:r>
    </w:p>
    <w:p w:rsidR="00C30F92" w:rsidRPr="00C30F92" w:rsidRDefault="00C30F92" w:rsidP="00C30F92">
      <w:pPr>
        <w:spacing w:after="0" w:line="240" w:lineRule="auto"/>
        <w:jc w:val="both"/>
        <w:rPr>
          <w:rFonts w:ascii="Calibri" w:hAnsi="Calibri" w:cs="Calibri"/>
          <w:color w:val="000000" w:themeColor="text1"/>
          <w:sz w:val="24"/>
          <w:szCs w:val="24"/>
        </w:rPr>
      </w:pPr>
    </w:p>
    <w:p w:rsidR="002936E4" w:rsidRDefault="002936E4" w:rsidP="00C30F92">
      <w:pPr>
        <w:spacing w:after="0" w:line="240" w:lineRule="auto"/>
        <w:jc w:val="both"/>
        <w:rPr>
          <w:rFonts w:ascii="Calibri" w:hAnsi="Calibri" w:cs="Calibri"/>
          <w:color w:val="000000" w:themeColor="text1"/>
          <w:sz w:val="24"/>
          <w:szCs w:val="24"/>
        </w:rPr>
      </w:pPr>
      <w:r w:rsidRPr="00C30F92">
        <w:rPr>
          <w:rFonts w:ascii="Calibri" w:hAnsi="Calibri" w:cs="Calibri"/>
          <w:color w:val="000000" w:themeColor="text1"/>
          <w:sz w:val="24"/>
          <w:szCs w:val="24"/>
        </w:rPr>
        <w:t xml:space="preserve">Pro tři vybrané BPS s dotacemi </w:t>
      </w:r>
      <w:r w:rsidR="00635DED">
        <w:rPr>
          <w:rFonts w:ascii="Calibri" w:hAnsi="Calibri" w:cs="Calibri"/>
          <w:color w:val="000000" w:themeColor="text1"/>
          <w:sz w:val="24"/>
          <w:szCs w:val="24"/>
        </w:rPr>
        <w:t xml:space="preserve">ve výši </w:t>
      </w:r>
      <w:r w:rsidRPr="00C30F92">
        <w:rPr>
          <w:rFonts w:ascii="Calibri" w:hAnsi="Calibri" w:cs="Calibri"/>
          <w:color w:val="000000" w:themeColor="text1"/>
          <w:sz w:val="24"/>
          <w:szCs w:val="24"/>
        </w:rPr>
        <w:t>8</w:t>
      </w:r>
      <w:r w:rsidR="008449B7" w:rsidRPr="00C30F92">
        <w:rPr>
          <w:rFonts w:ascii="Calibri" w:hAnsi="Calibri" w:cs="Calibri"/>
          <w:color w:val="000000" w:themeColor="text1"/>
          <w:sz w:val="24"/>
          <w:szCs w:val="24"/>
        </w:rPr>
        <w:t>,25–</w:t>
      </w:r>
      <w:r w:rsidRPr="00C30F92">
        <w:rPr>
          <w:rFonts w:ascii="Calibri" w:hAnsi="Calibri" w:cs="Calibri"/>
          <w:color w:val="000000" w:themeColor="text1"/>
          <w:sz w:val="24"/>
          <w:szCs w:val="24"/>
        </w:rPr>
        <w:t>17,50 mil. Kč spočítali žadatelé o</w:t>
      </w:r>
      <w:r w:rsidR="008449B7" w:rsidRPr="00C30F92">
        <w:rPr>
          <w:rFonts w:ascii="Calibri" w:hAnsi="Calibri" w:cs="Calibri"/>
          <w:color w:val="000000" w:themeColor="text1"/>
          <w:sz w:val="24"/>
          <w:szCs w:val="24"/>
        </w:rPr>
        <w:t xml:space="preserve"> dotace reálnou návratnost 7,4–</w:t>
      </w:r>
      <w:r w:rsidRPr="00C30F92">
        <w:rPr>
          <w:rFonts w:ascii="Calibri" w:hAnsi="Calibri" w:cs="Calibri"/>
          <w:color w:val="000000" w:themeColor="text1"/>
          <w:sz w:val="24"/>
          <w:szCs w:val="24"/>
        </w:rPr>
        <w:t>8,3 roku. S dotací se podle jejich výpočtu nejkratší doba reálné návratnosti snižuje na 5 let. Provozovatelé budou 20 let pobírat výkupní ceny použité pro výpočet.</w:t>
      </w:r>
    </w:p>
    <w:p w:rsidR="00C30F92" w:rsidRPr="00C30F92" w:rsidRDefault="00C30F92" w:rsidP="00C30F92">
      <w:pPr>
        <w:spacing w:after="0" w:line="240" w:lineRule="auto"/>
        <w:jc w:val="both"/>
        <w:rPr>
          <w:rFonts w:ascii="Calibri" w:hAnsi="Calibri" w:cs="Calibri"/>
          <w:color w:val="000000" w:themeColor="text1"/>
          <w:sz w:val="24"/>
          <w:szCs w:val="24"/>
        </w:rPr>
      </w:pPr>
    </w:p>
    <w:p w:rsidR="00C30F92" w:rsidRPr="00C30F92" w:rsidRDefault="00F333EA" w:rsidP="00C30F92">
      <w:pPr>
        <w:spacing w:after="0" w:line="240" w:lineRule="auto"/>
        <w:jc w:val="both"/>
        <w:rPr>
          <w:rFonts w:ascii="Calibri" w:hAnsi="Calibri" w:cs="Calibri"/>
          <w:color w:val="000000" w:themeColor="text1"/>
          <w:sz w:val="24"/>
          <w:szCs w:val="24"/>
        </w:rPr>
      </w:pPr>
      <w:r w:rsidRPr="00C30F92">
        <w:rPr>
          <w:rFonts w:ascii="Calibri" w:hAnsi="Calibri" w:cs="Calibri"/>
          <w:color w:val="000000" w:themeColor="text1"/>
          <w:sz w:val="24"/>
          <w:szCs w:val="24"/>
        </w:rPr>
        <w:t xml:space="preserve">Např. MVE s instalovaným výkonem 4 000 kW </w:t>
      </w:r>
      <w:r w:rsidR="004C0921" w:rsidRPr="00C30F92">
        <w:rPr>
          <w:rFonts w:ascii="Calibri" w:hAnsi="Calibri" w:cs="Calibri"/>
          <w:color w:val="000000" w:themeColor="text1"/>
          <w:sz w:val="24"/>
          <w:szCs w:val="24"/>
        </w:rPr>
        <w:t xml:space="preserve">podle údajů z žádosti </w:t>
      </w:r>
      <w:r w:rsidRPr="00C30F92">
        <w:rPr>
          <w:rFonts w:ascii="Calibri" w:hAnsi="Calibri" w:cs="Calibri"/>
          <w:color w:val="000000" w:themeColor="text1"/>
          <w:sz w:val="24"/>
          <w:szCs w:val="24"/>
        </w:rPr>
        <w:t>získá během 30 let na výkupních cenách 1 907 mil. Kč bez indexace</w:t>
      </w:r>
      <w:r w:rsidR="004C0921" w:rsidRPr="00C30F92">
        <w:rPr>
          <w:rFonts w:ascii="Calibri" w:hAnsi="Calibri" w:cs="Calibri"/>
          <w:color w:val="000000" w:themeColor="text1"/>
          <w:sz w:val="24"/>
          <w:szCs w:val="24"/>
        </w:rPr>
        <w:t>.</w:t>
      </w:r>
      <w:r w:rsidR="000713B5" w:rsidRPr="00C30F92">
        <w:rPr>
          <w:rFonts w:ascii="Calibri" w:hAnsi="Calibri" w:cs="Calibri"/>
          <w:color w:val="000000" w:themeColor="text1"/>
          <w:sz w:val="24"/>
          <w:szCs w:val="24"/>
        </w:rPr>
        <w:t xml:space="preserve"> MVE b</w:t>
      </w:r>
      <w:r w:rsidR="004C0921" w:rsidRPr="00C30F92">
        <w:rPr>
          <w:rFonts w:ascii="Calibri" w:hAnsi="Calibri" w:cs="Calibri"/>
          <w:color w:val="000000" w:themeColor="text1"/>
          <w:sz w:val="24"/>
          <w:szCs w:val="24"/>
        </w:rPr>
        <w:t>yla uvedena do provozu v roce 2013 a</w:t>
      </w:r>
      <w:r w:rsidR="005D1359" w:rsidRPr="00C30F92">
        <w:rPr>
          <w:rFonts w:ascii="Calibri" w:hAnsi="Calibri" w:cs="Calibri"/>
          <w:color w:val="000000" w:themeColor="text1"/>
          <w:sz w:val="24"/>
          <w:szCs w:val="24"/>
        </w:rPr>
        <w:t> </w:t>
      </w:r>
      <w:r w:rsidR="004C0921" w:rsidRPr="00C30F92">
        <w:rPr>
          <w:rFonts w:ascii="Calibri" w:hAnsi="Calibri" w:cs="Calibri"/>
          <w:color w:val="000000" w:themeColor="text1"/>
          <w:sz w:val="24"/>
          <w:szCs w:val="24"/>
        </w:rPr>
        <w:t>vzhledem k 2% indexaci budou při stejné výrobě po 30 letech tržby téměř dvojnásobné.</w:t>
      </w:r>
      <w:r w:rsidR="00C30F92" w:rsidRPr="00C30F92">
        <w:rPr>
          <w:rFonts w:ascii="Calibri" w:hAnsi="Calibri" w:cs="Calibri"/>
          <w:color w:val="000000" w:themeColor="text1"/>
          <w:sz w:val="24"/>
          <w:szCs w:val="24"/>
        </w:rPr>
        <w:t xml:space="preserve"> </w:t>
      </w:r>
    </w:p>
    <w:p w:rsidR="00F333EA" w:rsidRPr="00C30F92" w:rsidRDefault="00F333EA" w:rsidP="00C30F92">
      <w:pPr>
        <w:spacing w:after="0" w:line="240" w:lineRule="auto"/>
        <w:jc w:val="both"/>
        <w:rPr>
          <w:rFonts w:ascii="Calibri" w:hAnsi="Calibri" w:cs="Calibri"/>
          <w:color w:val="000000" w:themeColor="text1"/>
          <w:sz w:val="24"/>
          <w:szCs w:val="24"/>
        </w:rPr>
      </w:pPr>
    </w:p>
    <w:p w:rsidR="002F6AFA" w:rsidRPr="0001766C" w:rsidRDefault="00635DED" w:rsidP="0089520B">
      <w:pPr>
        <w:tabs>
          <w:tab w:val="left" w:pos="1560"/>
        </w:tabs>
        <w:spacing w:after="40" w:line="240" w:lineRule="auto"/>
        <w:jc w:val="both"/>
        <w:rPr>
          <w:rFonts w:ascii="Calibri" w:hAnsi="Calibri" w:cs="Calibri"/>
          <w:b/>
          <w:color w:val="000000" w:themeColor="text1"/>
          <w:sz w:val="24"/>
          <w:szCs w:val="24"/>
        </w:rPr>
      </w:pPr>
      <w:r>
        <w:rPr>
          <w:rFonts w:ascii="Calibri" w:hAnsi="Calibri" w:cs="Calibri"/>
          <w:b/>
          <w:color w:val="000000" w:themeColor="text1"/>
          <w:sz w:val="24"/>
          <w:szCs w:val="24"/>
        </w:rPr>
        <w:t>Tabulka č. 1 –</w:t>
      </w:r>
      <w:r>
        <w:rPr>
          <w:rFonts w:ascii="Calibri" w:hAnsi="Calibri" w:cs="Calibri"/>
          <w:b/>
          <w:color w:val="000000" w:themeColor="text1"/>
          <w:sz w:val="24"/>
          <w:szCs w:val="24"/>
        </w:rPr>
        <w:tab/>
      </w:r>
      <w:r w:rsidR="002F6AFA" w:rsidRPr="0001766C">
        <w:rPr>
          <w:rFonts w:ascii="Calibri" w:hAnsi="Calibri" w:cs="Calibri"/>
          <w:b/>
          <w:color w:val="000000" w:themeColor="text1"/>
          <w:sz w:val="24"/>
          <w:szCs w:val="24"/>
        </w:rPr>
        <w:t>Doby návratnosti u vybraných investičně dotovaných projektů</w:t>
      </w:r>
    </w:p>
    <w:tbl>
      <w:tblPr>
        <w:tblW w:w="4863" w:type="pct"/>
        <w:jc w:val="center"/>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ook w:val="04A0" w:firstRow="1" w:lastRow="0" w:firstColumn="1" w:lastColumn="0" w:noHBand="0" w:noVBand="1"/>
      </w:tblPr>
      <w:tblGrid>
        <w:gridCol w:w="734"/>
        <w:gridCol w:w="1374"/>
        <w:gridCol w:w="1430"/>
        <w:gridCol w:w="1498"/>
        <w:gridCol w:w="1000"/>
        <w:gridCol w:w="1003"/>
        <w:gridCol w:w="1001"/>
        <w:gridCol w:w="994"/>
      </w:tblGrid>
      <w:tr w:rsidR="00EB660F" w:rsidRPr="006C2447" w:rsidTr="006C2447">
        <w:trPr>
          <w:trHeight w:val="227"/>
          <w:jc w:val="center"/>
        </w:trPr>
        <w:tc>
          <w:tcPr>
            <w:tcW w:w="396" w:type="pct"/>
            <w:vMerge w:val="restart"/>
            <w:shd w:val="clear" w:color="auto" w:fill="C6D9F1" w:themeFill="text2" w:themeFillTint="33"/>
            <w:vAlign w:val="center"/>
          </w:tcPr>
          <w:p w:rsidR="002F6AFA" w:rsidRPr="0001766C" w:rsidRDefault="002F6AFA" w:rsidP="006C2447">
            <w:pPr>
              <w:spacing w:after="0" w:line="240" w:lineRule="auto"/>
              <w:jc w:val="center"/>
              <w:rPr>
                <w:rFonts w:ascii="Calibri" w:hAnsi="Calibri" w:cs="Calibri"/>
                <w:b/>
                <w:color w:val="000000" w:themeColor="text1"/>
                <w:sz w:val="20"/>
                <w:szCs w:val="20"/>
              </w:rPr>
            </w:pPr>
            <w:r w:rsidRPr="0001766C">
              <w:rPr>
                <w:rFonts w:ascii="Calibri" w:hAnsi="Calibri" w:cs="Calibri"/>
                <w:b/>
                <w:color w:val="000000" w:themeColor="text1"/>
                <w:sz w:val="20"/>
                <w:szCs w:val="20"/>
              </w:rPr>
              <w:t>Druh zdroje</w:t>
            </w:r>
          </w:p>
        </w:tc>
        <w:tc>
          <w:tcPr>
            <w:tcW w:w="762" w:type="pct"/>
            <w:vMerge w:val="restart"/>
            <w:shd w:val="clear" w:color="auto" w:fill="C6D9F1" w:themeFill="text2" w:themeFillTint="33"/>
            <w:vAlign w:val="center"/>
          </w:tcPr>
          <w:p w:rsidR="002F6AFA" w:rsidRPr="0001766C" w:rsidRDefault="002F6AFA" w:rsidP="006C2447">
            <w:pPr>
              <w:spacing w:after="0" w:line="240" w:lineRule="auto"/>
              <w:jc w:val="center"/>
              <w:rPr>
                <w:rFonts w:ascii="Calibri" w:hAnsi="Calibri" w:cs="Calibri"/>
                <w:b/>
                <w:color w:val="000000" w:themeColor="text1"/>
                <w:sz w:val="20"/>
                <w:szCs w:val="20"/>
              </w:rPr>
            </w:pPr>
            <w:r w:rsidRPr="0001766C">
              <w:rPr>
                <w:rFonts w:ascii="Calibri" w:hAnsi="Calibri" w:cs="Calibri"/>
                <w:b/>
                <w:color w:val="000000" w:themeColor="text1"/>
                <w:sz w:val="20"/>
                <w:szCs w:val="20"/>
              </w:rPr>
              <w:t>Instalovaný výkon (</w:t>
            </w:r>
            <w:r w:rsidR="00635DED">
              <w:rPr>
                <w:rFonts w:ascii="Calibri" w:hAnsi="Calibri" w:cs="Calibri"/>
                <w:b/>
                <w:color w:val="000000" w:themeColor="text1"/>
                <w:sz w:val="20"/>
                <w:szCs w:val="20"/>
              </w:rPr>
              <w:t>v </w:t>
            </w:r>
            <w:r w:rsidRPr="0001766C">
              <w:rPr>
                <w:rFonts w:ascii="Calibri" w:hAnsi="Calibri" w:cs="Calibri"/>
                <w:b/>
                <w:color w:val="000000" w:themeColor="text1"/>
                <w:sz w:val="20"/>
                <w:szCs w:val="20"/>
              </w:rPr>
              <w:t>kW)</w:t>
            </w:r>
          </w:p>
        </w:tc>
        <w:tc>
          <w:tcPr>
            <w:tcW w:w="793" w:type="pct"/>
            <w:vMerge w:val="restart"/>
            <w:shd w:val="clear" w:color="auto" w:fill="C6D9F1" w:themeFill="text2" w:themeFillTint="33"/>
            <w:vAlign w:val="center"/>
          </w:tcPr>
          <w:p w:rsidR="002F6AFA" w:rsidRPr="0001766C" w:rsidRDefault="002F6AFA" w:rsidP="006C2447">
            <w:pPr>
              <w:spacing w:after="0" w:line="240" w:lineRule="auto"/>
              <w:jc w:val="center"/>
              <w:rPr>
                <w:rFonts w:ascii="Calibri" w:hAnsi="Calibri" w:cs="Calibri"/>
                <w:b/>
                <w:color w:val="000000" w:themeColor="text1"/>
                <w:sz w:val="20"/>
                <w:szCs w:val="20"/>
              </w:rPr>
            </w:pPr>
            <w:r w:rsidRPr="0001766C">
              <w:rPr>
                <w:rFonts w:ascii="Calibri" w:hAnsi="Calibri" w:cs="Calibri"/>
                <w:b/>
                <w:color w:val="000000" w:themeColor="text1"/>
                <w:sz w:val="20"/>
                <w:szCs w:val="20"/>
              </w:rPr>
              <w:t>Způsobilé náklady (</w:t>
            </w:r>
            <w:r w:rsidR="00635DED">
              <w:rPr>
                <w:rFonts w:ascii="Calibri" w:hAnsi="Calibri" w:cs="Calibri"/>
                <w:b/>
                <w:color w:val="000000" w:themeColor="text1"/>
                <w:sz w:val="20"/>
                <w:szCs w:val="20"/>
              </w:rPr>
              <w:t>v </w:t>
            </w:r>
            <w:r w:rsidRPr="0001766C">
              <w:rPr>
                <w:rFonts w:ascii="Calibri" w:hAnsi="Calibri" w:cs="Calibri"/>
                <w:b/>
                <w:color w:val="000000" w:themeColor="text1"/>
                <w:sz w:val="20"/>
                <w:szCs w:val="20"/>
              </w:rPr>
              <w:t>Kč)</w:t>
            </w:r>
          </w:p>
        </w:tc>
        <w:tc>
          <w:tcPr>
            <w:tcW w:w="831" w:type="pct"/>
            <w:vMerge w:val="restart"/>
            <w:shd w:val="clear" w:color="auto" w:fill="C6D9F1" w:themeFill="text2" w:themeFillTint="33"/>
            <w:vAlign w:val="center"/>
          </w:tcPr>
          <w:p w:rsidR="002F6AFA" w:rsidRPr="0001766C" w:rsidRDefault="002F6AFA" w:rsidP="006C2447">
            <w:pPr>
              <w:spacing w:after="0" w:line="240" w:lineRule="auto"/>
              <w:jc w:val="center"/>
              <w:rPr>
                <w:rFonts w:ascii="Calibri" w:hAnsi="Calibri" w:cs="Calibri"/>
                <w:b/>
                <w:color w:val="000000" w:themeColor="text1"/>
                <w:sz w:val="20"/>
                <w:szCs w:val="20"/>
              </w:rPr>
            </w:pPr>
            <w:r w:rsidRPr="0001766C">
              <w:rPr>
                <w:rFonts w:ascii="Calibri" w:hAnsi="Calibri" w:cs="Calibri"/>
                <w:b/>
                <w:color w:val="000000" w:themeColor="text1"/>
                <w:sz w:val="20"/>
                <w:szCs w:val="20"/>
              </w:rPr>
              <w:t>Dotace proplacená (</w:t>
            </w:r>
            <w:r w:rsidR="00635DED">
              <w:rPr>
                <w:rFonts w:ascii="Calibri" w:hAnsi="Calibri" w:cs="Calibri"/>
                <w:b/>
                <w:color w:val="000000" w:themeColor="text1"/>
                <w:sz w:val="20"/>
                <w:szCs w:val="20"/>
              </w:rPr>
              <w:t>v </w:t>
            </w:r>
            <w:r w:rsidRPr="0001766C">
              <w:rPr>
                <w:rFonts w:ascii="Calibri" w:hAnsi="Calibri" w:cs="Calibri"/>
                <w:b/>
                <w:color w:val="000000" w:themeColor="text1"/>
                <w:sz w:val="20"/>
                <w:szCs w:val="20"/>
              </w:rPr>
              <w:t>Kč)</w:t>
            </w:r>
          </w:p>
        </w:tc>
        <w:tc>
          <w:tcPr>
            <w:tcW w:w="2217" w:type="pct"/>
            <w:gridSpan w:val="4"/>
            <w:shd w:val="clear" w:color="auto" w:fill="C6D9F1" w:themeFill="text2" w:themeFillTint="33"/>
            <w:vAlign w:val="center"/>
          </w:tcPr>
          <w:p w:rsidR="002F6AFA" w:rsidRPr="0001766C" w:rsidRDefault="002F6AFA" w:rsidP="00635DED">
            <w:pPr>
              <w:spacing w:after="0" w:line="240" w:lineRule="auto"/>
              <w:jc w:val="center"/>
              <w:rPr>
                <w:rFonts w:ascii="Calibri" w:hAnsi="Calibri" w:cs="Calibri"/>
                <w:b/>
                <w:color w:val="000000" w:themeColor="text1"/>
                <w:sz w:val="20"/>
                <w:szCs w:val="20"/>
              </w:rPr>
            </w:pPr>
            <w:r w:rsidRPr="0001766C">
              <w:rPr>
                <w:rFonts w:ascii="Calibri" w:hAnsi="Calibri" w:cs="Calibri"/>
                <w:b/>
                <w:color w:val="000000" w:themeColor="text1"/>
                <w:sz w:val="20"/>
                <w:szCs w:val="20"/>
              </w:rPr>
              <w:t>Návratnost</w:t>
            </w:r>
            <w:r w:rsidR="00FE3742" w:rsidRPr="0001766C">
              <w:rPr>
                <w:rStyle w:val="Znakapoznpodarou"/>
                <w:rFonts w:ascii="Calibri" w:hAnsi="Calibri" w:cs="Calibri"/>
                <w:b/>
                <w:color w:val="000000" w:themeColor="text1"/>
                <w:sz w:val="20"/>
                <w:szCs w:val="20"/>
              </w:rPr>
              <w:footnoteReference w:id="26"/>
            </w:r>
            <w:r w:rsidRPr="0001766C">
              <w:rPr>
                <w:rFonts w:ascii="Calibri" w:hAnsi="Calibri" w:cs="Calibri"/>
                <w:b/>
                <w:color w:val="000000" w:themeColor="text1"/>
                <w:sz w:val="20"/>
                <w:szCs w:val="20"/>
              </w:rPr>
              <w:t xml:space="preserve"> (</w:t>
            </w:r>
            <w:r w:rsidR="00635DED">
              <w:rPr>
                <w:rFonts w:ascii="Calibri" w:hAnsi="Calibri" w:cs="Calibri"/>
                <w:b/>
                <w:color w:val="000000" w:themeColor="text1"/>
                <w:sz w:val="20"/>
                <w:szCs w:val="20"/>
              </w:rPr>
              <w:t>v letech</w:t>
            </w:r>
            <w:r w:rsidRPr="0001766C">
              <w:rPr>
                <w:rFonts w:ascii="Calibri" w:hAnsi="Calibri" w:cs="Calibri"/>
                <w:b/>
                <w:color w:val="000000" w:themeColor="text1"/>
                <w:sz w:val="20"/>
                <w:szCs w:val="20"/>
              </w:rPr>
              <w:t>)</w:t>
            </w:r>
          </w:p>
        </w:tc>
      </w:tr>
      <w:tr w:rsidR="00EB660F" w:rsidRPr="006C2447" w:rsidTr="006C2447">
        <w:trPr>
          <w:trHeight w:val="227"/>
          <w:jc w:val="center"/>
        </w:trPr>
        <w:tc>
          <w:tcPr>
            <w:tcW w:w="396" w:type="pct"/>
            <w:vMerge/>
            <w:shd w:val="clear" w:color="auto" w:fill="C6D9F1" w:themeFill="text2" w:themeFillTint="33"/>
            <w:vAlign w:val="center"/>
          </w:tcPr>
          <w:p w:rsidR="002F6AFA" w:rsidRPr="0001766C" w:rsidRDefault="002F6AFA" w:rsidP="006C2447">
            <w:pPr>
              <w:spacing w:after="0" w:line="240" w:lineRule="auto"/>
              <w:jc w:val="center"/>
              <w:rPr>
                <w:rFonts w:ascii="Calibri" w:hAnsi="Calibri" w:cs="Calibri"/>
                <w:b/>
                <w:color w:val="000000" w:themeColor="text1"/>
                <w:sz w:val="20"/>
                <w:szCs w:val="20"/>
              </w:rPr>
            </w:pPr>
          </w:p>
        </w:tc>
        <w:tc>
          <w:tcPr>
            <w:tcW w:w="762" w:type="pct"/>
            <w:vMerge/>
            <w:shd w:val="clear" w:color="auto" w:fill="C6D9F1" w:themeFill="text2" w:themeFillTint="33"/>
            <w:vAlign w:val="center"/>
          </w:tcPr>
          <w:p w:rsidR="002F6AFA" w:rsidRPr="0001766C" w:rsidRDefault="002F6AFA" w:rsidP="006C2447">
            <w:pPr>
              <w:spacing w:after="0" w:line="240" w:lineRule="auto"/>
              <w:jc w:val="center"/>
              <w:rPr>
                <w:rFonts w:ascii="Calibri" w:hAnsi="Calibri" w:cs="Calibri"/>
                <w:b/>
                <w:color w:val="000000" w:themeColor="text1"/>
                <w:sz w:val="20"/>
                <w:szCs w:val="20"/>
              </w:rPr>
            </w:pPr>
          </w:p>
        </w:tc>
        <w:tc>
          <w:tcPr>
            <w:tcW w:w="793" w:type="pct"/>
            <w:vMerge/>
            <w:shd w:val="clear" w:color="auto" w:fill="C6D9F1" w:themeFill="text2" w:themeFillTint="33"/>
            <w:vAlign w:val="center"/>
          </w:tcPr>
          <w:p w:rsidR="002F6AFA" w:rsidRPr="0001766C" w:rsidRDefault="002F6AFA" w:rsidP="006C2447">
            <w:pPr>
              <w:spacing w:after="0" w:line="240" w:lineRule="auto"/>
              <w:jc w:val="center"/>
              <w:rPr>
                <w:rFonts w:ascii="Calibri" w:hAnsi="Calibri" w:cs="Calibri"/>
                <w:b/>
                <w:color w:val="000000" w:themeColor="text1"/>
                <w:sz w:val="20"/>
                <w:szCs w:val="20"/>
              </w:rPr>
            </w:pPr>
          </w:p>
        </w:tc>
        <w:tc>
          <w:tcPr>
            <w:tcW w:w="831" w:type="pct"/>
            <w:vMerge/>
            <w:shd w:val="clear" w:color="auto" w:fill="C6D9F1" w:themeFill="text2" w:themeFillTint="33"/>
            <w:vAlign w:val="center"/>
          </w:tcPr>
          <w:p w:rsidR="002F6AFA" w:rsidRPr="0001766C" w:rsidRDefault="002F6AFA" w:rsidP="006C2447">
            <w:pPr>
              <w:spacing w:after="0" w:line="240" w:lineRule="auto"/>
              <w:jc w:val="center"/>
              <w:rPr>
                <w:rFonts w:ascii="Calibri" w:hAnsi="Calibri" w:cs="Calibri"/>
                <w:b/>
                <w:color w:val="000000" w:themeColor="text1"/>
                <w:sz w:val="20"/>
                <w:szCs w:val="20"/>
              </w:rPr>
            </w:pPr>
          </w:p>
        </w:tc>
        <w:tc>
          <w:tcPr>
            <w:tcW w:w="1111" w:type="pct"/>
            <w:gridSpan w:val="2"/>
            <w:shd w:val="clear" w:color="auto" w:fill="C6D9F1" w:themeFill="text2" w:themeFillTint="33"/>
            <w:vAlign w:val="center"/>
          </w:tcPr>
          <w:p w:rsidR="002F6AFA" w:rsidRPr="0001766C" w:rsidRDefault="002F6AFA" w:rsidP="006C2447">
            <w:pPr>
              <w:spacing w:after="0" w:line="240" w:lineRule="auto"/>
              <w:jc w:val="center"/>
              <w:rPr>
                <w:rFonts w:ascii="Calibri" w:hAnsi="Calibri" w:cs="Calibri"/>
                <w:b/>
                <w:color w:val="000000" w:themeColor="text1"/>
                <w:sz w:val="20"/>
                <w:szCs w:val="20"/>
              </w:rPr>
            </w:pPr>
            <w:r w:rsidRPr="0001766C">
              <w:rPr>
                <w:rFonts w:ascii="Calibri" w:hAnsi="Calibri" w:cs="Calibri"/>
                <w:b/>
                <w:color w:val="000000" w:themeColor="text1"/>
                <w:sz w:val="20"/>
                <w:szCs w:val="20"/>
              </w:rPr>
              <w:t>Prostá</w:t>
            </w:r>
          </w:p>
        </w:tc>
        <w:tc>
          <w:tcPr>
            <w:tcW w:w="1106" w:type="pct"/>
            <w:gridSpan w:val="2"/>
            <w:shd w:val="clear" w:color="auto" w:fill="C6D9F1" w:themeFill="text2" w:themeFillTint="33"/>
            <w:vAlign w:val="center"/>
          </w:tcPr>
          <w:p w:rsidR="002F6AFA" w:rsidRPr="0001766C" w:rsidRDefault="002F6AFA" w:rsidP="006C2447">
            <w:pPr>
              <w:spacing w:after="0" w:line="240" w:lineRule="auto"/>
              <w:jc w:val="center"/>
              <w:rPr>
                <w:rFonts w:ascii="Calibri" w:hAnsi="Calibri" w:cs="Calibri"/>
                <w:b/>
                <w:color w:val="000000" w:themeColor="text1"/>
                <w:sz w:val="20"/>
                <w:szCs w:val="20"/>
              </w:rPr>
            </w:pPr>
            <w:r w:rsidRPr="0001766C">
              <w:rPr>
                <w:rFonts w:ascii="Calibri" w:hAnsi="Calibri" w:cs="Calibri"/>
                <w:b/>
                <w:color w:val="000000" w:themeColor="text1"/>
                <w:sz w:val="20"/>
                <w:szCs w:val="20"/>
              </w:rPr>
              <w:t>Reálná</w:t>
            </w:r>
          </w:p>
        </w:tc>
      </w:tr>
      <w:tr w:rsidR="00517076" w:rsidRPr="006C2447" w:rsidTr="006C2447">
        <w:trPr>
          <w:trHeight w:val="227"/>
          <w:jc w:val="center"/>
        </w:trPr>
        <w:tc>
          <w:tcPr>
            <w:tcW w:w="396" w:type="pct"/>
            <w:vMerge/>
            <w:shd w:val="clear" w:color="auto" w:fill="C6D9F1" w:themeFill="text2" w:themeFillTint="33"/>
            <w:vAlign w:val="center"/>
          </w:tcPr>
          <w:p w:rsidR="002F6AFA" w:rsidRPr="0001766C" w:rsidRDefault="002F6AFA" w:rsidP="006C2447">
            <w:pPr>
              <w:spacing w:after="0" w:line="240" w:lineRule="auto"/>
              <w:jc w:val="center"/>
              <w:rPr>
                <w:rFonts w:ascii="Calibri" w:hAnsi="Calibri" w:cs="Calibri"/>
                <w:b/>
                <w:color w:val="000000" w:themeColor="text1"/>
                <w:sz w:val="20"/>
                <w:szCs w:val="20"/>
              </w:rPr>
            </w:pPr>
          </w:p>
        </w:tc>
        <w:tc>
          <w:tcPr>
            <w:tcW w:w="762" w:type="pct"/>
            <w:vMerge/>
            <w:shd w:val="clear" w:color="auto" w:fill="C6D9F1" w:themeFill="text2" w:themeFillTint="33"/>
            <w:vAlign w:val="center"/>
          </w:tcPr>
          <w:p w:rsidR="002F6AFA" w:rsidRPr="0001766C" w:rsidRDefault="002F6AFA" w:rsidP="006C2447">
            <w:pPr>
              <w:spacing w:after="0" w:line="240" w:lineRule="auto"/>
              <w:jc w:val="center"/>
              <w:rPr>
                <w:rFonts w:ascii="Calibri" w:hAnsi="Calibri" w:cs="Calibri"/>
                <w:b/>
                <w:color w:val="000000" w:themeColor="text1"/>
                <w:sz w:val="20"/>
                <w:szCs w:val="20"/>
              </w:rPr>
            </w:pPr>
          </w:p>
        </w:tc>
        <w:tc>
          <w:tcPr>
            <w:tcW w:w="793" w:type="pct"/>
            <w:vMerge/>
            <w:shd w:val="clear" w:color="auto" w:fill="C6D9F1" w:themeFill="text2" w:themeFillTint="33"/>
            <w:vAlign w:val="center"/>
          </w:tcPr>
          <w:p w:rsidR="002F6AFA" w:rsidRPr="0001766C" w:rsidRDefault="002F6AFA" w:rsidP="006C2447">
            <w:pPr>
              <w:spacing w:after="0" w:line="240" w:lineRule="auto"/>
              <w:jc w:val="center"/>
              <w:rPr>
                <w:rFonts w:ascii="Calibri" w:hAnsi="Calibri" w:cs="Calibri"/>
                <w:b/>
                <w:color w:val="000000" w:themeColor="text1"/>
                <w:sz w:val="20"/>
                <w:szCs w:val="20"/>
              </w:rPr>
            </w:pPr>
          </w:p>
        </w:tc>
        <w:tc>
          <w:tcPr>
            <w:tcW w:w="831" w:type="pct"/>
            <w:vMerge/>
            <w:shd w:val="clear" w:color="auto" w:fill="C6D9F1" w:themeFill="text2" w:themeFillTint="33"/>
            <w:vAlign w:val="center"/>
          </w:tcPr>
          <w:p w:rsidR="002F6AFA" w:rsidRPr="0001766C" w:rsidRDefault="002F6AFA" w:rsidP="006C2447">
            <w:pPr>
              <w:spacing w:after="0" w:line="240" w:lineRule="auto"/>
              <w:jc w:val="center"/>
              <w:rPr>
                <w:rFonts w:ascii="Calibri" w:hAnsi="Calibri" w:cs="Calibri"/>
                <w:b/>
                <w:color w:val="000000" w:themeColor="text1"/>
                <w:sz w:val="20"/>
                <w:szCs w:val="20"/>
              </w:rPr>
            </w:pPr>
          </w:p>
        </w:tc>
        <w:tc>
          <w:tcPr>
            <w:tcW w:w="555" w:type="pct"/>
            <w:shd w:val="clear" w:color="auto" w:fill="C6D9F1" w:themeFill="text2" w:themeFillTint="33"/>
            <w:vAlign w:val="center"/>
          </w:tcPr>
          <w:p w:rsidR="002F6AFA" w:rsidRPr="0001766C" w:rsidRDefault="002F6AFA" w:rsidP="006C2447">
            <w:pPr>
              <w:spacing w:after="0" w:line="240" w:lineRule="auto"/>
              <w:jc w:val="center"/>
              <w:rPr>
                <w:rFonts w:ascii="Calibri" w:hAnsi="Calibri" w:cs="Calibri"/>
                <w:b/>
                <w:color w:val="000000" w:themeColor="text1"/>
                <w:sz w:val="20"/>
                <w:szCs w:val="20"/>
              </w:rPr>
            </w:pPr>
            <w:r w:rsidRPr="0001766C">
              <w:rPr>
                <w:rFonts w:ascii="Calibri" w:hAnsi="Calibri" w:cs="Calibri"/>
                <w:b/>
                <w:color w:val="000000" w:themeColor="text1"/>
                <w:sz w:val="20"/>
                <w:szCs w:val="20"/>
              </w:rPr>
              <w:t>Bez dot</w:t>
            </w:r>
            <w:r w:rsidR="000B6139" w:rsidRPr="0001766C">
              <w:rPr>
                <w:rFonts w:ascii="Calibri" w:hAnsi="Calibri" w:cs="Calibri"/>
                <w:b/>
                <w:color w:val="000000" w:themeColor="text1"/>
                <w:sz w:val="20"/>
                <w:szCs w:val="20"/>
              </w:rPr>
              <w:t>ace</w:t>
            </w:r>
          </w:p>
        </w:tc>
        <w:tc>
          <w:tcPr>
            <w:tcW w:w="557" w:type="pct"/>
            <w:shd w:val="clear" w:color="auto" w:fill="C6D9F1" w:themeFill="text2" w:themeFillTint="33"/>
            <w:vAlign w:val="center"/>
          </w:tcPr>
          <w:p w:rsidR="002F6AFA" w:rsidRPr="0001766C" w:rsidRDefault="002F6AFA" w:rsidP="006C2447">
            <w:pPr>
              <w:spacing w:after="0" w:line="240" w:lineRule="auto"/>
              <w:jc w:val="center"/>
              <w:rPr>
                <w:rFonts w:ascii="Calibri" w:hAnsi="Calibri" w:cs="Calibri"/>
                <w:b/>
                <w:color w:val="000000" w:themeColor="text1"/>
                <w:sz w:val="20"/>
                <w:szCs w:val="20"/>
              </w:rPr>
            </w:pPr>
            <w:r w:rsidRPr="0001766C">
              <w:rPr>
                <w:rFonts w:ascii="Calibri" w:hAnsi="Calibri" w:cs="Calibri"/>
                <w:b/>
                <w:color w:val="000000" w:themeColor="text1"/>
                <w:sz w:val="20"/>
                <w:szCs w:val="20"/>
              </w:rPr>
              <w:t>S dotací</w:t>
            </w:r>
          </w:p>
        </w:tc>
        <w:tc>
          <w:tcPr>
            <w:tcW w:w="555" w:type="pct"/>
            <w:shd w:val="clear" w:color="auto" w:fill="C6D9F1" w:themeFill="text2" w:themeFillTint="33"/>
            <w:vAlign w:val="center"/>
          </w:tcPr>
          <w:p w:rsidR="002F6AFA" w:rsidRPr="0001766C" w:rsidRDefault="002F6AFA" w:rsidP="006C2447">
            <w:pPr>
              <w:spacing w:after="0" w:line="240" w:lineRule="auto"/>
              <w:jc w:val="center"/>
              <w:rPr>
                <w:rFonts w:ascii="Calibri" w:hAnsi="Calibri" w:cs="Calibri"/>
                <w:b/>
                <w:color w:val="000000" w:themeColor="text1"/>
                <w:sz w:val="20"/>
                <w:szCs w:val="20"/>
              </w:rPr>
            </w:pPr>
            <w:r w:rsidRPr="0001766C">
              <w:rPr>
                <w:rFonts w:ascii="Calibri" w:hAnsi="Calibri" w:cs="Calibri"/>
                <w:b/>
                <w:color w:val="000000" w:themeColor="text1"/>
                <w:sz w:val="20"/>
                <w:szCs w:val="20"/>
              </w:rPr>
              <w:t>Bez dot</w:t>
            </w:r>
            <w:r w:rsidR="000B6139" w:rsidRPr="0001766C">
              <w:rPr>
                <w:rFonts w:ascii="Calibri" w:hAnsi="Calibri" w:cs="Calibri"/>
                <w:b/>
                <w:color w:val="000000" w:themeColor="text1"/>
                <w:sz w:val="20"/>
                <w:szCs w:val="20"/>
              </w:rPr>
              <w:t>ace</w:t>
            </w:r>
          </w:p>
        </w:tc>
        <w:tc>
          <w:tcPr>
            <w:tcW w:w="551" w:type="pct"/>
            <w:shd w:val="clear" w:color="auto" w:fill="C6D9F1" w:themeFill="text2" w:themeFillTint="33"/>
            <w:vAlign w:val="center"/>
          </w:tcPr>
          <w:p w:rsidR="002F6AFA" w:rsidRPr="0001766C" w:rsidRDefault="002F6AFA" w:rsidP="006C2447">
            <w:pPr>
              <w:spacing w:after="0" w:line="240" w:lineRule="auto"/>
              <w:jc w:val="center"/>
              <w:rPr>
                <w:rFonts w:ascii="Calibri" w:hAnsi="Calibri" w:cs="Calibri"/>
                <w:b/>
                <w:color w:val="000000" w:themeColor="text1"/>
                <w:sz w:val="20"/>
                <w:szCs w:val="20"/>
              </w:rPr>
            </w:pPr>
            <w:r w:rsidRPr="0001766C">
              <w:rPr>
                <w:rFonts w:ascii="Calibri" w:hAnsi="Calibri" w:cs="Calibri"/>
                <w:b/>
                <w:color w:val="000000" w:themeColor="text1"/>
                <w:sz w:val="20"/>
                <w:szCs w:val="20"/>
              </w:rPr>
              <w:t>S dotací</w:t>
            </w:r>
          </w:p>
        </w:tc>
      </w:tr>
      <w:tr w:rsidR="00517076" w:rsidRPr="006C2447" w:rsidTr="006C2447">
        <w:trPr>
          <w:trHeight w:val="227"/>
          <w:jc w:val="center"/>
        </w:trPr>
        <w:tc>
          <w:tcPr>
            <w:tcW w:w="396" w:type="pct"/>
            <w:vMerge w:val="restart"/>
            <w:shd w:val="clear" w:color="auto" w:fill="C6D9F1" w:themeFill="text2" w:themeFillTint="33"/>
            <w:vAlign w:val="center"/>
          </w:tcPr>
          <w:p w:rsidR="002F6AFA" w:rsidRPr="006C2447" w:rsidRDefault="002F6AFA" w:rsidP="006C2447">
            <w:pPr>
              <w:spacing w:after="0" w:line="240" w:lineRule="auto"/>
              <w:jc w:val="center"/>
              <w:rPr>
                <w:rFonts w:ascii="Calibri" w:hAnsi="Calibri" w:cs="Calibri"/>
                <w:color w:val="000000" w:themeColor="text1"/>
                <w:sz w:val="20"/>
                <w:szCs w:val="20"/>
              </w:rPr>
            </w:pPr>
            <w:r w:rsidRPr="006C2447">
              <w:rPr>
                <w:rFonts w:ascii="Calibri" w:hAnsi="Calibri" w:cs="Calibri"/>
                <w:color w:val="000000" w:themeColor="text1"/>
                <w:sz w:val="20"/>
                <w:szCs w:val="20"/>
              </w:rPr>
              <w:t>MVE</w:t>
            </w:r>
          </w:p>
        </w:tc>
        <w:tc>
          <w:tcPr>
            <w:tcW w:w="762" w:type="pct"/>
            <w:vAlign w:val="center"/>
          </w:tcPr>
          <w:p w:rsidR="002F6AFA" w:rsidRPr="006C2447" w:rsidRDefault="002F6AFA" w:rsidP="006C2447">
            <w:pPr>
              <w:spacing w:after="0" w:line="240" w:lineRule="auto"/>
              <w:ind w:right="166"/>
              <w:jc w:val="right"/>
              <w:rPr>
                <w:rFonts w:ascii="Calibri" w:hAnsi="Calibri" w:cs="Calibri"/>
                <w:color w:val="000000" w:themeColor="text1"/>
                <w:sz w:val="20"/>
                <w:szCs w:val="20"/>
              </w:rPr>
            </w:pPr>
            <w:r w:rsidRPr="006C2447">
              <w:rPr>
                <w:rFonts w:ascii="Calibri" w:hAnsi="Calibri" w:cs="Calibri"/>
                <w:color w:val="000000" w:themeColor="text1"/>
                <w:sz w:val="20"/>
                <w:szCs w:val="20"/>
              </w:rPr>
              <w:t>5 200</w:t>
            </w:r>
          </w:p>
        </w:tc>
        <w:tc>
          <w:tcPr>
            <w:tcW w:w="793" w:type="pct"/>
            <w:vAlign w:val="center"/>
          </w:tcPr>
          <w:p w:rsidR="002F6AFA" w:rsidRPr="006C2447" w:rsidRDefault="002F6AFA" w:rsidP="006C2447">
            <w:pPr>
              <w:spacing w:after="0" w:line="240" w:lineRule="auto"/>
              <w:ind w:right="166"/>
              <w:jc w:val="right"/>
              <w:rPr>
                <w:rFonts w:ascii="Calibri" w:hAnsi="Calibri" w:cs="Calibri"/>
                <w:color w:val="000000" w:themeColor="text1"/>
                <w:sz w:val="20"/>
                <w:szCs w:val="20"/>
              </w:rPr>
            </w:pPr>
            <w:r w:rsidRPr="006C2447">
              <w:rPr>
                <w:rFonts w:ascii="Calibri" w:hAnsi="Calibri" w:cs="Calibri"/>
                <w:color w:val="000000" w:themeColor="text1"/>
                <w:sz w:val="20"/>
                <w:szCs w:val="20"/>
              </w:rPr>
              <w:t>850 000 000</w:t>
            </w:r>
          </w:p>
        </w:tc>
        <w:tc>
          <w:tcPr>
            <w:tcW w:w="831" w:type="pct"/>
            <w:vAlign w:val="center"/>
          </w:tcPr>
          <w:p w:rsidR="002F6AFA" w:rsidRPr="006C2447" w:rsidRDefault="002F6AFA" w:rsidP="006C2447">
            <w:pPr>
              <w:spacing w:after="0" w:line="240" w:lineRule="auto"/>
              <w:ind w:right="166"/>
              <w:jc w:val="right"/>
              <w:rPr>
                <w:rFonts w:ascii="Calibri" w:hAnsi="Calibri" w:cs="Calibri"/>
                <w:color w:val="000000" w:themeColor="text1"/>
                <w:sz w:val="20"/>
                <w:szCs w:val="20"/>
              </w:rPr>
            </w:pPr>
            <w:r w:rsidRPr="006C2447">
              <w:rPr>
                <w:rFonts w:ascii="Calibri" w:hAnsi="Calibri" w:cs="Calibri"/>
                <w:color w:val="000000" w:themeColor="text1"/>
                <w:sz w:val="20"/>
                <w:szCs w:val="20"/>
              </w:rPr>
              <w:t>250 000 000</w:t>
            </w:r>
          </w:p>
        </w:tc>
        <w:tc>
          <w:tcPr>
            <w:tcW w:w="555"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r w:rsidRPr="006C2447">
              <w:rPr>
                <w:rFonts w:ascii="Calibri" w:hAnsi="Calibri" w:cs="Calibri"/>
                <w:color w:val="000000" w:themeColor="text1"/>
                <w:sz w:val="20"/>
                <w:szCs w:val="20"/>
              </w:rPr>
              <w:t>13,5</w:t>
            </w:r>
          </w:p>
        </w:tc>
        <w:tc>
          <w:tcPr>
            <w:tcW w:w="557"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p>
        </w:tc>
        <w:tc>
          <w:tcPr>
            <w:tcW w:w="555"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r w:rsidRPr="006C2447">
              <w:rPr>
                <w:rFonts w:ascii="Calibri" w:hAnsi="Calibri" w:cs="Calibri"/>
                <w:color w:val="000000" w:themeColor="text1"/>
                <w:sz w:val="20"/>
                <w:szCs w:val="20"/>
              </w:rPr>
              <w:t>17,1</w:t>
            </w:r>
          </w:p>
        </w:tc>
        <w:tc>
          <w:tcPr>
            <w:tcW w:w="551"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p>
        </w:tc>
      </w:tr>
      <w:tr w:rsidR="00517076" w:rsidRPr="006C2447" w:rsidTr="006C2447">
        <w:trPr>
          <w:trHeight w:val="227"/>
          <w:jc w:val="center"/>
        </w:trPr>
        <w:tc>
          <w:tcPr>
            <w:tcW w:w="396" w:type="pct"/>
            <w:vMerge/>
            <w:shd w:val="clear" w:color="auto" w:fill="C6D9F1" w:themeFill="text2" w:themeFillTint="33"/>
            <w:vAlign w:val="center"/>
          </w:tcPr>
          <w:p w:rsidR="002F6AFA" w:rsidRPr="006C2447" w:rsidRDefault="002F6AFA" w:rsidP="006C2447">
            <w:pPr>
              <w:spacing w:after="0" w:line="240" w:lineRule="auto"/>
              <w:jc w:val="center"/>
              <w:rPr>
                <w:rFonts w:ascii="Calibri" w:hAnsi="Calibri" w:cs="Calibri"/>
                <w:color w:val="000000" w:themeColor="text1"/>
                <w:sz w:val="20"/>
                <w:szCs w:val="20"/>
              </w:rPr>
            </w:pPr>
          </w:p>
        </w:tc>
        <w:tc>
          <w:tcPr>
            <w:tcW w:w="762" w:type="pct"/>
            <w:vAlign w:val="center"/>
          </w:tcPr>
          <w:p w:rsidR="002F6AFA" w:rsidRPr="006C2447" w:rsidRDefault="002F6AFA" w:rsidP="006C2447">
            <w:pPr>
              <w:spacing w:after="0" w:line="240" w:lineRule="auto"/>
              <w:ind w:right="166"/>
              <w:jc w:val="right"/>
              <w:rPr>
                <w:rFonts w:ascii="Calibri" w:hAnsi="Calibri" w:cs="Calibri"/>
                <w:color w:val="000000" w:themeColor="text1"/>
                <w:sz w:val="20"/>
                <w:szCs w:val="20"/>
              </w:rPr>
            </w:pPr>
            <w:r w:rsidRPr="006C2447">
              <w:rPr>
                <w:rFonts w:ascii="Calibri" w:hAnsi="Calibri" w:cs="Calibri"/>
                <w:color w:val="000000" w:themeColor="text1"/>
                <w:sz w:val="20"/>
                <w:szCs w:val="20"/>
              </w:rPr>
              <w:t>2 800</w:t>
            </w:r>
          </w:p>
        </w:tc>
        <w:tc>
          <w:tcPr>
            <w:tcW w:w="793" w:type="pct"/>
            <w:vAlign w:val="center"/>
          </w:tcPr>
          <w:p w:rsidR="002F6AFA" w:rsidRPr="006C2447" w:rsidRDefault="002F6AFA" w:rsidP="006C2447">
            <w:pPr>
              <w:spacing w:after="0" w:line="240" w:lineRule="auto"/>
              <w:ind w:right="166"/>
              <w:jc w:val="right"/>
              <w:rPr>
                <w:rFonts w:ascii="Calibri" w:hAnsi="Calibri" w:cs="Calibri"/>
                <w:color w:val="000000" w:themeColor="text1"/>
                <w:sz w:val="20"/>
                <w:szCs w:val="20"/>
              </w:rPr>
            </w:pPr>
            <w:r w:rsidRPr="006C2447">
              <w:rPr>
                <w:rFonts w:ascii="Calibri" w:hAnsi="Calibri" w:cs="Calibri"/>
                <w:color w:val="000000" w:themeColor="text1"/>
                <w:sz w:val="20"/>
                <w:szCs w:val="20"/>
              </w:rPr>
              <w:t>296 000 000</w:t>
            </w:r>
          </w:p>
        </w:tc>
        <w:tc>
          <w:tcPr>
            <w:tcW w:w="831" w:type="pct"/>
            <w:vAlign w:val="center"/>
          </w:tcPr>
          <w:p w:rsidR="002F6AFA" w:rsidRPr="006C2447" w:rsidRDefault="002F6AFA" w:rsidP="006C2447">
            <w:pPr>
              <w:spacing w:after="0" w:line="240" w:lineRule="auto"/>
              <w:ind w:right="166"/>
              <w:jc w:val="right"/>
              <w:rPr>
                <w:rFonts w:ascii="Calibri" w:hAnsi="Calibri" w:cs="Calibri"/>
                <w:color w:val="000000" w:themeColor="text1"/>
                <w:sz w:val="20"/>
                <w:szCs w:val="20"/>
              </w:rPr>
            </w:pPr>
            <w:r w:rsidRPr="006C2447">
              <w:rPr>
                <w:rFonts w:ascii="Calibri" w:hAnsi="Calibri" w:cs="Calibri"/>
                <w:color w:val="000000" w:themeColor="text1"/>
                <w:sz w:val="20"/>
                <w:szCs w:val="20"/>
              </w:rPr>
              <w:t>136 084 253</w:t>
            </w:r>
          </w:p>
        </w:tc>
        <w:tc>
          <w:tcPr>
            <w:tcW w:w="555"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r w:rsidRPr="006C2447">
              <w:rPr>
                <w:rFonts w:ascii="Calibri" w:hAnsi="Calibri" w:cs="Calibri"/>
                <w:color w:val="000000" w:themeColor="text1"/>
                <w:sz w:val="20"/>
                <w:szCs w:val="20"/>
              </w:rPr>
              <w:t>9,1</w:t>
            </w:r>
          </w:p>
        </w:tc>
        <w:tc>
          <w:tcPr>
            <w:tcW w:w="557"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p>
        </w:tc>
        <w:tc>
          <w:tcPr>
            <w:tcW w:w="555"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r w:rsidRPr="006C2447">
              <w:rPr>
                <w:rFonts w:ascii="Calibri" w:hAnsi="Calibri" w:cs="Calibri"/>
                <w:color w:val="000000" w:themeColor="text1"/>
                <w:sz w:val="20"/>
                <w:szCs w:val="20"/>
              </w:rPr>
              <w:t>12,5</w:t>
            </w:r>
          </w:p>
        </w:tc>
        <w:tc>
          <w:tcPr>
            <w:tcW w:w="551"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p>
        </w:tc>
      </w:tr>
      <w:tr w:rsidR="00517076" w:rsidRPr="006C2447" w:rsidTr="006C2447">
        <w:trPr>
          <w:trHeight w:val="227"/>
          <w:jc w:val="center"/>
        </w:trPr>
        <w:tc>
          <w:tcPr>
            <w:tcW w:w="396" w:type="pct"/>
            <w:vMerge/>
            <w:shd w:val="clear" w:color="auto" w:fill="C6D9F1" w:themeFill="text2" w:themeFillTint="33"/>
            <w:vAlign w:val="center"/>
          </w:tcPr>
          <w:p w:rsidR="002F6AFA" w:rsidRPr="006C2447" w:rsidRDefault="002F6AFA" w:rsidP="006C2447">
            <w:pPr>
              <w:spacing w:after="0" w:line="240" w:lineRule="auto"/>
              <w:jc w:val="center"/>
              <w:rPr>
                <w:rFonts w:ascii="Calibri" w:hAnsi="Calibri" w:cs="Calibri"/>
                <w:color w:val="000000" w:themeColor="text1"/>
                <w:sz w:val="20"/>
                <w:szCs w:val="20"/>
              </w:rPr>
            </w:pPr>
          </w:p>
        </w:tc>
        <w:tc>
          <w:tcPr>
            <w:tcW w:w="762" w:type="pct"/>
            <w:vAlign w:val="center"/>
          </w:tcPr>
          <w:p w:rsidR="002F6AFA" w:rsidRPr="006C2447" w:rsidRDefault="002F6AFA" w:rsidP="006C2447">
            <w:pPr>
              <w:spacing w:after="0" w:line="240" w:lineRule="auto"/>
              <w:ind w:right="166"/>
              <w:jc w:val="right"/>
              <w:rPr>
                <w:rFonts w:ascii="Calibri" w:hAnsi="Calibri" w:cs="Calibri"/>
                <w:color w:val="000000" w:themeColor="text1"/>
                <w:sz w:val="20"/>
                <w:szCs w:val="20"/>
              </w:rPr>
            </w:pPr>
            <w:r w:rsidRPr="006C2447">
              <w:rPr>
                <w:rFonts w:ascii="Calibri" w:hAnsi="Calibri" w:cs="Calibri"/>
                <w:color w:val="000000" w:themeColor="text1"/>
                <w:sz w:val="20"/>
                <w:szCs w:val="20"/>
              </w:rPr>
              <w:t>4 000</w:t>
            </w:r>
          </w:p>
        </w:tc>
        <w:tc>
          <w:tcPr>
            <w:tcW w:w="793" w:type="pct"/>
            <w:vAlign w:val="center"/>
          </w:tcPr>
          <w:p w:rsidR="002F6AFA" w:rsidRPr="006C2447" w:rsidRDefault="002F6AFA" w:rsidP="006C2447">
            <w:pPr>
              <w:spacing w:after="0" w:line="240" w:lineRule="auto"/>
              <w:ind w:right="166"/>
              <w:jc w:val="right"/>
              <w:rPr>
                <w:rFonts w:ascii="Calibri" w:hAnsi="Calibri" w:cs="Calibri"/>
                <w:color w:val="000000" w:themeColor="text1"/>
                <w:sz w:val="20"/>
                <w:szCs w:val="20"/>
              </w:rPr>
            </w:pPr>
            <w:r w:rsidRPr="006C2447">
              <w:rPr>
                <w:rFonts w:ascii="Calibri" w:hAnsi="Calibri" w:cs="Calibri"/>
                <w:color w:val="000000" w:themeColor="text1"/>
                <w:sz w:val="20"/>
                <w:szCs w:val="20"/>
              </w:rPr>
              <w:t>403 127 000</w:t>
            </w:r>
          </w:p>
        </w:tc>
        <w:tc>
          <w:tcPr>
            <w:tcW w:w="831" w:type="pct"/>
            <w:vAlign w:val="center"/>
          </w:tcPr>
          <w:p w:rsidR="002F6AFA" w:rsidRPr="006C2447" w:rsidRDefault="002F6AFA" w:rsidP="006C2447">
            <w:pPr>
              <w:spacing w:after="0" w:line="240" w:lineRule="auto"/>
              <w:ind w:right="166"/>
              <w:jc w:val="right"/>
              <w:rPr>
                <w:rFonts w:ascii="Calibri" w:hAnsi="Calibri" w:cs="Calibri"/>
                <w:color w:val="000000" w:themeColor="text1"/>
                <w:sz w:val="20"/>
                <w:szCs w:val="20"/>
              </w:rPr>
            </w:pPr>
            <w:r w:rsidRPr="006C2447">
              <w:rPr>
                <w:rFonts w:ascii="Calibri" w:hAnsi="Calibri" w:cs="Calibri"/>
                <w:color w:val="000000" w:themeColor="text1"/>
                <w:sz w:val="20"/>
                <w:szCs w:val="20"/>
              </w:rPr>
              <w:t>99 089 112</w:t>
            </w:r>
          </w:p>
        </w:tc>
        <w:tc>
          <w:tcPr>
            <w:tcW w:w="555"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r w:rsidRPr="006C2447">
              <w:rPr>
                <w:rFonts w:ascii="Calibri" w:hAnsi="Calibri" w:cs="Calibri"/>
                <w:color w:val="000000" w:themeColor="text1"/>
                <w:sz w:val="20"/>
                <w:szCs w:val="20"/>
              </w:rPr>
              <w:t>8,6</w:t>
            </w:r>
          </w:p>
        </w:tc>
        <w:tc>
          <w:tcPr>
            <w:tcW w:w="557" w:type="pct"/>
            <w:vAlign w:val="center"/>
          </w:tcPr>
          <w:p w:rsidR="002F6AFA" w:rsidRPr="006C2447" w:rsidRDefault="006E450C" w:rsidP="006C2447">
            <w:pPr>
              <w:spacing w:after="0" w:line="240" w:lineRule="auto"/>
              <w:ind w:right="113"/>
              <w:jc w:val="right"/>
              <w:rPr>
                <w:rFonts w:ascii="Calibri" w:hAnsi="Calibri" w:cs="Calibri"/>
                <w:color w:val="000000" w:themeColor="text1"/>
                <w:sz w:val="20"/>
                <w:szCs w:val="20"/>
              </w:rPr>
            </w:pPr>
            <w:r w:rsidRPr="006C2447">
              <w:rPr>
                <w:rFonts w:ascii="Calibri" w:hAnsi="Calibri" w:cs="Calibri"/>
                <w:color w:val="000000" w:themeColor="text1"/>
                <w:sz w:val="20"/>
                <w:szCs w:val="20"/>
              </w:rPr>
              <w:t>7</w:t>
            </w:r>
            <w:r w:rsidR="002F6AFA" w:rsidRPr="006C2447">
              <w:rPr>
                <w:rFonts w:ascii="Calibri" w:hAnsi="Calibri" w:cs="Calibri"/>
                <w:color w:val="000000" w:themeColor="text1"/>
                <w:sz w:val="20"/>
                <w:szCs w:val="20"/>
              </w:rPr>
              <w:t>,</w:t>
            </w:r>
            <w:r w:rsidRPr="006C2447">
              <w:rPr>
                <w:rFonts w:ascii="Calibri" w:hAnsi="Calibri" w:cs="Calibri"/>
                <w:color w:val="000000" w:themeColor="text1"/>
                <w:sz w:val="20"/>
                <w:szCs w:val="20"/>
              </w:rPr>
              <w:t>0</w:t>
            </w:r>
          </w:p>
        </w:tc>
        <w:tc>
          <w:tcPr>
            <w:tcW w:w="555"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r w:rsidRPr="006C2447">
              <w:rPr>
                <w:rFonts w:ascii="Calibri" w:hAnsi="Calibri" w:cs="Calibri"/>
                <w:color w:val="000000" w:themeColor="text1"/>
                <w:sz w:val="20"/>
                <w:szCs w:val="20"/>
              </w:rPr>
              <w:t>10,</w:t>
            </w:r>
            <w:r w:rsidR="006E450C" w:rsidRPr="006C2447">
              <w:rPr>
                <w:rFonts w:ascii="Calibri" w:hAnsi="Calibri" w:cs="Calibri"/>
                <w:color w:val="000000" w:themeColor="text1"/>
                <w:sz w:val="20"/>
                <w:szCs w:val="20"/>
              </w:rPr>
              <w:t>8</w:t>
            </w:r>
          </w:p>
        </w:tc>
        <w:tc>
          <w:tcPr>
            <w:tcW w:w="551"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r w:rsidRPr="006C2447">
              <w:rPr>
                <w:rFonts w:ascii="Calibri" w:hAnsi="Calibri" w:cs="Calibri"/>
                <w:color w:val="000000" w:themeColor="text1"/>
                <w:sz w:val="20"/>
                <w:szCs w:val="20"/>
              </w:rPr>
              <w:t>8,</w:t>
            </w:r>
            <w:r w:rsidR="006E450C" w:rsidRPr="006C2447">
              <w:rPr>
                <w:rFonts w:ascii="Calibri" w:hAnsi="Calibri" w:cs="Calibri"/>
                <w:color w:val="000000" w:themeColor="text1"/>
                <w:sz w:val="20"/>
                <w:szCs w:val="20"/>
              </w:rPr>
              <w:t>4</w:t>
            </w:r>
          </w:p>
        </w:tc>
      </w:tr>
      <w:tr w:rsidR="00517076" w:rsidRPr="006C2447" w:rsidTr="006C2447">
        <w:trPr>
          <w:trHeight w:val="227"/>
          <w:jc w:val="center"/>
        </w:trPr>
        <w:tc>
          <w:tcPr>
            <w:tcW w:w="396" w:type="pct"/>
            <w:vMerge w:val="restart"/>
            <w:shd w:val="clear" w:color="auto" w:fill="C6D9F1" w:themeFill="text2" w:themeFillTint="33"/>
            <w:vAlign w:val="center"/>
          </w:tcPr>
          <w:p w:rsidR="002F6AFA" w:rsidRPr="006C2447" w:rsidRDefault="002F6AFA" w:rsidP="006C2447">
            <w:pPr>
              <w:spacing w:after="0" w:line="240" w:lineRule="auto"/>
              <w:jc w:val="center"/>
              <w:rPr>
                <w:rFonts w:ascii="Calibri" w:hAnsi="Calibri" w:cs="Calibri"/>
                <w:color w:val="000000" w:themeColor="text1"/>
                <w:sz w:val="20"/>
                <w:szCs w:val="20"/>
              </w:rPr>
            </w:pPr>
            <w:r w:rsidRPr="006C2447">
              <w:rPr>
                <w:rFonts w:ascii="Calibri" w:hAnsi="Calibri" w:cs="Calibri"/>
                <w:color w:val="000000" w:themeColor="text1"/>
                <w:sz w:val="20"/>
                <w:szCs w:val="20"/>
              </w:rPr>
              <w:t>BPS</w:t>
            </w:r>
          </w:p>
        </w:tc>
        <w:tc>
          <w:tcPr>
            <w:tcW w:w="762" w:type="pct"/>
            <w:vAlign w:val="center"/>
          </w:tcPr>
          <w:p w:rsidR="002F6AFA" w:rsidRPr="006C2447" w:rsidRDefault="002F6AFA" w:rsidP="006C2447">
            <w:pPr>
              <w:spacing w:after="0" w:line="240" w:lineRule="auto"/>
              <w:ind w:right="166"/>
              <w:jc w:val="right"/>
              <w:rPr>
                <w:rFonts w:ascii="Calibri" w:hAnsi="Calibri" w:cs="Calibri"/>
                <w:color w:val="000000" w:themeColor="text1"/>
                <w:sz w:val="20"/>
                <w:szCs w:val="20"/>
              </w:rPr>
            </w:pPr>
            <w:r w:rsidRPr="006C2447">
              <w:rPr>
                <w:rFonts w:ascii="Calibri" w:hAnsi="Calibri" w:cs="Calibri"/>
                <w:color w:val="000000" w:themeColor="text1"/>
                <w:sz w:val="20"/>
                <w:szCs w:val="20"/>
              </w:rPr>
              <w:t>500</w:t>
            </w:r>
          </w:p>
        </w:tc>
        <w:tc>
          <w:tcPr>
            <w:tcW w:w="793" w:type="pct"/>
            <w:vAlign w:val="center"/>
          </w:tcPr>
          <w:p w:rsidR="002F6AFA" w:rsidRPr="006C2447" w:rsidRDefault="002F6AFA" w:rsidP="006C2447">
            <w:pPr>
              <w:spacing w:after="0" w:line="240" w:lineRule="auto"/>
              <w:ind w:right="166"/>
              <w:jc w:val="right"/>
              <w:rPr>
                <w:rFonts w:ascii="Calibri" w:hAnsi="Calibri" w:cs="Calibri"/>
                <w:color w:val="000000" w:themeColor="text1"/>
                <w:sz w:val="20"/>
                <w:szCs w:val="20"/>
              </w:rPr>
            </w:pPr>
            <w:r w:rsidRPr="006C2447">
              <w:rPr>
                <w:rFonts w:ascii="Calibri" w:hAnsi="Calibri" w:cs="Calibri"/>
                <w:color w:val="000000" w:themeColor="text1"/>
                <w:sz w:val="20"/>
                <w:szCs w:val="20"/>
              </w:rPr>
              <w:t>59 820 000</w:t>
            </w:r>
          </w:p>
        </w:tc>
        <w:tc>
          <w:tcPr>
            <w:tcW w:w="831" w:type="pct"/>
            <w:vAlign w:val="center"/>
          </w:tcPr>
          <w:p w:rsidR="002F6AFA" w:rsidRPr="006C2447" w:rsidRDefault="002F6AFA" w:rsidP="006C2447">
            <w:pPr>
              <w:spacing w:after="0" w:line="240" w:lineRule="auto"/>
              <w:ind w:right="166"/>
              <w:jc w:val="right"/>
              <w:rPr>
                <w:rFonts w:ascii="Calibri" w:hAnsi="Calibri" w:cs="Calibri"/>
                <w:color w:val="000000" w:themeColor="text1"/>
                <w:sz w:val="20"/>
                <w:szCs w:val="20"/>
              </w:rPr>
            </w:pPr>
            <w:r w:rsidRPr="006C2447">
              <w:rPr>
                <w:rFonts w:ascii="Calibri" w:hAnsi="Calibri" w:cs="Calibri"/>
                <w:color w:val="000000" w:themeColor="text1"/>
                <w:sz w:val="20"/>
                <w:szCs w:val="20"/>
              </w:rPr>
              <w:t>17 500 000</w:t>
            </w:r>
          </w:p>
        </w:tc>
        <w:tc>
          <w:tcPr>
            <w:tcW w:w="555"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p>
        </w:tc>
        <w:tc>
          <w:tcPr>
            <w:tcW w:w="557"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p>
        </w:tc>
        <w:tc>
          <w:tcPr>
            <w:tcW w:w="555"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r w:rsidRPr="006C2447">
              <w:rPr>
                <w:rFonts w:ascii="Calibri" w:hAnsi="Calibri" w:cs="Calibri"/>
                <w:color w:val="000000" w:themeColor="text1"/>
                <w:sz w:val="20"/>
                <w:szCs w:val="20"/>
              </w:rPr>
              <w:t>8,</w:t>
            </w:r>
            <w:r w:rsidR="006E450C" w:rsidRPr="006C2447">
              <w:rPr>
                <w:rFonts w:ascii="Calibri" w:hAnsi="Calibri" w:cs="Calibri"/>
                <w:color w:val="000000" w:themeColor="text1"/>
                <w:sz w:val="20"/>
                <w:szCs w:val="20"/>
              </w:rPr>
              <w:t>3</w:t>
            </w:r>
          </w:p>
        </w:tc>
        <w:tc>
          <w:tcPr>
            <w:tcW w:w="551"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r w:rsidRPr="006C2447">
              <w:rPr>
                <w:rFonts w:ascii="Calibri" w:hAnsi="Calibri" w:cs="Calibri"/>
                <w:color w:val="000000" w:themeColor="text1"/>
                <w:sz w:val="20"/>
                <w:szCs w:val="20"/>
              </w:rPr>
              <w:t>6,</w:t>
            </w:r>
            <w:r w:rsidR="006E450C" w:rsidRPr="006C2447">
              <w:rPr>
                <w:rFonts w:ascii="Calibri" w:hAnsi="Calibri" w:cs="Calibri"/>
                <w:color w:val="000000" w:themeColor="text1"/>
                <w:sz w:val="20"/>
                <w:szCs w:val="20"/>
              </w:rPr>
              <w:t>7</w:t>
            </w:r>
          </w:p>
        </w:tc>
      </w:tr>
      <w:tr w:rsidR="00517076" w:rsidRPr="006C2447" w:rsidTr="006C2447">
        <w:trPr>
          <w:trHeight w:val="227"/>
          <w:jc w:val="center"/>
        </w:trPr>
        <w:tc>
          <w:tcPr>
            <w:tcW w:w="396" w:type="pct"/>
            <w:vMerge/>
            <w:shd w:val="clear" w:color="auto" w:fill="C6D9F1" w:themeFill="text2" w:themeFillTint="33"/>
          </w:tcPr>
          <w:p w:rsidR="002F6AFA" w:rsidRPr="006C2447" w:rsidRDefault="002F6AFA" w:rsidP="006C2447">
            <w:pPr>
              <w:spacing w:after="0" w:line="240" w:lineRule="auto"/>
              <w:rPr>
                <w:rFonts w:ascii="Calibri" w:hAnsi="Calibri" w:cs="Calibri"/>
                <w:color w:val="000000" w:themeColor="text1"/>
                <w:sz w:val="20"/>
                <w:szCs w:val="20"/>
              </w:rPr>
            </w:pPr>
          </w:p>
        </w:tc>
        <w:tc>
          <w:tcPr>
            <w:tcW w:w="762" w:type="pct"/>
            <w:vAlign w:val="center"/>
          </w:tcPr>
          <w:p w:rsidR="002F6AFA" w:rsidRPr="006C2447" w:rsidRDefault="002F6AFA" w:rsidP="006C2447">
            <w:pPr>
              <w:spacing w:after="0" w:line="240" w:lineRule="auto"/>
              <w:ind w:right="166"/>
              <w:jc w:val="right"/>
              <w:rPr>
                <w:rFonts w:ascii="Calibri" w:hAnsi="Calibri" w:cs="Calibri"/>
                <w:color w:val="000000" w:themeColor="text1"/>
                <w:sz w:val="20"/>
                <w:szCs w:val="20"/>
              </w:rPr>
            </w:pPr>
            <w:r w:rsidRPr="006C2447">
              <w:rPr>
                <w:rFonts w:ascii="Calibri" w:hAnsi="Calibri" w:cs="Calibri"/>
                <w:color w:val="000000" w:themeColor="text1"/>
                <w:sz w:val="20"/>
                <w:szCs w:val="20"/>
              </w:rPr>
              <w:t>526</w:t>
            </w:r>
          </w:p>
        </w:tc>
        <w:tc>
          <w:tcPr>
            <w:tcW w:w="793" w:type="pct"/>
            <w:vAlign w:val="center"/>
          </w:tcPr>
          <w:p w:rsidR="002F6AFA" w:rsidRPr="006C2447" w:rsidRDefault="002F6AFA" w:rsidP="006C2447">
            <w:pPr>
              <w:spacing w:after="0" w:line="240" w:lineRule="auto"/>
              <w:ind w:right="166"/>
              <w:jc w:val="right"/>
              <w:rPr>
                <w:rFonts w:ascii="Calibri" w:hAnsi="Calibri" w:cs="Calibri"/>
                <w:color w:val="000000" w:themeColor="text1"/>
                <w:sz w:val="20"/>
                <w:szCs w:val="20"/>
              </w:rPr>
            </w:pPr>
            <w:r w:rsidRPr="006C2447">
              <w:rPr>
                <w:rFonts w:ascii="Calibri" w:hAnsi="Calibri" w:cs="Calibri"/>
                <w:color w:val="000000" w:themeColor="text1"/>
                <w:sz w:val="20"/>
                <w:szCs w:val="20"/>
              </w:rPr>
              <w:t>55 000 000</w:t>
            </w:r>
          </w:p>
        </w:tc>
        <w:tc>
          <w:tcPr>
            <w:tcW w:w="831" w:type="pct"/>
            <w:vAlign w:val="center"/>
          </w:tcPr>
          <w:p w:rsidR="002F6AFA" w:rsidRPr="006C2447" w:rsidRDefault="002F6AFA" w:rsidP="006C2447">
            <w:pPr>
              <w:spacing w:after="0" w:line="240" w:lineRule="auto"/>
              <w:ind w:right="166"/>
              <w:jc w:val="right"/>
              <w:rPr>
                <w:rFonts w:ascii="Calibri" w:hAnsi="Calibri" w:cs="Calibri"/>
                <w:color w:val="000000" w:themeColor="text1"/>
                <w:sz w:val="20"/>
                <w:szCs w:val="20"/>
              </w:rPr>
            </w:pPr>
            <w:r w:rsidRPr="006C2447">
              <w:rPr>
                <w:rFonts w:ascii="Calibri" w:hAnsi="Calibri" w:cs="Calibri"/>
                <w:color w:val="000000" w:themeColor="text1"/>
                <w:sz w:val="20"/>
                <w:szCs w:val="20"/>
              </w:rPr>
              <w:t>9 900 000</w:t>
            </w:r>
          </w:p>
        </w:tc>
        <w:tc>
          <w:tcPr>
            <w:tcW w:w="555"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r w:rsidRPr="006C2447">
              <w:rPr>
                <w:rFonts w:ascii="Calibri" w:hAnsi="Calibri" w:cs="Calibri"/>
                <w:color w:val="000000" w:themeColor="text1"/>
                <w:sz w:val="20"/>
                <w:szCs w:val="20"/>
              </w:rPr>
              <w:t>6,5</w:t>
            </w:r>
          </w:p>
        </w:tc>
        <w:tc>
          <w:tcPr>
            <w:tcW w:w="557"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r w:rsidRPr="006C2447">
              <w:rPr>
                <w:rFonts w:ascii="Calibri" w:hAnsi="Calibri" w:cs="Calibri"/>
                <w:color w:val="000000" w:themeColor="text1"/>
                <w:sz w:val="20"/>
                <w:szCs w:val="20"/>
              </w:rPr>
              <w:t>4,6</w:t>
            </w:r>
          </w:p>
        </w:tc>
        <w:tc>
          <w:tcPr>
            <w:tcW w:w="555"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r w:rsidRPr="006C2447">
              <w:rPr>
                <w:rFonts w:ascii="Calibri" w:hAnsi="Calibri" w:cs="Calibri"/>
                <w:color w:val="000000" w:themeColor="text1"/>
                <w:sz w:val="20"/>
                <w:szCs w:val="20"/>
              </w:rPr>
              <w:t>7,</w:t>
            </w:r>
            <w:r w:rsidR="006E450C" w:rsidRPr="006C2447">
              <w:rPr>
                <w:rFonts w:ascii="Calibri" w:hAnsi="Calibri" w:cs="Calibri"/>
                <w:color w:val="000000" w:themeColor="text1"/>
                <w:sz w:val="20"/>
                <w:szCs w:val="20"/>
              </w:rPr>
              <w:t>4</w:t>
            </w:r>
          </w:p>
        </w:tc>
        <w:tc>
          <w:tcPr>
            <w:tcW w:w="551" w:type="pct"/>
            <w:vAlign w:val="center"/>
          </w:tcPr>
          <w:p w:rsidR="002F6AFA" w:rsidRPr="006C2447" w:rsidRDefault="006E450C" w:rsidP="006C2447">
            <w:pPr>
              <w:spacing w:after="0" w:line="240" w:lineRule="auto"/>
              <w:ind w:right="113"/>
              <w:jc w:val="right"/>
              <w:rPr>
                <w:rFonts w:ascii="Calibri" w:hAnsi="Calibri" w:cs="Calibri"/>
                <w:color w:val="000000" w:themeColor="text1"/>
                <w:sz w:val="20"/>
                <w:szCs w:val="20"/>
              </w:rPr>
            </w:pPr>
            <w:r w:rsidRPr="006C2447">
              <w:rPr>
                <w:rFonts w:ascii="Calibri" w:hAnsi="Calibri" w:cs="Calibri"/>
                <w:color w:val="000000" w:themeColor="text1"/>
                <w:sz w:val="20"/>
                <w:szCs w:val="20"/>
              </w:rPr>
              <w:t>5</w:t>
            </w:r>
            <w:r w:rsidR="002F6AFA" w:rsidRPr="006C2447">
              <w:rPr>
                <w:rFonts w:ascii="Calibri" w:hAnsi="Calibri" w:cs="Calibri"/>
                <w:color w:val="000000" w:themeColor="text1"/>
                <w:sz w:val="20"/>
                <w:szCs w:val="20"/>
              </w:rPr>
              <w:t>,</w:t>
            </w:r>
            <w:r w:rsidRPr="006C2447">
              <w:rPr>
                <w:rFonts w:ascii="Calibri" w:hAnsi="Calibri" w:cs="Calibri"/>
                <w:color w:val="000000" w:themeColor="text1"/>
                <w:sz w:val="20"/>
                <w:szCs w:val="20"/>
              </w:rPr>
              <w:t>0</w:t>
            </w:r>
          </w:p>
        </w:tc>
      </w:tr>
      <w:tr w:rsidR="00517076" w:rsidRPr="006C2447" w:rsidTr="006C2447">
        <w:trPr>
          <w:trHeight w:val="227"/>
          <w:jc w:val="center"/>
        </w:trPr>
        <w:tc>
          <w:tcPr>
            <w:tcW w:w="396" w:type="pct"/>
            <w:vMerge/>
            <w:shd w:val="clear" w:color="auto" w:fill="C6D9F1" w:themeFill="text2" w:themeFillTint="33"/>
          </w:tcPr>
          <w:p w:rsidR="002F6AFA" w:rsidRPr="006C2447" w:rsidRDefault="002F6AFA" w:rsidP="006C2447">
            <w:pPr>
              <w:spacing w:after="0" w:line="240" w:lineRule="auto"/>
              <w:rPr>
                <w:rFonts w:ascii="Calibri" w:hAnsi="Calibri" w:cs="Calibri"/>
                <w:color w:val="000000" w:themeColor="text1"/>
                <w:sz w:val="20"/>
                <w:szCs w:val="20"/>
              </w:rPr>
            </w:pPr>
          </w:p>
        </w:tc>
        <w:tc>
          <w:tcPr>
            <w:tcW w:w="762" w:type="pct"/>
            <w:vAlign w:val="center"/>
          </w:tcPr>
          <w:p w:rsidR="002F6AFA" w:rsidRPr="006C2447" w:rsidRDefault="002F6AFA" w:rsidP="006C2447">
            <w:pPr>
              <w:spacing w:after="0" w:line="240" w:lineRule="auto"/>
              <w:ind w:right="166"/>
              <w:jc w:val="right"/>
              <w:rPr>
                <w:rFonts w:ascii="Calibri" w:hAnsi="Calibri" w:cs="Calibri"/>
                <w:color w:val="000000" w:themeColor="text1"/>
                <w:sz w:val="20"/>
                <w:szCs w:val="20"/>
              </w:rPr>
            </w:pPr>
            <w:r w:rsidRPr="006C2447">
              <w:rPr>
                <w:rFonts w:ascii="Calibri" w:hAnsi="Calibri" w:cs="Calibri"/>
                <w:color w:val="000000" w:themeColor="text1"/>
                <w:sz w:val="20"/>
                <w:szCs w:val="20"/>
              </w:rPr>
              <w:t>536</w:t>
            </w:r>
          </w:p>
        </w:tc>
        <w:tc>
          <w:tcPr>
            <w:tcW w:w="793" w:type="pct"/>
            <w:vAlign w:val="center"/>
          </w:tcPr>
          <w:p w:rsidR="002F6AFA" w:rsidRPr="006C2447" w:rsidRDefault="002F6AFA" w:rsidP="006C2447">
            <w:pPr>
              <w:spacing w:after="0" w:line="240" w:lineRule="auto"/>
              <w:ind w:right="166"/>
              <w:jc w:val="right"/>
              <w:rPr>
                <w:rFonts w:ascii="Calibri" w:hAnsi="Calibri" w:cs="Calibri"/>
                <w:color w:val="000000" w:themeColor="text1"/>
                <w:sz w:val="20"/>
                <w:szCs w:val="20"/>
              </w:rPr>
            </w:pPr>
            <w:r w:rsidRPr="006C2447">
              <w:rPr>
                <w:rFonts w:ascii="Calibri" w:hAnsi="Calibri" w:cs="Calibri"/>
                <w:color w:val="000000" w:themeColor="text1"/>
                <w:sz w:val="20"/>
                <w:szCs w:val="20"/>
              </w:rPr>
              <w:t>27 450 000</w:t>
            </w:r>
          </w:p>
        </w:tc>
        <w:tc>
          <w:tcPr>
            <w:tcW w:w="831" w:type="pct"/>
            <w:vAlign w:val="center"/>
          </w:tcPr>
          <w:p w:rsidR="002F6AFA" w:rsidRPr="006C2447" w:rsidRDefault="002F6AFA" w:rsidP="006C2447">
            <w:pPr>
              <w:spacing w:after="0" w:line="240" w:lineRule="auto"/>
              <w:ind w:right="166"/>
              <w:jc w:val="right"/>
              <w:rPr>
                <w:rFonts w:ascii="Calibri" w:hAnsi="Calibri" w:cs="Calibri"/>
                <w:color w:val="000000" w:themeColor="text1"/>
                <w:sz w:val="20"/>
                <w:szCs w:val="20"/>
              </w:rPr>
            </w:pPr>
            <w:r w:rsidRPr="006C2447">
              <w:rPr>
                <w:rFonts w:ascii="Calibri" w:hAnsi="Calibri" w:cs="Calibri"/>
                <w:color w:val="000000" w:themeColor="text1"/>
                <w:sz w:val="20"/>
                <w:szCs w:val="20"/>
              </w:rPr>
              <w:t>8 250 000</w:t>
            </w:r>
          </w:p>
        </w:tc>
        <w:tc>
          <w:tcPr>
            <w:tcW w:w="555"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r w:rsidRPr="006C2447">
              <w:rPr>
                <w:rFonts w:ascii="Calibri" w:hAnsi="Calibri" w:cs="Calibri"/>
                <w:color w:val="000000" w:themeColor="text1"/>
                <w:sz w:val="20"/>
                <w:szCs w:val="20"/>
              </w:rPr>
              <w:t>4,</w:t>
            </w:r>
            <w:r w:rsidR="006E450C" w:rsidRPr="006C2447">
              <w:rPr>
                <w:rFonts w:ascii="Calibri" w:hAnsi="Calibri" w:cs="Calibri"/>
                <w:color w:val="000000" w:themeColor="text1"/>
                <w:sz w:val="20"/>
                <w:szCs w:val="20"/>
              </w:rPr>
              <w:t>9</w:t>
            </w:r>
          </w:p>
        </w:tc>
        <w:tc>
          <w:tcPr>
            <w:tcW w:w="557"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r w:rsidRPr="006C2447">
              <w:rPr>
                <w:rFonts w:ascii="Calibri" w:hAnsi="Calibri" w:cs="Calibri"/>
                <w:color w:val="000000" w:themeColor="text1"/>
                <w:sz w:val="20"/>
                <w:szCs w:val="20"/>
              </w:rPr>
              <w:t>3,</w:t>
            </w:r>
            <w:r w:rsidR="006E450C" w:rsidRPr="006C2447">
              <w:rPr>
                <w:rFonts w:ascii="Calibri" w:hAnsi="Calibri" w:cs="Calibri"/>
                <w:color w:val="000000" w:themeColor="text1"/>
                <w:sz w:val="20"/>
                <w:szCs w:val="20"/>
              </w:rPr>
              <w:t>6</w:t>
            </w:r>
          </w:p>
        </w:tc>
        <w:tc>
          <w:tcPr>
            <w:tcW w:w="555"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p>
        </w:tc>
        <w:tc>
          <w:tcPr>
            <w:tcW w:w="551" w:type="pct"/>
            <w:vAlign w:val="center"/>
          </w:tcPr>
          <w:p w:rsidR="002F6AFA" w:rsidRPr="006C2447" w:rsidRDefault="002F6AFA" w:rsidP="006C2447">
            <w:pPr>
              <w:spacing w:after="0" w:line="240" w:lineRule="auto"/>
              <w:ind w:right="113"/>
              <w:jc w:val="right"/>
              <w:rPr>
                <w:rFonts w:ascii="Calibri" w:hAnsi="Calibri" w:cs="Calibri"/>
                <w:color w:val="000000" w:themeColor="text1"/>
                <w:sz w:val="20"/>
                <w:szCs w:val="20"/>
              </w:rPr>
            </w:pPr>
          </w:p>
        </w:tc>
      </w:tr>
    </w:tbl>
    <w:p w:rsidR="002F6AFA" w:rsidRPr="00C30F92" w:rsidRDefault="002F6AFA" w:rsidP="006C2447">
      <w:pPr>
        <w:spacing w:before="40" w:after="0" w:line="240" w:lineRule="auto"/>
        <w:ind w:left="567" w:hanging="567"/>
        <w:rPr>
          <w:rFonts w:ascii="Calibri" w:hAnsi="Calibri" w:cs="Calibri"/>
          <w:color w:val="000000" w:themeColor="text1"/>
          <w:sz w:val="20"/>
          <w:szCs w:val="20"/>
        </w:rPr>
      </w:pPr>
      <w:r w:rsidRPr="00C30F92">
        <w:rPr>
          <w:rFonts w:ascii="Calibri" w:hAnsi="Calibri" w:cs="Calibri"/>
          <w:b/>
          <w:color w:val="000000" w:themeColor="text1"/>
          <w:sz w:val="20"/>
          <w:szCs w:val="20"/>
        </w:rPr>
        <w:t>Zdroj:</w:t>
      </w:r>
      <w:r w:rsidRPr="00C30F92">
        <w:rPr>
          <w:rFonts w:ascii="Calibri" w:hAnsi="Calibri" w:cs="Calibri"/>
          <w:color w:val="000000" w:themeColor="text1"/>
          <w:sz w:val="20"/>
          <w:szCs w:val="20"/>
        </w:rPr>
        <w:t xml:space="preserve"> </w:t>
      </w:r>
      <w:r w:rsidR="00635DED">
        <w:rPr>
          <w:rFonts w:ascii="Calibri" w:hAnsi="Calibri" w:cs="Calibri"/>
          <w:color w:val="000000" w:themeColor="text1"/>
          <w:sz w:val="20"/>
          <w:szCs w:val="20"/>
        </w:rPr>
        <w:t>s</w:t>
      </w:r>
      <w:r w:rsidRPr="00C30F92">
        <w:rPr>
          <w:rFonts w:ascii="Calibri" w:hAnsi="Calibri" w:cs="Calibri"/>
          <w:color w:val="000000" w:themeColor="text1"/>
          <w:sz w:val="20"/>
          <w:szCs w:val="20"/>
        </w:rPr>
        <w:t>tudie proveditelnosti k plné žádosti jednotlivých projektů</w:t>
      </w:r>
      <w:r w:rsidR="00635DED">
        <w:rPr>
          <w:rFonts w:ascii="Calibri" w:hAnsi="Calibri" w:cs="Calibri"/>
          <w:color w:val="000000" w:themeColor="text1"/>
          <w:sz w:val="20"/>
          <w:szCs w:val="20"/>
        </w:rPr>
        <w:t>.</w:t>
      </w:r>
      <w:r w:rsidRPr="00C30F92">
        <w:rPr>
          <w:rFonts w:ascii="Calibri" w:hAnsi="Calibri" w:cs="Calibri"/>
          <w:color w:val="000000" w:themeColor="text1"/>
          <w:sz w:val="20"/>
          <w:szCs w:val="20"/>
        </w:rPr>
        <w:t xml:space="preserve"> </w:t>
      </w:r>
      <w:r w:rsidR="00635DED">
        <w:rPr>
          <w:rFonts w:ascii="Calibri" w:hAnsi="Calibri" w:cs="Calibri"/>
          <w:color w:val="000000" w:themeColor="text1"/>
          <w:sz w:val="20"/>
          <w:szCs w:val="20"/>
        </w:rPr>
        <w:t>N</w:t>
      </w:r>
      <w:r w:rsidRPr="00C30F92">
        <w:rPr>
          <w:rFonts w:ascii="Calibri" w:hAnsi="Calibri" w:cs="Calibri"/>
          <w:color w:val="000000" w:themeColor="text1"/>
          <w:sz w:val="20"/>
          <w:szCs w:val="20"/>
        </w:rPr>
        <w:t>evyplněné buňky tabulky znamenají, že tyto položky nebyly v podkladech uvedeny. O výši proplacenýc</w:t>
      </w:r>
      <w:r w:rsidR="002936E4" w:rsidRPr="00C30F92">
        <w:rPr>
          <w:rFonts w:ascii="Calibri" w:hAnsi="Calibri" w:cs="Calibri"/>
          <w:color w:val="000000" w:themeColor="text1"/>
          <w:sz w:val="20"/>
          <w:szCs w:val="20"/>
        </w:rPr>
        <w:t xml:space="preserve">h dotací podalo informaci MPO. </w:t>
      </w:r>
    </w:p>
    <w:p w:rsidR="00C30F92" w:rsidRPr="00C30F92" w:rsidRDefault="00C30F92" w:rsidP="00C30F92">
      <w:pPr>
        <w:spacing w:after="0" w:line="240" w:lineRule="auto"/>
        <w:jc w:val="both"/>
        <w:rPr>
          <w:rFonts w:ascii="Calibri" w:hAnsi="Calibri" w:cs="Calibri"/>
          <w:color w:val="000000" w:themeColor="text1"/>
          <w:sz w:val="24"/>
          <w:szCs w:val="24"/>
        </w:rPr>
      </w:pPr>
    </w:p>
    <w:p w:rsidR="0076631C" w:rsidRPr="00C30F92" w:rsidRDefault="002F6AFA" w:rsidP="00C30F92">
      <w:pPr>
        <w:spacing w:after="0" w:line="240" w:lineRule="auto"/>
        <w:jc w:val="both"/>
        <w:rPr>
          <w:rFonts w:ascii="Calibri" w:hAnsi="Calibri" w:cs="Calibri"/>
          <w:color w:val="000000" w:themeColor="text1"/>
          <w:sz w:val="24"/>
          <w:szCs w:val="24"/>
        </w:rPr>
      </w:pPr>
      <w:r w:rsidRPr="00C30F92">
        <w:rPr>
          <w:rFonts w:ascii="Calibri" w:hAnsi="Calibri" w:cs="Calibri"/>
          <w:b/>
          <w:color w:val="000000" w:themeColor="text1"/>
          <w:sz w:val="24"/>
          <w:szCs w:val="24"/>
        </w:rPr>
        <w:t>Prioritní osa 2</w:t>
      </w:r>
      <w:r w:rsidR="00635DED">
        <w:rPr>
          <w:rFonts w:ascii="Calibri" w:hAnsi="Calibri" w:cs="Calibri"/>
          <w:b/>
          <w:color w:val="000000" w:themeColor="text1"/>
          <w:sz w:val="24"/>
          <w:szCs w:val="24"/>
        </w:rPr>
        <w:t> –</w:t>
      </w:r>
      <w:r w:rsidRPr="00C30F92">
        <w:rPr>
          <w:rFonts w:ascii="Calibri" w:hAnsi="Calibri" w:cs="Calibri"/>
          <w:b/>
          <w:color w:val="000000" w:themeColor="text1"/>
          <w:sz w:val="24"/>
          <w:szCs w:val="24"/>
        </w:rPr>
        <w:t xml:space="preserve"> </w:t>
      </w:r>
      <w:r w:rsidRPr="0001766C">
        <w:rPr>
          <w:rFonts w:ascii="Calibri" w:hAnsi="Calibri" w:cs="Calibri"/>
          <w:b/>
          <w:i/>
          <w:color w:val="000000" w:themeColor="text1"/>
          <w:sz w:val="24"/>
          <w:szCs w:val="24"/>
        </w:rPr>
        <w:t>Rozvoj firem</w:t>
      </w:r>
      <w:r w:rsidRPr="00C30F92">
        <w:rPr>
          <w:rFonts w:ascii="Calibri" w:hAnsi="Calibri" w:cs="Calibri"/>
          <w:b/>
          <w:color w:val="000000" w:themeColor="text1"/>
          <w:sz w:val="24"/>
          <w:szCs w:val="24"/>
        </w:rPr>
        <w:t xml:space="preserve">, oblast podpory 2.1 </w:t>
      </w:r>
      <w:r w:rsidRPr="0001766C">
        <w:rPr>
          <w:rFonts w:ascii="Calibri" w:hAnsi="Calibri" w:cs="Calibri"/>
          <w:b/>
          <w:i/>
          <w:color w:val="000000" w:themeColor="text1"/>
          <w:sz w:val="24"/>
          <w:szCs w:val="24"/>
        </w:rPr>
        <w:t xml:space="preserve">Bankovní nástroje podpory </w:t>
      </w:r>
      <w:r w:rsidR="00065E67" w:rsidRPr="0001766C">
        <w:rPr>
          <w:rFonts w:ascii="Calibri" w:hAnsi="Calibri" w:cs="Calibri"/>
          <w:b/>
          <w:i/>
          <w:color w:val="000000" w:themeColor="text1"/>
          <w:sz w:val="24"/>
          <w:szCs w:val="24"/>
        </w:rPr>
        <w:t>malého a </w:t>
      </w:r>
      <w:r w:rsidR="00FE3742" w:rsidRPr="0001766C">
        <w:rPr>
          <w:rFonts w:ascii="Calibri" w:hAnsi="Calibri" w:cs="Calibri"/>
          <w:b/>
          <w:i/>
          <w:color w:val="000000" w:themeColor="text1"/>
          <w:sz w:val="24"/>
          <w:szCs w:val="24"/>
        </w:rPr>
        <w:t>středního podnikání</w:t>
      </w:r>
      <w:r w:rsidRPr="0001766C">
        <w:rPr>
          <w:rFonts w:ascii="Calibri" w:hAnsi="Calibri" w:cs="Calibri"/>
          <w:b/>
          <w:i/>
          <w:color w:val="000000" w:themeColor="text1"/>
          <w:sz w:val="24"/>
          <w:szCs w:val="24"/>
        </w:rPr>
        <w:t xml:space="preserve"> </w:t>
      </w:r>
      <w:r w:rsidRPr="00B4629D">
        <w:rPr>
          <w:rFonts w:ascii="Calibri" w:hAnsi="Calibri" w:cs="Calibri"/>
          <w:b/>
          <w:color w:val="000000" w:themeColor="text1"/>
          <w:sz w:val="24"/>
          <w:szCs w:val="24"/>
        </w:rPr>
        <w:t xml:space="preserve">(programy </w:t>
      </w:r>
      <w:r w:rsidRPr="0001766C">
        <w:rPr>
          <w:rFonts w:ascii="Calibri" w:hAnsi="Calibri" w:cs="Calibri"/>
          <w:b/>
          <w:i/>
          <w:color w:val="000000" w:themeColor="text1"/>
          <w:sz w:val="24"/>
          <w:szCs w:val="24"/>
        </w:rPr>
        <w:t xml:space="preserve">Progres </w:t>
      </w:r>
      <w:r w:rsidRPr="00B4629D">
        <w:rPr>
          <w:rFonts w:ascii="Calibri" w:hAnsi="Calibri" w:cs="Calibri"/>
          <w:b/>
          <w:color w:val="000000" w:themeColor="text1"/>
          <w:sz w:val="24"/>
          <w:szCs w:val="24"/>
        </w:rPr>
        <w:t>a</w:t>
      </w:r>
      <w:r w:rsidRPr="0001766C">
        <w:rPr>
          <w:rFonts w:ascii="Calibri" w:hAnsi="Calibri" w:cs="Calibri"/>
          <w:b/>
          <w:i/>
          <w:color w:val="000000" w:themeColor="text1"/>
          <w:sz w:val="24"/>
          <w:szCs w:val="24"/>
        </w:rPr>
        <w:t xml:space="preserve"> Záruka</w:t>
      </w:r>
      <w:r w:rsidRPr="00B4629D">
        <w:rPr>
          <w:rFonts w:ascii="Calibri" w:hAnsi="Calibri" w:cs="Calibri"/>
          <w:b/>
          <w:color w:val="000000" w:themeColor="text1"/>
          <w:sz w:val="24"/>
          <w:szCs w:val="24"/>
        </w:rPr>
        <w:t xml:space="preserve">) </w:t>
      </w:r>
      <w:r w:rsidR="00065E67" w:rsidRPr="00C30F92">
        <w:rPr>
          <w:rFonts w:ascii="Calibri" w:hAnsi="Calibri" w:cs="Calibri"/>
          <w:color w:val="000000" w:themeColor="text1"/>
          <w:sz w:val="24"/>
          <w:szCs w:val="24"/>
        </w:rPr>
        <w:t>–</w:t>
      </w:r>
      <w:r w:rsidRPr="00C30F92">
        <w:rPr>
          <w:rFonts w:ascii="Calibri" w:hAnsi="Calibri" w:cs="Calibri"/>
          <w:color w:val="000000" w:themeColor="text1"/>
          <w:sz w:val="24"/>
          <w:szCs w:val="24"/>
        </w:rPr>
        <w:t xml:space="preserve"> projekty v rámci těchto programů mohou zahrnovat i akce zaměřené na úspory energie nebo energii z OZE. </w:t>
      </w:r>
    </w:p>
    <w:p w:rsidR="00C30F92" w:rsidRPr="00C30F92" w:rsidRDefault="00C30F92" w:rsidP="00C30F92">
      <w:pPr>
        <w:spacing w:after="0" w:line="240" w:lineRule="auto"/>
        <w:jc w:val="both"/>
        <w:rPr>
          <w:rFonts w:ascii="Calibri" w:hAnsi="Calibri" w:cs="Calibri"/>
          <w:color w:val="000000" w:themeColor="text1"/>
          <w:sz w:val="24"/>
          <w:szCs w:val="24"/>
        </w:rPr>
      </w:pPr>
    </w:p>
    <w:p w:rsidR="002F6AFA" w:rsidRPr="00C30F92" w:rsidRDefault="002F6AFA" w:rsidP="00C30F92">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C30F92">
        <w:rPr>
          <w:rFonts w:ascii="Calibri" w:eastAsia="Times New Roman" w:hAnsi="Calibri" w:cs="Calibri"/>
          <w:color w:val="000000" w:themeColor="text1"/>
          <w:sz w:val="24"/>
          <w:szCs w:val="24"/>
        </w:rPr>
        <w:t xml:space="preserve">Indikátory prioritní osy 2 nejsou věcného charakteru. Ani ve výzvách této osy se nevyskytují žádné požadavky, které by se vztahovaly k technickým parametrům nebo výsledkům ve smyslu výroby </w:t>
      </w:r>
      <w:r w:rsidR="002936E4" w:rsidRPr="00C30F92">
        <w:rPr>
          <w:rFonts w:ascii="Calibri" w:eastAsia="Times New Roman" w:hAnsi="Calibri" w:cs="Calibri"/>
          <w:color w:val="000000" w:themeColor="text1"/>
          <w:sz w:val="24"/>
          <w:szCs w:val="24"/>
        </w:rPr>
        <w:t xml:space="preserve">energie z OZE a úspor energie. </w:t>
      </w:r>
    </w:p>
    <w:p w:rsidR="00C30F92" w:rsidRPr="00C30F92" w:rsidRDefault="00C30F92" w:rsidP="00C30F92">
      <w:pPr>
        <w:spacing w:after="0" w:line="240" w:lineRule="auto"/>
        <w:jc w:val="both"/>
        <w:rPr>
          <w:rFonts w:ascii="Calibri" w:hAnsi="Calibri" w:cs="Calibri"/>
          <w:color w:val="000000" w:themeColor="text1"/>
          <w:sz w:val="24"/>
          <w:szCs w:val="24"/>
        </w:rPr>
      </w:pPr>
    </w:p>
    <w:p w:rsidR="00B451BE" w:rsidRPr="00C30F92" w:rsidRDefault="002F6AFA" w:rsidP="00C30F92">
      <w:pPr>
        <w:spacing w:after="0" w:line="240" w:lineRule="auto"/>
        <w:jc w:val="both"/>
        <w:rPr>
          <w:rFonts w:ascii="Calibri" w:hAnsi="Calibri" w:cs="Calibri"/>
          <w:color w:val="000000" w:themeColor="text1"/>
          <w:sz w:val="24"/>
          <w:szCs w:val="24"/>
        </w:rPr>
      </w:pPr>
      <w:r w:rsidRPr="00C30F92">
        <w:rPr>
          <w:rFonts w:ascii="Calibri" w:hAnsi="Calibri" w:cs="Calibri"/>
          <w:color w:val="000000" w:themeColor="text1"/>
          <w:sz w:val="24"/>
          <w:szCs w:val="24"/>
        </w:rPr>
        <w:t xml:space="preserve">V programu </w:t>
      </w:r>
      <w:r w:rsidRPr="0001766C">
        <w:rPr>
          <w:rFonts w:ascii="Calibri" w:hAnsi="Calibri" w:cs="Calibri"/>
          <w:i/>
          <w:color w:val="000000" w:themeColor="text1"/>
          <w:sz w:val="24"/>
          <w:szCs w:val="24"/>
        </w:rPr>
        <w:t>Záruka</w:t>
      </w:r>
      <w:r w:rsidRPr="00C30F92">
        <w:rPr>
          <w:rFonts w:ascii="Calibri" w:hAnsi="Calibri" w:cs="Calibri"/>
          <w:color w:val="000000" w:themeColor="text1"/>
          <w:sz w:val="24"/>
          <w:szCs w:val="24"/>
        </w:rPr>
        <w:t xml:space="preserve"> byla podporována hlavně výstavba FVE (232 projektů z 244 OZE). Všechny žádosti na </w:t>
      </w:r>
      <w:r w:rsidR="00065E67" w:rsidRPr="00C30F92">
        <w:rPr>
          <w:rFonts w:ascii="Calibri" w:hAnsi="Calibri" w:cs="Calibri"/>
          <w:color w:val="000000" w:themeColor="text1"/>
          <w:sz w:val="24"/>
          <w:szCs w:val="24"/>
        </w:rPr>
        <w:t>FVE byly převzaty v období 2009–</w:t>
      </w:r>
      <w:r w:rsidRPr="00C30F92">
        <w:rPr>
          <w:rFonts w:ascii="Calibri" w:hAnsi="Calibri" w:cs="Calibri"/>
          <w:color w:val="000000" w:themeColor="text1"/>
          <w:sz w:val="24"/>
          <w:szCs w:val="24"/>
        </w:rPr>
        <w:t>2010. Většina projektů byla dokončena v roce 2010, což koresponduje s boomem FVE vyvolaným mimořádně výhodnými výkupními cenami platnými pro akce dokončené do konce roku 2010. Na FVE byly vydány záruky ve výši 4</w:t>
      </w:r>
      <w:r w:rsidR="007E0158" w:rsidRPr="00C30F92">
        <w:rPr>
          <w:rFonts w:ascii="Calibri" w:hAnsi="Calibri" w:cs="Calibri"/>
          <w:color w:val="000000" w:themeColor="text1"/>
          <w:sz w:val="24"/>
          <w:szCs w:val="24"/>
        </w:rPr>
        <w:t xml:space="preserve"> 085 </w:t>
      </w:r>
      <w:r w:rsidRPr="00C30F92">
        <w:rPr>
          <w:rFonts w:ascii="Calibri" w:hAnsi="Calibri" w:cs="Calibri"/>
          <w:color w:val="000000" w:themeColor="text1"/>
          <w:sz w:val="24"/>
          <w:szCs w:val="24"/>
        </w:rPr>
        <w:t>m</w:t>
      </w:r>
      <w:r w:rsidR="007E0158" w:rsidRPr="00C30F92">
        <w:rPr>
          <w:rFonts w:ascii="Calibri" w:hAnsi="Calibri" w:cs="Calibri"/>
          <w:color w:val="000000" w:themeColor="text1"/>
          <w:sz w:val="24"/>
          <w:szCs w:val="24"/>
        </w:rPr>
        <w:t>i</w:t>
      </w:r>
      <w:r w:rsidRPr="00C30F92">
        <w:rPr>
          <w:rFonts w:ascii="Calibri" w:hAnsi="Calibri" w:cs="Calibri"/>
          <w:color w:val="000000" w:themeColor="text1"/>
          <w:sz w:val="24"/>
          <w:szCs w:val="24"/>
        </w:rPr>
        <w:t>l. Kč</w:t>
      </w:r>
      <w:r w:rsidR="009238F1" w:rsidRPr="00C30F92">
        <w:rPr>
          <w:rFonts w:ascii="Calibri" w:hAnsi="Calibri" w:cs="Calibri"/>
          <w:color w:val="000000" w:themeColor="text1"/>
          <w:sz w:val="24"/>
          <w:szCs w:val="24"/>
        </w:rPr>
        <w:t xml:space="preserve">. </w:t>
      </w:r>
    </w:p>
    <w:p w:rsidR="00C30F92" w:rsidRPr="00C30F92" w:rsidRDefault="00C30F92" w:rsidP="00C30F92">
      <w:pPr>
        <w:spacing w:after="0" w:line="240" w:lineRule="auto"/>
        <w:jc w:val="both"/>
        <w:rPr>
          <w:rFonts w:ascii="Calibri" w:hAnsi="Calibri" w:cs="Calibri"/>
          <w:color w:val="000000" w:themeColor="text1"/>
          <w:sz w:val="24"/>
          <w:szCs w:val="24"/>
        </w:rPr>
      </w:pPr>
    </w:p>
    <w:p w:rsidR="006F5896" w:rsidRPr="00C30F92" w:rsidRDefault="002F6AFA" w:rsidP="00C30F92">
      <w:pPr>
        <w:spacing w:after="0" w:line="240" w:lineRule="auto"/>
        <w:jc w:val="both"/>
        <w:rPr>
          <w:rFonts w:ascii="Calibri" w:hAnsi="Calibri" w:cs="Calibri"/>
          <w:color w:val="000000" w:themeColor="text1"/>
          <w:sz w:val="24"/>
          <w:szCs w:val="24"/>
        </w:rPr>
      </w:pPr>
      <w:r w:rsidRPr="00C30F92">
        <w:rPr>
          <w:rFonts w:ascii="Calibri" w:hAnsi="Calibri" w:cs="Calibri"/>
          <w:color w:val="000000" w:themeColor="text1"/>
          <w:sz w:val="24"/>
          <w:szCs w:val="24"/>
        </w:rPr>
        <w:t xml:space="preserve">OZE byly také podporovány formou úvěru z programu </w:t>
      </w:r>
      <w:r w:rsidRPr="0001766C">
        <w:rPr>
          <w:rFonts w:ascii="Calibri" w:hAnsi="Calibri" w:cs="Calibri"/>
          <w:i/>
          <w:color w:val="000000" w:themeColor="text1"/>
          <w:sz w:val="24"/>
          <w:szCs w:val="24"/>
        </w:rPr>
        <w:t>P</w:t>
      </w:r>
      <w:r w:rsidR="006F5896" w:rsidRPr="0001766C">
        <w:rPr>
          <w:rFonts w:ascii="Calibri" w:hAnsi="Calibri" w:cs="Calibri"/>
          <w:i/>
          <w:color w:val="000000" w:themeColor="text1"/>
          <w:sz w:val="24"/>
          <w:szCs w:val="24"/>
        </w:rPr>
        <w:t>rogres</w:t>
      </w:r>
      <w:r w:rsidR="006F5896" w:rsidRPr="00C30F92">
        <w:rPr>
          <w:rFonts w:ascii="Calibri" w:hAnsi="Calibri" w:cs="Calibri"/>
          <w:color w:val="000000" w:themeColor="text1"/>
          <w:sz w:val="24"/>
          <w:szCs w:val="24"/>
        </w:rPr>
        <w:t>, zejména na FVE (55 z 62 </w:t>
      </w:r>
      <w:r w:rsidRPr="00C30F92">
        <w:rPr>
          <w:rFonts w:ascii="Calibri" w:hAnsi="Calibri" w:cs="Calibri"/>
          <w:color w:val="000000" w:themeColor="text1"/>
          <w:sz w:val="24"/>
          <w:szCs w:val="24"/>
        </w:rPr>
        <w:t>projektů OZE). Nejvíc FVE bylo opět ukončeno v roce 2010. Poslední žádost byla převzata 15. 9. 2010. Projektům FVE byl</w:t>
      </w:r>
      <w:r w:rsidR="00DB4794" w:rsidRPr="00C30F92">
        <w:rPr>
          <w:rFonts w:ascii="Calibri" w:hAnsi="Calibri" w:cs="Calibri"/>
          <w:color w:val="000000" w:themeColor="text1"/>
          <w:sz w:val="24"/>
          <w:szCs w:val="24"/>
        </w:rPr>
        <w:t>y</w:t>
      </w:r>
      <w:r w:rsidRPr="00C30F92">
        <w:rPr>
          <w:rFonts w:ascii="Calibri" w:hAnsi="Calibri" w:cs="Calibri"/>
          <w:color w:val="000000" w:themeColor="text1"/>
          <w:sz w:val="24"/>
          <w:szCs w:val="24"/>
        </w:rPr>
        <w:t xml:space="preserve"> schválen</w:t>
      </w:r>
      <w:r w:rsidR="00DB4794" w:rsidRPr="00C30F92">
        <w:rPr>
          <w:rFonts w:ascii="Calibri" w:hAnsi="Calibri" w:cs="Calibri"/>
          <w:color w:val="000000" w:themeColor="text1"/>
          <w:sz w:val="24"/>
          <w:szCs w:val="24"/>
        </w:rPr>
        <w:t>y</w:t>
      </w:r>
      <w:r w:rsidRPr="00C30F92">
        <w:rPr>
          <w:rFonts w:ascii="Calibri" w:hAnsi="Calibri" w:cs="Calibri"/>
          <w:color w:val="000000" w:themeColor="text1"/>
          <w:sz w:val="24"/>
          <w:szCs w:val="24"/>
        </w:rPr>
        <w:t xml:space="preserve"> úvěr</w:t>
      </w:r>
      <w:r w:rsidR="00DB4794" w:rsidRPr="00C30F92">
        <w:rPr>
          <w:rFonts w:ascii="Calibri" w:hAnsi="Calibri" w:cs="Calibri"/>
          <w:color w:val="000000" w:themeColor="text1"/>
          <w:sz w:val="24"/>
          <w:szCs w:val="24"/>
        </w:rPr>
        <w:t>y</w:t>
      </w:r>
      <w:r w:rsidRPr="00C30F92">
        <w:rPr>
          <w:rFonts w:ascii="Calibri" w:hAnsi="Calibri" w:cs="Calibri"/>
          <w:color w:val="000000" w:themeColor="text1"/>
          <w:sz w:val="24"/>
          <w:szCs w:val="24"/>
        </w:rPr>
        <w:t xml:space="preserve"> ve výši 456,7 mil. Kč, </w:t>
      </w:r>
      <w:r w:rsidR="00B4629D">
        <w:rPr>
          <w:rFonts w:ascii="Calibri" w:hAnsi="Calibri" w:cs="Calibri"/>
          <w:color w:val="000000" w:themeColor="text1"/>
          <w:sz w:val="24"/>
          <w:szCs w:val="24"/>
        </w:rPr>
        <w:t xml:space="preserve">byly </w:t>
      </w:r>
      <w:r w:rsidRPr="00C30F92">
        <w:rPr>
          <w:rFonts w:ascii="Calibri" w:hAnsi="Calibri" w:cs="Calibri"/>
          <w:color w:val="000000" w:themeColor="text1"/>
          <w:sz w:val="24"/>
          <w:szCs w:val="24"/>
        </w:rPr>
        <w:t>vyčerpán</w:t>
      </w:r>
      <w:r w:rsidR="00DB4794" w:rsidRPr="00C30F92">
        <w:rPr>
          <w:rFonts w:ascii="Calibri" w:hAnsi="Calibri" w:cs="Calibri"/>
          <w:color w:val="000000" w:themeColor="text1"/>
          <w:sz w:val="24"/>
          <w:szCs w:val="24"/>
        </w:rPr>
        <w:t>y</w:t>
      </w:r>
      <w:r w:rsidR="002936E4" w:rsidRPr="00C30F92">
        <w:rPr>
          <w:rFonts w:ascii="Calibri" w:hAnsi="Calibri" w:cs="Calibri"/>
          <w:color w:val="000000" w:themeColor="text1"/>
          <w:sz w:val="24"/>
          <w:szCs w:val="24"/>
        </w:rPr>
        <w:t xml:space="preserve"> na 97 %.</w:t>
      </w:r>
    </w:p>
    <w:p w:rsidR="002F6AFA" w:rsidRPr="00C30F92" w:rsidRDefault="002F6AFA" w:rsidP="00C30F92">
      <w:pPr>
        <w:spacing w:after="0" w:line="240" w:lineRule="auto"/>
        <w:jc w:val="both"/>
        <w:rPr>
          <w:rFonts w:ascii="Calibri" w:hAnsi="Calibri" w:cs="Calibri"/>
          <w:color w:val="000000" w:themeColor="text1"/>
          <w:sz w:val="24"/>
          <w:szCs w:val="24"/>
        </w:rPr>
      </w:pPr>
    </w:p>
    <w:p w:rsidR="002F6AFA" w:rsidRPr="00C30F92" w:rsidRDefault="002F6AFA" w:rsidP="00C30F92">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C30F92">
        <w:rPr>
          <w:rFonts w:ascii="Calibri" w:eastAsia="Times New Roman" w:hAnsi="Calibri" w:cs="Calibri"/>
          <w:color w:val="000000" w:themeColor="text1"/>
          <w:sz w:val="24"/>
          <w:szCs w:val="24"/>
        </w:rPr>
        <w:lastRenderedPageBreak/>
        <w:t xml:space="preserve">Zatímco v programu </w:t>
      </w:r>
      <w:proofErr w:type="spellStart"/>
      <w:r w:rsidRPr="0001766C">
        <w:rPr>
          <w:rFonts w:ascii="Calibri" w:eastAsia="Times New Roman" w:hAnsi="Calibri" w:cs="Calibri"/>
          <w:i/>
          <w:color w:val="000000" w:themeColor="text1"/>
          <w:sz w:val="24"/>
          <w:szCs w:val="24"/>
        </w:rPr>
        <w:t>Eko</w:t>
      </w:r>
      <w:proofErr w:type="spellEnd"/>
      <w:r w:rsidRPr="0001766C">
        <w:rPr>
          <w:rFonts w:ascii="Calibri" w:eastAsia="Times New Roman" w:hAnsi="Calibri" w:cs="Calibri"/>
          <w:i/>
          <w:color w:val="000000" w:themeColor="text1"/>
          <w:sz w:val="24"/>
          <w:szCs w:val="24"/>
        </w:rPr>
        <w:t>-energie</w:t>
      </w:r>
      <w:r w:rsidRPr="00C30F92">
        <w:rPr>
          <w:rFonts w:ascii="Calibri" w:eastAsia="Times New Roman" w:hAnsi="Calibri" w:cs="Calibri"/>
          <w:color w:val="000000" w:themeColor="text1"/>
          <w:sz w:val="24"/>
          <w:szCs w:val="24"/>
        </w:rPr>
        <w:t xml:space="preserve"> byla účast FVE vyloučena, v programech </w:t>
      </w:r>
      <w:r w:rsidRPr="0001766C">
        <w:rPr>
          <w:rFonts w:ascii="Calibri" w:eastAsia="Times New Roman" w:hAnsi="Calibri" w:cs="Calibri"/>
          <w:i/>
          <w:color w:val="000000" w:themeColor="text1"/>
          <w:sz w:val="24"/>
          <w:szCs w:val="24"/>
        </w:rPr>
        <w:t>Progres</w:t>
      </w:r>
      <w:r w:rsidRPr="00C30F92">
        <w:rPr>
          <w:rFonts w:ascii="Calibri" w:eastAsia="Times New Roman" w:hAnsi="Calibri" w:cs="Calibri"/>
          <w:color w:val="000000" w:themeColor="text1"/>
          <w:sz w:val="24"/>
          <w:szCs w:val="24"/>
        </w:rPr>
        <w:t xml:space="preserve"> a </w:t>
      </w:r>
      <w:r w:rsidRPr="0001766C">
        <w:rPr>
          <w:rFonts w:ascii="Calibri" w:eastAsia="Times New Roman" w:hAnsi="Calibri" w:cs="Calibri"/>
          <w:i/>
          <w:color w:val="000000" w:themeColor="text1"/>
          <w:sz w:val="24"/>
          <w:szCs w:val="24"/>
        </w:rPr>
        <w:t>Záruka</w:t>
      </w:r>
      <w:r w:rsidRPr="00C30F92">
        <w:rPr>
          <w:rFonts w:ascii="Calibri" w:eastAsia="Times New Roman" w:hAnsi="Calibri" w:cs="Calibri"/>
          <w:color w:val="000000" w:themeColor="text1"/>
          <w:sz w:val="24"/>
          <w:szCs w:val="24"/>
        </w:rPr>
        <w:t xml:space="preserve"> žádné omezení neexistovalo. </w:t>
      </w:r>
      <w:r w:rsidR="00A55B61" w:rsidRPr="00C30F92">
        <w:rPr>
          <w:rFonts w:ascii="Calibri" w:eastAsia="Times New Roman" w:hAnsi="Calibri" w:cs="Calibri"/>
          <w:color w:val="000000" w:themeColor="text1"/>
          <w:sz w:val="24"/>
          <w:szCs w:val="24"/>
        </w:rPr>
        <w:t>Tyto i</w:t>
      </w:r>
      <w:r w:rsidRPr="00C30F92">
        <w:rPr>
          <w:rFonts w:ascii="Calibri" w:eastAsia="Times New Roman" w:hAnsi="Calibri" w:cs="Calibri"/>
          <w:color w:val="000000" w:themeColor="text1"/>
          <w:sz w:val="24"/>
          <w:szCs w:val="24"/>
        </w:rPr>
        <w:t>nvestiční podpor</w:t>
      </w:r>
      <w:r w:rsidR="00A55B61" w:rsidRPr="00C30F92">
        <w:rPr>
          <w:rFonts w:ascii="Calibri" w:eastAsia="Times New Roman" w:hAnsi="Calibri" w:cs="Calibri"/>
          <w:color w:val="000000" w:themeColor="text1"/>
          <w:sz w:val="24"/>
          <w:szCs w:val="24"/>
        </w:rPr>
        <w:t>y</w:t>
      </w:r>
      <w:r w:rsidRPr="00C30F92">
        <w:rPr>
          <w:rFonts w:ascii="Calibri" w:eastAsia="Times New Roman" w:hAnsi="Calibri" w:cs="Calibri"/>
          <w:color w:val="000000" w:themeColor="text1"/>
          <w:sz w:val="24"/>
          <w:szCs w:val="24"/>
        </w:rPr>
        <w:t xml:space="preserve"> </w:t>
      </w:r>
      <w:r w:rsidR="00A55B61" w:rsidRPr="00C30F92">
        <w:rPr>
          <w:rFonts w:ascii="Calibri" w:eastAsia="Times New Roman" w:hAnsi="Calibri" w:cs="Calibri"/>
          <w:color w:val="000000" w:themeColor="text1"/>
          <w:sz w:val="24"/>
          <w:szCs w:val="24"/>
        </w:rPr>
        <w:t>MPO jednoznačně orientovalo na</w:t>
      </w:r>
      <w:r w:rsidRPr="00C30F92">
        <w:rPr>
          <w:rFonts w:ascii="Calibri" w:eastAsia="Times New Roman" w:hAnsi="Calibri" w:cs="Calibri"/>
          <w:color w:val="000000" w:themeColor="text1"/>
          <w:sz w:val="24"/>
          <w:szCs w:val="24"/>
        </w:rPr>
        <w:t xml:space="preserve"> FVE</w:t>
      </w:r>
      <w:r w:rsidR="00A55B61" w:rsidRPr="00C30F92">
        <w:rPr>
          <w:rFonts w:ascii="Calibri" w:eastAsia="Times New Roman" w:hAnsi="Calibri" w:cs="Calibri"/>
          <w:color w:val="000000" w:themeColor="text1"/>
          <w:sz w:val="24"/>
          <w:szCs w:val="24"/>
        </w:rPr>
        <w:t xml:space="preserve"> a</w:t>
      </w:r>
      <w:r w:rsidR="006F5896" w:rsidRPr="00C30F92">
        <w:rPr>
          <w:rFonts w:ascii="Calibri" w:eastAsia="Times New Roman" w:hAnsi="Calibri" w:cs="Calibri"/>
          <w:color w:val="000000" w:themeColor="text1"/>
          <w:sz w:val="24"/>
          <w:szCs w:val="24"/>
        </w:rPr>
        <w:t> </w:t>
      </w:r>
      <w:r w:rsidRPr="00C30F92">
        <w:rPr>
          <w:rFonts w:ascii="Calibri" w:eastAsia="Times New Roman" w:hAnsi="Calibri" w:cs="Calibri"/>
          <w:color w:val="000000" w:themeColor="text1"/>
          <w:sz w:val="24"/>
          <w:szCs w:val="24"/>
        </w:rPr>
        <w:t>schvalov</w:t>
      </w:r>
      <w:r w:rsidR="00A55B61" w:rsidRPr="00C30F92">
        <w:rPr>
          <w:rFonts w:ascii="Calibri" w:eastAsia="Times New Roman" w:hAnsi="Calibri" w:cs="Calibri"/>
          <w:color w:val="000000" w:themeColor="text1"/>
          <w:sz w:val="24"/>
          <w:szCs w:val="24"/>
        </w:rPr>
        <w:t>alo je</w:t>
      </w:r>
      <w:r w:rsidRPr="00C30F92">
        <w:rPr>
          <w:rFonts w:ascii="Calibri" w:eastAsia="Times New Roman" w:hAnsi="Calibri" w:cs="Calibri"/>
          <w:color w:val="000000" w:themeColor="text1"/>
          <w:sz w:val="24"/>
          <w:szCs w:val="24"/>
        </w:rPr>
        <w:t xml:space="preserve"> v době, kdy již připravovalo</w:t>
      </w:r>
      <w:r w:rsidR="00B4629D">
        <w:rPr>
          <w:rFonts w:ascii="Calibri" w:eastAsia="Times New Roman" w:hAnsi="Calibri" w:cs="Calibri"/>
          <w:color w:val="000000" w:themeColor="text1"/>
          <w:sz w:val="24"/>
          <w:szCs w:val="24"/>
        </w:rPr>
        <w:t xml:space="preserve"> </w:t>
      </w:r>
      <w:r w:rsidRPr="00C30F92">
        <w:rPr>
          <w:rFonts w:ascii="Calibri" w:eastAsia="Times New Roman" w:hAnsi="Calibri" w:cs="Calibri"/>
          <w:color w:val="000000" w:themeColor="text1"/>
          <w:sz w:val="24"/>
          <w:szCs w:val="24"/>
        </w:rPr>
        <w:t xml:space="preserve">omezení nepřiměřeně vysoké provozní podpory FVE. Vzhledem k tomu, že formou záruk a zvýhodněných úvěrů byly podporovány investice OZE získávající následně výhodu formou regulovaných výkupních cen, byly u FVE i dalších </w:t>
      </w:r>
      <w:r w:rsidR="00DB4794" w:rsidRPr="00C30F92">
        <w:rPr>
          <w:rFonts w:ascii="Calibri" w:eastAsia="Times New Roman" w:hAnsi="Calibri" w:cs="Calibri"/>
          <w:color w:val="000000" w:themeColor="text1"/>
          <w:sz w:val="24"/>
          <w:szCs w:val="24"/>
        </w:rPr>
        <w:t>OZE</w:t>
      </w:r>
      <w:r w:rsidRPr="00C30F92">
        <w:rPr>
          <w:rFonts w:ascii="Calibri" w:eastAsia="Times New Roman" w:hAnsi="Calibri" w:cs="Calibri"/>
          <w:color w:val="000000" w:themeColor="text1"/>
          <w:sz w:val="24"/>
          <w:szCs w:val="24"/>
        </w:rPr>
        <w:t xml:space="preserve"> kumulovány investiční a provozní podpory, </w:t>
      </w:r>
      <w:r w:rsidR="00664577" w:rsidRPr="00C30F92">
        <w:rPr>
          <w:rFonts w:ascii="Calibri" w:eastAsia="Times New Roman" w:hAnsi="Calibri" w:cs="Calibri"/>
          <w:color w:val="000000" w:themeColor="text1"/>
          <w:sz w:val="24"/>
          <w:szCs w:val="24"/>
        </w:rPr>
        <w:t>včetn</w:t>
      </w:r>
      <w:r w:rsidRPr="00C30F92">
        <w:rPr>
          <w:rFonts w:ascii="Calibri" w:eastAsia="Times New Roman" w:hAnsi="Calibri" w:cs="Calibri"/>
          <w:color w:val="000000" w:themeColor="text1"/>
          <w:sz w:val="24"/>
          <w:szCs w:val="24"/>
        </w:rPr>
        <w:t>ě podpo</w:t>
      </w:r>
      <w:r w:rsidR="00664577" w:rsidRPr="00C30F92">
        <w:rPr>
          <w:rFonts w:ascii="Calibri" w:eastAsia="Times New Roman" w:hAnsi="Calibri" w:cs="Calibri"/>
          <w:color w:val="000000" w:themeColor="text1"/>
          <w:sz w:val="24"/>
          <w:szCs w:val="24"/>
        </w:rPr>
        <w:t>r</w:t>
      </w:r>
      <w:r w:rsidRPr="00C30F92">
        <w:rPr>
          <w:rFonts w:ascii="Calibri" w:eastAsia="Times New Roman" w:hAnsi="Calibri" w:cs="Calibri"/>
          <w:color w:val="000000" w:themeColor="text1"/>
          <w:sz w:val="24"/>
          <w:szCs w:val="24"/>
        </w:rPr>
        <w:t xml:space="preserve"> daňov</w:t>
      </w:r>
      <w:r w:rsidR="00664577" w:rsidRPr="00C30F92">
        <w:rPr>
          <w:rFonts w:ascii="Calibri" w:eastAsia="Times New Roman" w:hAnsi="Calibri" w:cs="Calibri"/>
          <w:color w:val="000000" w:themeColor="text1"/>
          <w:sz w:val="24"/>
          <w:szCs w:val="24"/>
        </w:rPr>
        <w:t>ých</w:t>
      </w:r>
      <w:r w:rsidR="002936E4" w:rsidRPr="00C30F92">
        <w:rPr>
          <w:rFonts w:ascii="Calibri" w:eastAsia="Times New Roman" w:hAnsi="Calibri" w:cs="Calibri"/>
          <w:color w:val="000000" w:themeColor="text1"/>
          <w:sz w:val="24"/>
          <w:szCs w:val="24"/>
        </w:rPr>
        <w:t xml:space="preserve">. </w:t>
      </w:r>
    </w:p>
    <w:p w:rsidR="00C30F92" w:rsidRPr="00C30F92" w:rsidRDefault="00C30F92" w:rsidP="00C30F92">
      <w:pPr>
        <w:spacing w:after="0" w:line="240" w:lineRule="auto"/>
        <w:jc w:val="both"/>
        <w:rPr>
          <w:rFonts w:ascii="Calibri" w:hAnsi="Calibri" w:cs="Calibri"/>
          <w:color w:val="000000" w:themeColor="text1"/>
          <w:sz w:val="24"/>
          <w:szCs w:val="24"/>
        </w:rPr>
      </w:pPr>
    </w:p>
    <w:p w:rsidR="002F6AFA" w:rsidRPr="00C30F92" w:rsidRDefault="002F6AFA" w:rsidP="00C30F92">
      <w:pPr>
        <w:spacing w:after="0" w:line="240" w:lineRule="auto"/>
        <w:jc w:val="both"/>
        <w:rPr>
          <w:rFonts w:ascii="Calibri" w:hAnsi="Calibri" w:cs="Calibri"/>
          <w:b/>
          <w:color w:val="000000" w:themeColor="text1"/>
          <w:sz w:val="24"/>
          <w:szCs w:val="24"/>
        </w:rPr>
      </w:pPr>
      <w:r w:rsidRPr="00C30F92">
        <w:rPr>
          <w:rFonts w:ascii="Calibri" w:hAnsi="Calibri" w:cs="Calibri"/>
          <w:b/>
          <w:color w:val="000000" w:themeColor="text1"/>
          <w:sz w:val="24"/>
          <w:szCs w:val="24"/>
        </w:rPr>
        <w:t>Re</w:t>
      </w:r>
      <w:r w:rsidR="00417461">
        <w:rPr>
          <w:rFonts w:ascii="Calibri" w:hAnsi="Calibri" w:cs="Calibri"/>
          <w:b/>
          <w:color w:val="000000" w:themeColor="text1"/>
          <w:sz w:val="24"/>
          <w:szCs w:val="24"/>
        </w:rPr>
        <w:t>s</w:t>
      </w:r>
      <w:r w:rsidRPr="00C30F92">
        <w:rPr>
          <w:rFonts w:ascii="Calibri" w:hAnsi="Calibri" w:cs="Calibri"/>
          <w:b/>
          <w:color w:val="000000" w:themeColor="text1"/>
          <w:sz w:val="24"/>
          <w:szCs w:val="24"/>
        </w:rPr>
        <w:t>ort MŽP</w:t>
      </w:r>
    </w:p>
    <w:p w:rsidR="00C30F92" w:rsidRPr="00C30F92" w:rsidRDefault="00C30F92" w:rsidP="00C30F92">
      <w:pPr>
        <w:spacing w:after="0" w:line="240" w:lineRule="auto"/>
        <w:jc w:val="both"/>
        <w:rPr>
          <w:rFonts w:ascii="Calibri" w:hAnsi="Calibri" w:cs="Calibri"/>
          <w:color w:val="000000" w:themeColor="text1"/>
          <w:sz w:val="24"/>
          <w:szCs w:val="24"/>
        </w:rPr>
      </w:pPr>
    </w:p>
    <w:p w:rsidR="002F6AFA" w:rsidRPr="00C30F92" w:rsidRDefault="002F6AFA" w:rsidP="00C30F92">
      <w:pPr>
        <w:spacing w:after="0" w:line="240" w:lineRule="auto"/>
        <w:jc w:val="both"/>
        <w:rPr>
          <w:rFonts w:ascii="Calibri" w:hAnsi="Calibri" w:cs="Calibri"/>
          <w:color w:val="000000" w:themeColor="text1"/>
          <w:sz w:val="24"/>
          <w:szCs w:val="24"/>
        </w:rPr>
      </w:pPr>
      <w:r w:rsidRPr="00C30F92">
        <w:rPr>
          <w:rFonts w:ascii="Calibri" w:hAnsi="Calibri" w:cs="Calibri"/>
          <w:color w:val="000000" w:themeColor="text1"/>
          <w:sz w:val="24"/>
          <w:szCs w:val="24"/>
        </w:rPr>
        <w:t xml:space="preserve">Cílem </w:t>
      </w:r>
      <w:r w:rsidR="00B4629D">
        <w:rPr>
          <w:rFonts w:ascii="Calibri" w:hAnsi="Calibri" w:cs="Calibri"/>
          <w:color w:val="000000" w:themeColor="text1"/>
          <w:sz w:val="24"/>
          <w:szCs w:val="24"/>
        </w:rPr>
        <w:t>o</w:t>
      </w:r>
      <w:r w:rsidRPr="00C30F92">
        <w:rPr>
          <w:rFonts w:ascii="Calibri" w:hAnsi="Calibri" w:cs="Calibri"/>
          <w:color w:val="000000" w:themeColor="text1"/>
          <w:sz w:val="24"/>
          <w:szCs w:val="24"/>
        </w:rPr>
        <w:t xml:space="preserve">peračního programu </w:t>
      </w:r>
      <w:r w:rsidRPr="0001766C">
        <w:rPr>
          <w:rFonts w:ascii="Calibri" w:hAnsi="Calibri" w:cs="Calibri"/>
          <w:i/>
          <w:color w:val="000000" w:themeColor="text1"/>
          <w:sz w:val="24"/>
          <w:szCs w:val="24"/>
        </w:rPr>
        <w:t>Životní prostředí</w:t>
      </w:r>
      <w:r w:rsidRPr="00C30F92">
        <w:rPr>
          <w:rFonts w:ascii="Calibri" w:hAnsi="Calibri" w:cs="Calibri"/>
          <w:color w:val="000000" w:themeColor="text1"/>
          <w:sz w:val="24"/>
          <w:szCs w:val="24"/>
        </w:rPr>
        <w:t xml:space="preserve"> je ochrana a zlepšování kvality životního prostředí jako základního principu udržitelného rozvoje. Investiční podpora zaměřená na OZE je p</w:t>
      </w:r>
      <w:r w:rsidR="002936E4" w:rsidRPr="00C30F92">
        <w:rPr>
          <w:rFonts w:ascii="Calibri" w:hAnsi="Calibri" w:cs="Calibri"/>
          <w:color w:val="000000" w:themeColor="text1"/>
          <w:sz w:val="24"/>
          <w:szCs w:val="24"/>
        </w:rPr>
        <w:t xml:space="preserve">oskytována z </w:t>
      </w:r>
      <w:r w:rsidR="00B4629D">
        <w:rPr>
          <w:rFonts w:ascii="Calibri" w:hAnsi="Calibri" w:cs="Calibri"/>
          <w:color w:val="000000" w:themeColor="text1"/>
          <w:sz w:val="24"/>
          <w:szCs w:val="24"/>
        </w:rPr>
        <w:t>následujících</w:t>
      </w:r>
      <w:r w:rsidR="002936E4" w:rsidRPr="00C30F92">
        <w:rPr>
          <w:rFonts w:ascii="Calibri" w:hAnsi="Calibri" w:cs="Calibri"/>
          <w:color w:val="000000" w:themeColor="text1"/>
          <w:sz w:val="24"/>
          <w:szCs w:val="24"/>
        </w:rPr>
        <w:t xml:space="preserve"> částí OPŽP:</w:t>
      </w:r>
    </w:p>
    <w:p w:rsidR="00C30F92" w:rsidRPr="00C30F92" w:rsidRDefault="00C30F92" w:rsidP="00C30F92">
      <w:pPr>
        <w:spacing w:after="0" w:line="240" w:lineRule="auto"/>
        <w:jc w:val="both"/>
        <w:rPr>
          <w:rFonts w:ascii="Calibri" w:hAnsi="Calibri" w:cs="Calibri"/>
          <w:color w:val="000000" w:themeColor="text1"/>
          <w:sz w:val="24"/>
          <w:szCs w:val="24"/>
        </w:rPr>
      </w:pPr>
    </w:p>
    <w:p w:rsidR="002F6AFA" w:rsidRPr="00C30F92" w:rsidRDefault="002F6AFA" w:rsidP="00C30F92">
      <w:pPr>
        <w:spacing w:after="0" w:line="240" w:lineRule="auto"/>
        <w:jc w:val="both"/>
        <w:rPr>
          <w:rFonts w:ascii="Calibri" w:hAnsi="Calibri" w:cs="Calibri"/>
          <w:color w:val="000000" w:themeColor="text1"/>
          <w:sz w:val="24"/>
          <w:szCs w:val="24"/>
        </w:rPr>
      </w:pPr>
      <w:r w:rsidRPr="00C30F92">
        <w:rPr>
          <w:rFonts w:ascii="Calibri" w:hAnsi="Calibri" w:cs="Calibri"/>
          <w:b/>
          <w:color w:val="000000" w:themeColor="text1"/>
          <w:sz w:val="24"/>
          <w:szCs w:val="24"/>
        </w:rPr>
        <w:t>Prioritní osa 3</w:t>
      </w:r>
      <w:r w:rsidR="00B4629D">
        <w:rPr>
          <w:rFonts w:ascii="Calibri" w:hAnsi="Calibri" w:cs="Calibri"/>
          <w:b/>
          <w:color w:val="000000" w:themeColor="text1"/>
          <w:sz w:val="24"/>
          <w:szCs w:val="24"/>
        </w:rPr>
        <w:t> –</w:t>
      </w:r>
      <w:r w:rsidRPr="00C30F92">
        <w:rPr>
          <w:rFonts w:ascii="Calibri" w:hAnsi="Calibri" w:cs="Calibri"/>
          <w:b/>
          <w:color w:val="000000" w:themeColor="text1"/>
          <w:sz w:val="24"/>
          <w:szCs w:val="24"/>
        </w:rPr>
        <w:t xml:space="preserve"> </w:t>
      </w:r>
      <w:r w:rsidRPr="0001766C">
        <w:rPr>
          <w:rFonts w:ascii="Calibri" w:hAnsi="Calibri" w:cs="Calibri"/>
          <w:b/>
          <w:i/>
          <w:color w:val="000000" w:themeColor="text1"/>
          <w:sz w:val="24"/>
          <w:szCs w:val="24"/>
        </w:rPr>
        <w:t>Udržitelné využívání zdrojů energie</w:t>
      </w:r>
      <w:r w:rsidRPr="00C30F92">
        <w:rPr>
          <w:rFonts w:ascii="Calibri" w:hAnsi="Calibri" w:cs="Calibri"/>
          <w:b/>
          <w:color w:val="000000" w:themeColor="text1"/>
          <w:sz w:val="24"/>
          <w:szCs w:val="24"/>
        </w:rPr>
        <w:t xml:space="preserve">, oblast podpory 3.1 </w:t>
      </w:r>
      <w:r w:rsidRPr="0001766C">
        <w:rPr>
          <w:rFonts w:ascii="Calibri" w:hAnsi="Calibri" w:cs="Calibri"/>
          <w:b/>
          <w:i/>
          <w:color w:val="000000" w:themeColor="text1"/>
          <w:sz w:val="24"/>
          <w:szCs w:val="24"/>
        </w:rPr>
        <w:t>Výstavba nových zařízení a rekonstrukce stávajících zařízení</w:t>
      </w:r>
      <w:r w:rsidRPr="00C30F92">
        <w:rPr>
          <w:rFonts w:ascii="Calibri" w:hAnsi="Calibri" w:cs="Calibri"/>
          <w:b/>
          <w:color w:val="000000" w:themeColor="text1"/>
          <w:sz w:val="24"/>
          <w:szCs w:val="24"/>
        </w:rPr>
        <w:t xml:space="preserve"> </w:t>
      </w:r>
      <w:r w:rsidR="00065E67" w:rsidRPr="00C30F92">
        <w:rPr>
          <w:rFonts w:ascii="Calibri" w:hAnsi="Calibri" w:cs="Calibri"/>
          <w:color w:val="000000" w:themeColor="text1"/>
          <w:sz w:val="24"/>
          <w:szCs w:val="24"/>
        </w:rPr>
        <w:t>–</w:t>
      </w:r>
      <w:r w:rsidRPr="00C30F92">
        <w:rPr>
          <w:rFonts w:ascii="Calibri" w:hAnsi="Calibri" w:cs="Calibri"/>
          <w:color w:val="000000" w:themeColor="text1"/>
          <w:sz w:val="24"/>
          <w:szCs w:val="24"/>
        </w:rPr>
        <w:t xml:space="preserve"> cílem je zvýš</w:t>
      </w:r>
      <w:r w:rsidR="00B4629D">
        <w:rPr>
          <w:rFonts w:ascii="Calibri" w:hAnsi="Calibri" w:cs="Calibri"/>
          <w:color w:val="000000" w:themeColor="text1"/>
          <w:sz w:val="24"/>
          <w:szCs w:val="24"/>
        </w:rPr>
        <w:t>it</w:t>
      </w:r>
      <w:r w:rsidRPr="00C30F92">
        <w:rPr>
          <w:rFonts w:ascii="Calibri" w:hAnsi="Calibri" w:cs="Calibri"/>
          <w:color w:val="000000" w:themeColor="text1"/>
          <w:sz w:val="24"/>
          <w:szCs w:val="24"/>
        </w:rPr>
        <w:t xml:space="preserve"> v</w:t>
      </w:r>
      <w:r w:rsidR="00514E1E">
        <w:rPr>
          <w:rFonts w:ascii="Calibri" w:hAnsi="Calibri" w:cs="Calibri"/>
          <w:color w:val="000000" w:themeColor="text1"/>
          <w:sz w:val="24"/>
          <w:szCs w:val="24"/>
        </w:rPr>
        <w:t>yužívání OZE pro výrobu tepla a </w:t>
      </w:r>
      <w:r w:rsidRPr="00C30F92">
        <w:rPr>
          <w:rFonts w:ascii="Calibri" w:hAnsi="Calibri" w:cs="Calibri"/>
          <w:color w:val="000000" w:themeColor="text1"/>
          <w:sz w:val="24"/>
          <w:szCs w:val="24"/>
        </w:rPr>
        <w:t>elektřiny. Podpora byla určena pro nepodnikatelské subjekty, např. školy, domovy důchodců. Jedním z indikátorů je zvýšení kapacity OZE pro výrobu elektřiny</w:t>
      </w:r>
      <w:r w:rsidR="002936E4" w:rsidRPr="00C30F92">
        <w:rPr>
          <w:rFonts w:ascii="Calibri" w:hAnsi="Calibri" w:cs="Calibri"/>
          <w:color w:val="000000" w:themeColor="text1"/>
          <w:sz w:val="24"/>
          <w:szCs w:val="24"/>
        </w:rPr>
        <w:t>.</w:t>
      </w:r>
    </w:p>
    <w:p w:rsidR="00C30F92" w:rsidRPr="00C30F92" w:rsidRDefault="00C30F92" w:rsidP="00C30F92">
      <w:pPr>
        <w:spacing w:after="0" w:line="240" w:lineRule="auto"/>
        <w:jc w:val="both"/>
        <w:rPr>
          <w:rFonts w:ascii="Calibri" w:hAnsi="Calibri" w:cs="Calibri"/>
          <w:color w:val="000000" w:themeColor="text1"/>
          <w:sz w:val="24"/>
          <w:szCs w:val="24"/>
        </w:rPr>
      </w:pPr>
    </w:p>
    <w:p w:rsidR="00AC2EF0" w:rsidRDefault="002F6AFA" w:rsidP="00C30F92">
      <w:pPr>
        <w:spacing w:after="0" w:line="240" w:lineRule="auto"/>
        <w:jc w:val="both"/>
        <w:rPr>
          <w:rFonts w:ascii="Calibri" w:hAnsi="Calibri" w:cs="Calibri"/>
          <w:color w:val="000000" w:themeColor="text1"/>
          <w:sz w:val="24"/>
          <w:szCs w:val="24"/>
        </w:rPr>
      </w:pPr>
      <w:r w:rsidRPr="00C30F92">
        <w:rPr>
          <w:rFonts w:ascii="Calibri" w:hAnsi="Calibri" w:cs="Calibri"/>
          <w:color w:val="000000" w:themeColor="text1"/>
          <w:sz w:val="24"/>
          <w:szCs w:val="24"/>
        </w:rPr>
        <w:t>V období let 2010 až 2013 bylo podpořeno v rámci prioritní osy 3 celkem 426 projektů, nově instalovaný tepelný výkon činil 44,9 MW a nově instalovaný elektrický výkon činil 2,5 MW. Schválená dotace pro realizaci těchto projektů činila celkem 2</w:t>
      </w:r>
      <w:r w:rsidR="00B4629D">
        <w:rPr>
          <w:rFonts w:ascii="Calibri" w:hAnsi="Calibri" w:cs="Calibri"/>
          <w:color w:val="000000" w:themeColor="text1"/>
          <w:sz w:val="24"/>
          <w:szCs w:val="24"/>
        </w:rPr>
        <w:t> </w:t>
      </w:r>
      <w:r w:rsidRPr="00C30F92">
        <w:rPr>
          <w:rFonts w:ascii="Calibri" w:hAnsi="Calibri" w:cs="Calibri"/>
          <w:color w:val="000000" w:themeColor="text1"/>
          <w:sz w:val="24"/>
          <w:szCs w:val="24"/>
        </w:rPr>
        <w:t>158 mil.</w:t>
      </w:r>
      <w:r w:rsidR="00B4629D">
        <w:rPr>
          <w:rFonts w:ascii="Calibri" w:hAnsi="Calibri" w:cs="Calibri"/>
          <w:color w:val="000000" w:themeColor="text1"/>
          <w:sz w:val="24"/>
          <w:szCs w:val="24"/>
        </w:rPr>
        <w:t> </w:t>
      </w:r>
      <w:r w:rsidRPr="00C30F92">
        <w:rPr>
          <w:rFonts w:ascii="Calibri" w:hAnsi="Calibri" w:cs="Calibri"/>
          <w:color w:val="000000" w:themeColor="text1"/>
          <w:sz w:val="24"/>
          <w:szCs w:val="24"/>
        </w:rPr>
        <w:t xml:space="preserve">Kč. Uvedený instalovaný výkon umožňuje roční výrobu elektřiny </w:t>
      </w:r>
      <w:r w:rsidR="00B4629D">
        <w:rPr>
          <w:rFonts w:ascii="Calibri" w:hAnsi="Calibri" w:cs="Calibri"/>
          <w:color w:val="000000" w:themeColor="text1"/>
          <w:sz w:val="24"/>
          <w:szCs w:val="24"/>
        </w:rPr>
        <w:t xml:space="preserve">v objemu </w:t>
      </w:r>
      <w:r w:rsidRPr="00C30F92">
        <w:rPr>
          <w:rFonts w:ascii="Calibri" w:hAnsi="Calibri" w:cs="Calibri"/>
          <w:color w:val="000000" w:themeColor="text1"/>
          <w:sz w:val="24"/>
          <w:szCs w:val="24"/>
        </w:rPr>
        <w:t xml:space="preserve">17,8 </w:t>
      </w:r>
      <w:proofErr w:type="spellStart"/>
      <w:r w:rsidRPr="00C30F92">
        <w:rPr>
          <w:rFonts w:ascii="Calibri" w:hAnsi="Calibri" w:cs="Calibri"/>
          <w:color w:val="000000" w:themeColor="text1"/>
          <w:sz w:val="24"/>
          <w:szCs w:val="24"/>
        </w:rPr>
        <w:t>GWh</w:t>
      </w:r>
      <w:proofErr w:type="spellEnd"/>
      <w:r w:rsidRPr="00C30F92">
        <w:rPr>
          <w:rFonts w:ascii="Calibri" w:hAnsi="Calibri" w:cs="Calibri"/>
          <w:color w:val="000000" w:themeColor="text1"/>
          <w:sz w:val="24"/>
          <w:szCs w:val="24"/>
        </w:rPr>
        <w:t xml:space="preserve"> a tepla 306,0 TJ. Dotace byly určeny zejména na náhradu klasických tepelných zdrojů. </w:t>
      </w:r>
    </w:p>
    <w:p w:rsidR="006C19ED" w:rsidRDefault="006C19ED" w:rsidP="00C30F92">
      <w:pPr>
        <w:spacing w:after="0" w:line="240" w:lineRule="auto"/>
        <w:jc w:val="both"/>
        <w:rPr>
          <w:rFonts w:ascii="Calibri" w:hAnsi="Calibri" w:cs="Calibri"/>
          <w:color w:val="000000" w:themeColor="text1"/>
          <w:sz w:val="24"/>
          <w:szCs w:val="24"/>
        </w:rPr>
      </w:pPr>
    </w:p>
    <w:p w:rsidR="00DF2E7C" w:rsidRDefault="00A55B61" w:rsidP="00C30F92">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hAnsi="Calibri" w:cs="Calibri"/>
          <w:color w:val="000000" w:themeColor="text1"/>
          <w:sz w:val="24"/>
          <w:szCs w:val="24"/>
        </w:rPr>
      </w:pPr>
      <w:r w:rsidRPr="00C30F92">
        <w:rPr>
          <w:rFonts w:ascii="Calibri" w:eastAsia="Times New Roman" w:hAnsi="Calibri" w:cs="Calibri"/>
          <w:color w:val="000000" w:themeColor="text1"/>
          <w:sz w:val="24"/>
          <w:szCs w:val="24"/>
        </w:rPr>
        <w:t>V re</w:t>
      </w:r>
      <w:r w:rsidR="00417461">
        <w:rPr>
          <w:rFonts w:ascii="Calibri" w:eastAsia="Times New Roman" w:hAnsi="Calibri" w:cs="Calibri"/>
          <w:color w:val="000000" w:themeColor="text1"/>
          <w:sz w:val="24"/>
          <w:szCs w:val="24"/>
        </w:rPr>
        <w:t>s</w:t>
      </w:r>
      <w:r w:rsidRPr="00C30F92">
        <w:rPr>
          <w:rFonts w:ascii="Calibri" w:eastAsia="Times New Roman" w:hAnsi="Calibri" w:cs="Calibri"/>
          <w:color w:val="000000" w:themeColor="text1"/>
          <w:sz w:val="24"/>
          <w:szCs w:val="24"/>
        </w:rPr>
        <w:t>ortu MŽP se j</w:t>
      </w:r>
      <w:r w:rsidR="002F6AFA" w:rsidRPr="00C30F92">
        <w:rPr>
          <w:rFonts w:ascii="Calibri" w:eastAsia="Times New Roman" w:hAnsi="Calibri" w:cs="Calibri"/>
          <w:color w:val="000000" w:themeColor="text1"/>
          <w:sz w:val="24"/>
          <w:szCs w:val="24"/>
        </w:rPr>
        <w:t>ednalo v mnoha případech o kombinované projekty, kde se realizuje, a</w:t>
      </w:r>
      <w:r w:rsidR="00C44D7D" w:rsidRPr="00C30F92">
        <w:rPr>
          <w:rFonts w:ascii="Calibri" w:eastAsia="Times New Roman" w:hAnsi="Calibri" w:cs="Calibri"/>
          <w:color w:val="000000" w:themeColor="text1"/>
          <w:sz w:val="24"/>
          <w:szCs w:val="24"/>
        </w:rPr>
        <w:t> </w:t>
      </w:r>
      <w:r w:rsidR="002F6AFA" w:rsidRPr="00C30F92">
        <w:rPr>
          <w:rFonts w:ascii="Calibri" w:eastAsia="Times New Roman" w:hAnsi="Calibri" w:cs="Calibri"/>
          <w:color w:val="000000" w:themeColor="text1"/>
          <w:sz w:val="24"/>
          <w:szCs w:val="24"/>
        </w:rPr>
        <w:t xml:space="preserve">tedy dotuje zároveň zateplení budovy. Není proto možné srovnávat dotační náročnost vztaženou na výkon nebo produkci energie </w:t>
      </w:r>
      <w:r w:rsidR="00147577" w:rsidRPr="00C30F92">
        <w:rPr>
          <w:rFonts w:ascii="Calibri" w:eastAsia="Times New Roman" w:hAnsi="Calibri" w:cs="Calibri"/>
          <w:color w:val="000000" w:themeColor="text1"/>
          <w:sz w:val="24"/>
          <w:szCs w:val="24"/>
        </w:rPr>
        <w:t xml:space="preserve">z OZE </w:t>
      </w:r>
      <w:r w:rsidR="002F6AFA" w:rsidRPr="00C30F92">
        <w:rPr>
          <w:rFonts w:ascii="Calibri" w:eastAsia="Times New Roman" w:hAnsi="Calibri" w:cs="Calibri"/>
          <w:color w:val="000000" w:themeColor="text1"/>
          <w:sz w:val="24"/>
          <w:szCs w:val="24"/>
        </w:rPr>
        <w:t>u projektů financovaných z prioritní osy 3</w:t>
      </w:r>
      <w:r w:rsidR="00C44D7D" w:rsidRPr="00C30F92">
        <w:rPr>
          <w:rFonts w:ascii="Calibri" w:eastAsia="Times New Roman" w:hAnsi="Calibri" w:cs="Calibri"/>
          <w:color w:val="000000" w:themeColor="text1"/>
          <w:sz w:val="24"/>
          <w:szCs w:val="24"/>
        </w:rPr>
        <w:t> </w:t>
      </w:r>
      <w:r w:rsidR="002F6AFA" w:rsidRPr="00C30F92">
        <w:rPr>
          <w:rFonts w:ascii="Calibri" w:eastAsia="Times New Roman" w:hAnsi="Calibri" w:cs="Calibri"/>
          <w:color w:val="000000" w:themeColor="text1"/>
          <w:sz w:val="24"/>
          <w:szCs w:val="24"/>
        </w:rPr>
        <w:t>OPŽP a např. u projektů prioritní osy 3 OPPI</w:t>
      </w:r>
      <w:r w:rsidR="00F91F47" w:rsidRPr="00C30F92">
        <w:rPr>
          <w:rFonts w:ascii="Calibri" w:eastAsia="Times New Roman" w:hAnsi="Calibri" w:cs="Calibri"/>
          <w:color w:val="000000" w:themeColor="text1"/>
          <w:sz w:val="24"/>
          <w:szCs w:val="24"/>
        </w:rPr>
        <w:t>.</w:t>
      </w:r>
      <w:r w:rsidR="00C956F7" w:rsidRPr="00C30F92">
        <w:rPr>
          <w:rFonts w:ascii="Calibri" w:hAnsi="Calibri" w:cs="Calibri"/>
          <w:color w:val="000000" w:themeColor="text1"/>
          <w:sz w:val="24"/>
          <w:szCs w:val="24"/>
        </w:rPr>
        <w:t xml:space="preserve"> </w:t>
      </w:r>
    </w:p>
    <w:p w:rsidR="00C30F92" w:rsidRPr="00C30F92" w:rsidRDefault="00C30F92" w:rsidP="00C30F92">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hAnsi="Calibri" w:cs="Calibri"/>
          <w:color w:val="000000" w:themeColor="text1"/>
          <w:sz w:val="24"/>
          <w:szCs w:val="24"/>
        </w:rPr>
      </w:pPr>
    </w:p>
    <w:p w:rsidR="002F6AFA" w:rsidRPr="00C30F92" w:rsidRDefault="00DF2E7C" w:rsidP="00C30F92">
      <w:pPr>
        <w:pBdr>
          <w:top w:val="double" w:sz="4" w:space="1" w:color="17365D" w:themeColor="text2" w:themeShade="BF"/>
          <w:left w:val="double" w:sz="4" w:space="4"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C30F92">
        <w:rPr>
          <w:rFonts w:ascii="Calibri" w:hAnsi="Calibri" w:cs="Calibri"/>
          <w:color w:val="000000" w:themeColor="text1"/>
          <w:sz w:val="24"/>
          <w:szCs w:val="24"/>
        </w:rPr>
        <w:t xml:space="preserve">V dotačních programech MPO a </w:t>
      </w:r>
      <w:proofErr w:type="spellStart"/>
      <w:r w:rsidRPr="00C30F92">
        <w:rPr>
          <w:rFonts w:ascii="Calibri" w:hAnsi="Calibri" w:cs="Calibri"/>
          <w:color w:val="000000" w:themeColor="text1"/>
          <w:sz w:val="24"/>
          <w:szCs w:val="24"/>
        </w:rPr>
        <w:t>MZe</w:t>
      </w:r>
      <w:proofErr w:type="spellEnd"/>
      <w:r w:rsidRPr="00C30F92">
        <w:rPr>
          <w:rFonts w:ascii="Calibri" w:hAnsi="Calibri" w:cs="Calibri"/>
          <w:color w:val="000000" w:themeColor="text1"/>
          <w:sz w:val="24"/>
          <w:szCs w:val="24"/>
        </w:rPr>
        <w:t xml:space="preserve"> se vyrábí především elektřina, která byla provozně podporovaná</w:t>
      </w:r>
      <w:r w:rsidRPr="00C30F92">
        <w:rPr>
          <w:rFonts w:ascii="Calibri" w:eastAsia="Times New Roman" w:hAnsi="Calibri" w:cs="Calibri"/>
          <w:color w:val="000000" w:themeColor="text1"/>
          <w:sz w:val="24"/>
          <w:szCs w:val="24"/>
        </w:rPr>
        <w:t>.</w:t>
      </w:r>
      <w:r w:rsidRPr="00C30F92">
        <w:rPr>
          <w:rFonts w:ascii="Calibri" w:hAnsi="Calibri" w:cs="Calibri"/>
          <w:color w:val="000000" w:themeColor="text1"/>
          <w:sz w:val="24"/>
          <w:szCs w:val="24"/>
        </w:rPr>
        <w:t xml:space="preserve"> Oproti tomu v</w:t>
      </w:r>
      <w:r w:rsidRPr="00C30F92">
        <w:rPr>
          <w:rFonts w:ascii="Calibri" w:eastAsia="Times New Roman" w:hAnsi="Calibri" w:cs="Calibri"/>
          <w:color w:val="000000" w:themeColor="text1"/>
          <w:sz w:val="24"/>
          <w:szCs w:val="24"/>
        </w:rPr>
        <w:t xml:space="preserve"> re</w:t>
      </w:r>
      <w:r w:rsidR="00417461">
        <w:rPr>
          <w:rFonts w:ascii="Calibri" w:eastAsia="Times New Roman" w:hAnsi="Calibri" w:cs="Calibri"/>
          <w:color w:val="000000" w:themeColor="text1"/>
          <w:sz w:val="24"/>
          <w:szCs w:val="24"/>
        </w:rPr>
        <w:t>s</w:t>
      </w:r>
      <w:r w:rsidRPr="00C30F92">
        <w:rPr>
          <w:rFonts w:ascii="Calibri" w:eastAsia="Times New Roman" w:hAnsi="Calibri" w:cs="Calibri"/>
          <w:color w:val="000000" w:themeColor="text1"/>
          <w:sz w:val="24"/>
          <w:szCs w:val="24"/>
        </w:rPr>
        <w:t>ortu</w:t>
      </w:r>
      <w:r w:rsidR="009D4A39" w:rsidRPr="00C30F92">
        <w:rPr>
          <w:rFonts w:ascii="Calibri" w:hAnsi="Calibri" w:cs="Calibri"/>
          <w:color w:val="000000" w:themeColor="text1"/>
          <w:sz w:val="24"/>
          <w:szCs w:val="24"/>
        </w:rPr>
        <w:t xml:space="preserve"> MŽP v</w:t>
      </w:r>
      <w:r w:rsidR="00C956F7" w:rsidRPr="00C30F92">
        <w:rPr>
          <w:rFonts w:ascii="Calibri" w:hAnsi="Calibri" w:cs="Calibri"/>
          <w:color w:val="000000" w:themeColor="text1"/>
          <w:sz w:val="24"/>
          <w:szCs w:val="24"/>
        </w:rPr>
        <w:t>ětšinu</w:t>
      </w:r>
      <w:r w:rsidR="00F91F47" w:rsidRPr="00C30F92">
        <w:rPr>
          <w:rFonts w:ascii="Calibri" w:hAnsi="Calibri" w:cs="Calibri"/>
          <w:color w:val="000000" w:themeColor="text1"/>
          <w:sz w:val="24"/>
          <w:szCs w:val="24"/>
        </w:rPr>
        <w:t xml:space="preserve"> vyrobené energie </w:t>
      </w:r>
      <w:r w:rsidR="00C956F7" w:rsidRPr="00C30F92">
        <w:rPr>
          <w:rFonts w:ascii="Calibri" w:hAnsi="Calibri" w:cs="Calibri"/>
          <w:color w:val="000000" w:themeColor="text1"/>
          <w:sz w:val="24"/>
          <w:szCs w:val="24"/>
        </w:rPr>
        <w:t>tvořilo teplo, které nebylo</w:t>
      </w:r>
      <w:r w:rsidR="00F91F47" w:rsidRPr="00C30F92">
        <w:rPr>
          <w:rFonts w:ascii="Calibri" w:hAnsi="Calibri" w:cs="Calibri"/>
          <w:color w:val="000000" w:themeColor="text1"/>
          <w:sz w:val="24"/>
          <w:szCs w:val="24"/>
        </w:rPr>
        <w:t xml:space="preserve"> předmětem provozní podpory</w:t>
      </w:r>
      <w:r w:rsidRPr="00C30F92">
        <w:rPr>
          <w:rFonts w:ascii="Calibri" w:hAnsi="Calibri" w:cs="Calibri"/>
          <w:color w:val="000000" w:themeColor="text1"/>
          <w:sz w:val="24"/>
          <w:szCs w:val="24"/>
        </w:rPr>
        <w:t>.</w:t>
      </w:r>
      <w:r w:rsidR="00F91F47" w:rsidRPr="00C30F92">
        <w:rPr>
          <w:rFonts w:ascii="Calibri" w:hAnsi="Calibri" w:cs="Calibri"/>
          <w:color w:val="000000" w:themeColor="text1"/>
          <w:sz w:val="24"/>
          <w:szCs w:val="24"/>
        </w:rPr>
        <w:t xml:space="preserve"> </w:t>
      </w:r>
    </w:p>
    <w:p w:rsidR="00C30F92" w:rsidRPr="00C30F92" w:rsidRDefault="00C30F92" w:rsidP="00C30F92">
      <w:pPr>
        <w:spacing w:after="0" w:line="240" w:lineRule="auto"/>
        <w:jc w:val="both"/>
        <w:rPr>
          <w:rFonts w:ascii="Calibri" w:hAnsi="Calibri" w:cs="Calibri"/>
          <w:color w:val="000000" w:themeColor="text1"/>
          <w:sz w:val="24"/>
          <w:szCs w:val="24"/>
        </w:rPr>
      </w:pPr>
    </w:p>
    <w:p w:rsidR="002F6AFA" w:rsidRPr="00C30F92" w:rsidRDefault="002F6AFA" w:rsidP="00C30F92">
      <w:pPr>
        <w:spacing w:after="0" w:line="240" w:lineRule="auto"/>
        <w:jc w:val="both"/>
        <w:rPr>
          <w:rFonts w:ascii="Calibri" w:hAnsi="Calibri" w:cs="Calibri"/>
          <w:color w:val="000000" w:themeColor="text1"/>
          <w:sz w:val="24"/>
          <w:szCs w:val="24"/>
        </w:rPr>
      </w:pPr>
      <w:r w:rsidRPr="00C30F92">
        <w:rPr>
          <w:rFonts w:ascii="Calibri" w:hAnsi="Calibri" w:cs="Calibri"/>
          <w:b/>
          <w:color w:val="000000" w:themeColor="text1"/>
          <w:sz w:val="24"/>
          <w:szCs w:val="24"/>
        </w:rPr>
        <w:t xml:space="preserve">Prioritní osa 2 – </w:t>
      </w:r>
      <w:r w:rsidRPr="00CC2917">
        <w:rPr>
          <w:rFonts w:ascii="Calibri" w:hAnsi="Calibri" w:cs="Calibri"/>
          <w:b/>
          <w:i/>
          <w:color w:val="000000" w:themeColor="text1"/>
          <w:sz w:val="24"/>
          <w:szCs w:val="24"/>
        </w:rPr>
        <w:t>Zlepšení kvality ovzduší a snižování emisí</w:t>
      </w:r>
      <w:r w:rsidRPr="00C30F92">
        <w:rPr>
          <w:rFonts w:ascii="Calibri" w:hAnsi="Calibri" w:cs="Calibri"/>
          <w:color w:val="000000" w:themeColor="text1"/>
          <w:sz w:val="24"/>
          <w:szCs w:val="24"/>
        </w:rPr>
        <w:t xml:space="preserve"> může obsahovat projekty zahrnující OZE. Jednou z cest pro naplnění cílů této prioritní osy je využití inovativních environmentálně šetrných způsobů výroby ener</w:t>
      </w:r>
      <w:r w:rsidR="002936E4" w:rsidRPr="00C30F92">
        <w:rPr>
          <w:rFonts w:ascii="Calibri" w:hAnsi="Calibri" w:cs="Calibri"/>
          <w:color w:val="000000" w:themeColor="text1"/>
          <w:sz w:val="24"/>
          <w:szCs w:val="24"/>
        </w:rPr>
        <w:t>gie včetně energetických úspor.</w:t>
      </w:r>
    </w:p>
    <w:p w:rsidR="00C30F92" w:rsidRPr="00C30F92" w:rsidRDefault="00C30F92" w:rsidP="00C30F92">
      <w:pPr>
        <w:spacing w:after="0" w:line="240" w:lineRule="auto"/>
        <w:jc w:val="both"/>
        <w:rPr>
          <w:rFonts w:ascii="Calibri" w:hAnsi="Calibri" w:cs="Calibri"/>
          <w:color w:val="000000" w:themeColor="text1"/>
          <w:sz w:val="24"/>
          <w:szCs w:val="24"/>
        </w:rPr>
      </w:pPr>
    </w:p>
    <w:p w:rsidR="002F6AFA" w:rsidRDefault="002F6AFA" w:rsidP="00C30F92">
      <w:pPr>
        <w:spacing w:after="0" w:line="240" w:lineRule="auto"/>
        <w:jc w:val="both"/>
        <w:rPr>
          <w:rFonts w:ascii="Calibri" w:hAnsi="Calibri" w:cs="Calibri"/>
          <w:color w:val="000000" w:themeColor="text1"/>
          <w:sz w:val="24"/>
          <w:szCs w:val="24"/>
        </w:rPr>
      </w:pPr>
      <w:r w:rsidRPr="00C30F92">
        <w:rPr>
          <w:rFonts w:ascii="Calibri" w:hAnsi="Calibri" w:cs="Calibri"/>
          <w:b/>
          <w:color w:val="000000" w:themeColor="text1"/>
          <w:sz w:val="24"/>
          <w:szCs w:val="24"/>
        </w:rPr>
        <w:t xml:space="preserve">Prioritní osa 4 – </w:t>
      </w:r>
      <w:r w:rsidRPr="00CC2917">
        <w:rPr>
          <w:rFonts w:ascii="Calibri" w:hAnsi="Calibri" w:cs="Calibri"/>
          <w:b/>
          <w:i/>
          <w:color w:val="000000" w:themeColor="text1"/>
          <w:sz w:val="24"/>
          <w:szCs w:val="24"/>
        </w:rPr>
        <w:t>Zkvalitnění nakládání s odpady a odstraňování starých ekologických zátěží</w:t>
      </w:r>
      <w:r w:rsidRPr="00C30F92">
        <w:rPr>
          <w:rFonts w:ascii="Calibri" w:hAnsi="Calibri" w:cs="Calibri"/>
          <w:color w:val="000000" w:themeColor="text1"/>
          <w:sz w:val="24"/>
          <w:szCs w:val="24"/>
        </w:rPr>
        <w:t xml:space="preserve"> rovněž může zahrnovat podporované zdroje energie. Jeden ze specifických cílů zní: „maximální využívání odpadů jako náhrady </w:t>
      </w:r>
      <w:r w:rsidR="002936E4" w:rsidRPr="00C30F92">
        <w:rPr>
          <w:rFonts w:ascii="Calibri" w:hAnsi="Calibri" w:cs="Calibri"/>
          <w:color w:val="000000" w:themeColor="text1"/>
          <w:sz w:val="24"/>
          <w:szCs w:val="24"/>
        </w:rPr>
        <w:t xml:space="preserve">primárních přírodních zdrojů“. </w:t>
      </w:r>
    </w:p>
    <w:p w:rsidR="00C30F92" w:rsidRPr="00C30F92" w:rsidRDefault="00C30F92" w:rsidP="00C30F92">
      <w:pPr>
        <w:spacing w:after="0" w:line="240" w:lineRule="auto"/>
        <w:jc w:val="both"/>
        <w:rPr>
          <w:rFonts w:ascii="Calibri" w:hAnsi="Calibri" w:cs="Calibri"/>
          <w:color w:val="000000" w:themeColor="text1"/>
          <w:sz w:val="24"/>
          <w:szCs w:val="24"/>
        </w:rPr>
      </w:pPr>
    </w:p>
    <w:p w:rsidR="002F6AFA" w:rsidRPr="00C30F92" w:rsidRDefault="002F6AFA" w:rsidP="00C30F92">
      <w:pPr>
        <w:spacing w:after="0" w:line="240" w:lineRule="auto"/>
        <w:jc w:val="both"/>
        <w:rPr>
          <w:rFonts w:ascii="Calibri" w:hAnsi="Calibri" w:cs="Calibri"/>
          <w:color w:val="000000" w:themeColor="text1"/>
          <w:sz w:val="24"/>
          <w:szCs w:val="24"/>
        </w:rPr>
      </w:pPr>
      <w:r w:rsidRPr="00C30F92">
        <w:rPr>
          <w:rFonts w:ascii="Calibri" w:hAnsi="Calibri" w:cs="Calibri"/>
          <w:color w:val="000000" w:themeColor="text1"/>
          <w:sz w:val="24"/>
          <w:szCs w:val="24"/>
        </w:rPr>
        <w:t>Přestože jsou OZE v prioritních osách 2 a 4 zmiňovány, primárním cílem projektů v rámci těchto os není podpora OZE. Vyhodnocení ve smyslu produkce energie z OZE není proto z</w:t>
      </w:r>
      <w:r w:rsidR="002936E4" w:rsidRPr="00C30F92">
        <w:rPr>
          <w:rFonts w:ascii="Calibri" w:hAnsi="Calibri" w:cs="Calibri"/>
          <w:color w:val="000000" w:themeColor="text1"/>
          <w:sz w:val="24"/>
          <w:szCs w:val="24"/>
        </w:rPr>
        <w:t>a tyto prioritní osy prováděno.</w:t>
      </w:r>
    </w:p>
    <w:p w:rsidR="00C30F92" w:rsidRPr="00C30F92" w:rsidRDefault="00C30F92" w:rsidP="00C30F92">
      <w:pPr>
        <w:spacing w:after="0" w:line="240" w:lineRule="auto"/>
        <w:jc w:val="both"/>
        <w:rPr>
          <w:rFonts w:ascii="Calibri" w:hAnsi="Calibri" w:cs="Calibri"/>
          <w:color w:val="000000" w:themeColor="text1"/>
          <w:sz w:val="24"/>
          <w:szCs w:val="24"/>
        </w:rPr>
      </w:pPr>
    </w:p>
    <w:p w:rsidR="006C19ED" w:rsidRDefault="006C19ED">
      <w:pPr>
        <w:rPr>
          <w:rFonts w:ascii="Calibri" w:hAnsi="Calibri" w:cs="Calibri"/>
          <w:b/>
          <w:color w:val="000000" w:themeColor="text1"/>
          <w:sz w:val="24"/>
          <w:szCs w:val="24"/>
        </w:rPr>
      </w:pPr>
      <w:r>
        <w:rPr>
          <w:rFonts w:ascii="Calibri" w:hAnsi="Calibri" w:cs="Calibri"/>
          <w:b/>
          <w:color w:val="000000" w:themeColor="text1"/>
          <w:sz w:val="24"/>
          <w:szCs w:val="24"/>
        </w:rPr>
        <w:br w:type="page"/>
      </w:r>
    </w:p>
    <w:p w:rsidR="009E4EC8" w:rsidRPr="00C30F92" w:rsidRDefault="009E4EC8" w:rsidP="00C30F92">
      <w:pPr>
        <w:spacing w:after="0" w:line="240" w:lineRule="auto"/>
        <w:jc w:val="both"/>
        <w:rPr>
          <w:rFonts w:ascii="Calibri" w:hAnsi="Calibri" w:cs="Calibri"/>
          <w:b/>
          <w:color w:val="000000" w:themeColor="text1"/>
          <w:sz w:val="24"/>
          <w:szCs w:val="24"/>
        </w:rPr>
      </w:pPr>
      <w:r w:rsidRPr="00C30F92">
        <w:rPr>
          <w:rFonts w:ascii="Calibri" w:hAnsi="Calibri" w:cs="Calibri"/>
          <w:b/>
          <w:color w:val="000000" w:themeColor="text1"/>
          <w:sz w:val="24"/>
          <w:szCs w:val="24"/>
        </w:rPr>
        <w:lastRenderedPageBreak/>
        <w:t>Re</w:t>
      </w:r>
      <w:r w:rsidR="00417461">
        <w:rPr>
          <w:rFonts w:ascii="Calibri" w:hAnsi="Calibri" w:cs="Calibri"/>
          <w:b/>
          <w:color w:val="000000" w:themeColor="text1"/>
          <w:sz w:val="24"/>
          <w:szCs w:val="24"/>
        </w:rPr>
        <w:t>s</w:t>
      </w:r>
      <w:r w:rsidRPr="00C30F92">
        <w:rPr>
          <w:rFonts w:ascii="Calibri" w:hAnsi="Calibri" w:cs="Calibri"/>
          <w:b/>
          <w:color w:val="000000" w:themeColor="text1"/>
          <w:sz w:val="24"/>
          <w:szCs w:val="24"/>
        </w:rPr>
        <w:t xml:space="preserve">ort </w:t>
      </w:r>
      <w:proofErr w:type="spellStart"/>
      <w:r w:rsidRPr="00C30F92">
        <w:rPr>
          <w:rFonts w:ascii="Calibri" w:hAnsi="Calibri" w:cs="Calibri"/>
          <w:b/>
          <w:color w:val="000000" w:themeColor="text1"/>
          <w:sz w:val="24"/>
          <w:szCs w:val="24"/>
        </w:rPr>
        <w:t>MZe</w:t>
      </w:r>
      <w:proofErr w:type="spellEnd"/>
    </w:p>
    <w:p w:rsidR="00C30F92" w:rsidRPr="00C30F92" w:rsidRDefault="00C30F92" w:rsidP="00C30F92">
      <w:pPr>
        <w:spacing w:after="0" w:line="240" w:lineRule="auto"/>
        <w:jc w:val="both"/>
        <w:rPr>
          <w:rFonts w:ascii="Calibri" w:hAnsi="Calibri" w:cs="Calibri"/>
          <w:color w:val="000000" w:themeColor="text1"/>
          <w:sz w:val="24"/>
          <w:szCs w:val="24"/>
        </w:rPr>
      </w:pPr>
    </w:p>
    <w:p w:rsidR="009E4EC8" w:rsidRDefault="009E4EC8" w:rsidP="00C30F92">
      <w:pPr>
        <w:spacing w:after="0" w:line="240" w:lineRule="auto"/>
        <w:jc w:val="both"/>
        <w:rPr>
          <w:rFonts w:ascii="Calibri" w:hAnsi="Calibri" w:cs="Calibri"/>
          <w:color w:val="000000" w:themeColor="text1"/>
          <w:sz w:val="24"/>
          <w:szCs w:val="24"/>
        </w:rPr>
      </w:pPr>
      <w:r w:rsidRPr="00C30F92">
        <w:rPr>
          <w:rFonts w:ascii="Calibri" w:hAnsi="Calibri" w:cs="Calibri"/>
          <w:color w:val="000000" w:themeColor="text1"/>
          <w:sz w:val="24"/>
          <w:szCs w:val="24"/>
        </w:rPr>
        <w:t xml:space="preserve">Cílem </w:t>
      </w:r>
      <w:r w:rsidRPr="00CC2917">
        <w:rPr>
          <w:rFonts w:ascii="Calibri" w:hAnsi="Calibri" w:cs="Calibri"/>
          <w:i/>
          <w:color w:val="000000" w:themeColor="text1"/>
          <w:sz w:val="24"/>
          <w:szCs w:val="24"/>
        </w:rPr>
        <w:t xml:space="preserve">Programu rozvoje venkova </w:t>
      </w:r>
      <w:r w:rsidR="00065E67" w:rsidRPr="00CC2917">
        <w:rPr>
          <w:rFonts w:ascii="Calibri" w:hAnsi="Calibri" w:cs="Calibri"/>
          <w:i/>
          <w:color w:val="000000" w:themeColor="text1"/>
          <w:sz w:val="24"/>
          <w:szCs w:val="24"/>
        </w:rPr>
        <w:t>ČR na období 2007–</w:t>
      </w:r>
      <w:r w:rsidR="00FB1730" w:rsidRPr="00CC2917">
        <w:rPr>
          <w:rFonts w:ascii="Calibri" w:hAnsi="Calibri" w:cs="Calibri"/>
          <w:i/>
          <w:color w:val="000000" w:themeColor="text1"/>
          <w:sz w:val="24"/>
          <w:szCs w:val="24"/>
        </w:rPr>
        <w:t>2013</w:t>
      </w:r>
      <w:r w:rsidR="00FB1730" w:rsidRPr="00C30F92">
        <w:rPr>
          <w:rFonts w:ascii="Calibri" w:hAnsi="Calibri" w:cs="Calibri"/>
          <w:color w:val="000000" w:themeColor="text1"/>
          <w:sz w:val="24"/>
          <w:szCs w:val="24"/>
        </w:rPr>
        <w:t xml:space="preserve"> </w:t>
      </w:r>
      <w:r w:rsidRPr="00C30F92">
        <w:rPr>
          <w:rFonts w:ascii="Calibri" w:hAnsi="Calibri" w:cs="Calibri"/>
          <w:color w:val="000000" w:themeColor="text1"/>
          <w:sz w:val="24"/>
          <w:szCs w:val="24"/>
        </w:rPr>
        <w:t xml:space="preserve">je přispět k rozvoji venkovského prostoru ČR na bázi trvale udržitelného rozvoje, </w:t>
      </w:r>
      <w:r w:rsidR="00B4629D">
        <w:rPr>
          <w:rFonts w:ascii="Calibri" w:hAnsi="Calibri" w:cs="Calibri"/>
          <w:color w:val="000000" w:themeColor="text1"/>
          <w:sz w:val="24"/>
          <w:szCs w:val="24"/>
        </w:rPr>
        <w:t>zlepšit stav</w:t>
      </w:r>
      <w:r w:rsidRPr="00C30F92">
        <w:rPr>
          <w:rFonts w:ascii="Calibri" w:hAnsi="Calibri" w:cs="Calibri"/>
          <w:color w:val="000000" w:themeColor="text1"/>
          <w:sz w:val="24"/>
          <w:szCs w:val="24"/>
        </w:rPr>
        <w:t xml:space="preserve"> životního prostředí a </w:t>
      </w:r>
      <w:r w:rsidR="00B4629D">
        <w:rPr>
          <w:rFonts w:ascii="Calibri" w:hAnsi="Calibri" w:cs="Calibri"/>
          <w:color w:val="000000" w:themeColor="text1"/>
          <w:sz w:val="24"/>
          <w:szCs w:val="24"/>
        </w:rPr>
        <w:t>snížit negativní vlivy</w:t>
      </w:r>
      <w:r w:rsidRPr="00C30F92">
        <w:rPr>
          <w:rFonts w:ascii="Calibri" w:hAnsi="Calibri" w:cs="Calibri"/>
          <w:color w:val="000000" w:themeColor="text1"/>
          <w:sz w:val="24"/>
          <w:szCs w:val="24"/>
        </w:rPr>
        <w:t xml:space="preserve"> intenzivního zemědělského hospodaření. Některé části PRV jsou zaměřeny na investiční podporu výstavby zař</w:t>
      </w:r>
      <w:r w:rsidR="002936E4" w:rsidRPr="00C30F92">
        <w:rPr>
          <w:rFonts w:ascii="Calibri" w:hAnsi="Calibri" w:cs="Calibri"/>
          <w:color w:val="000000" w:themeColor="text1"/>
          <w:sz w:val="24"/>
          <w:szCs w:val="24"/>
        </w:rPr>
        <w:t xml:space="preserve">ízení na výrobu energie z OZE. </w:t>
      </w:r>
    </w:p>
    <w:p w:rsidR="00C30F92" w:rsidRPr="00C30F92" w:rsidRDefault="00C30F92" w:rsidP="00C30F92">
      <w:pPr>
        <w:spacing w:after="0" w:line="240" w:lineRule="auto"/>
        <w:jc w:val="both"/>
        <w:rPr>
          <w:rFonts w:ascii="Calibri" w:hAnsi="Calibri" w:cs="Calibri"/>
          <w:color w:val="000000" w:themeColor="text1"/>
          <w:sz w:val="24"/>
          <w:szCs w:val="24"/>
        </w:rPr>
      </w:pPr>
    </w:p>
    <w:p w:rsidR="009E4EC8" w:rsidRDefault="009E4EC8" w:rsidP="00C30F92">
      <w:pPr>
        <w:spacing w:after="0" w:line="240" w:lineRule="auto"/>
        <w:jc w:val="both"/>
        <w:rPr>
          <w:rFonts w:ascii="Calibri" w:hAnsi="Calibri" w:cs="Calibri"/>
          <w:color w:val="000000" w:themeColor="text1"/>
          <w:sz w:val="24"/>
          <w:szCs w:val="24"/>
        </w:rPr>
      </w:pPr>
      <w:r w:rsidRPr="00C30F92">
        <w:rPr>
          <w:rFonts w:ascii="Calibri" w:hAnsi="Calibri" w:cs="Calibri"/>
          <w:color w:val="000000" w:themeColor="text1"/>
          <w:sz w:val="24"/>
          <w:szCs w:val="24"/>
        </w:rPr>
        <w:t xml:space="preserve">Jedná se o opatření </w:t>
      </w:r>
      <w:proofErr w:type="gramStart"/>
      <w:r w:rsidRPr="00C30F92">
        <w:rPr>
          <w:rFonts w:ascii="Calibri" w:hAnsi="Calibri" w:cs="Calibri"/>
          <w:b/>
          <w:color w:val="000000" w:themeColor="text1"/>
          <w:sz w:val="24"/>
          <w:szCs w:val="24"/>
        </w:rPr>
        <w:t>III.1.1</w:t>
      </w:r>
      <w:proofErr w:type="gramEnd"/>
      <w:r w:rsidRPr="00C30F92">
        <w:rPr>
          <w:rFonts w:ascii="Calibri" w:hAnsi="Calibri" w:cs="Calibri"/>
          <w:b/>
          <w:color w:val="000000" w:themeColor="text1"/>
          <w:sz w:val="24"/>
          <w:szCs w:val="24"/>
        </w:rPr>
        <w:t xml:space="preserve"> </w:t>
      </w:r>
      <w:r w:rsidRPr="00CC2917">
        <w:rPr>
          <w:rFonts w:ascii="Calibri" w:hAnsi="Calibri" w:cs="Calibri"/>
          <w:b/>
          <w:i/>
          <w:color w:val="000000" w:themeColor="text1"/>
          <w:sz w:val="24"/>
          <w:szCs w:val="24"/>
        </w:rPr>
        <w:t>Diverzifikace činností nezemědělské povahy</w:t>
      </w:r>
      <w:r w:rsidRPr="00C30F92">
        <w:rPr>
          <w:rFonts w:ascii="Calibri" w:hAnsi="Calibri" w:cs="Calibri"/>
          <w:b/>
          <w:color w:val="000000" w:themeColor="text1"/>
          <w:sz w:val="24"/>
          <w:szCs w:val="24"/>
        </w:rPr>
        <w:t xml:space="preserve"> a III.1.2 </w:t>
      </w:r>
      <w:r w:rsidRPr="00CC2917">
        <w:rPr>
          <w:rFonts w:ascii="Calibri" w:hAnsi="Calibri" w:cs="Calibri"/>
          <w:b/>
          <w:i/>
          <w:color w:val="000000" w:themeColor="text1"/>
          <w:sz w:val="24"/>
          <w:szCs w:val="24"/>
        </w:rPr>
        <w:t>Podpora zakládání podniků a jejich rozvoje</w:t>
      </w:r>
      <w:r w:rsidRPr="00C30F92">
        <w:rPr>
          <w:rFonts w:ascii="Calibri" w:hAnsi="Calibri" w:cs="Calibri"/>
          <w:b/>
          <w:color w:val="000000" w:themeColor="text1"/>
          <w:sz w:val="24"/>
          <w:szCs w:val="24"/>
        </w:rPr>
        <w:t>.</w:t>
      </w:r>
      <w:r w:rsidRPr="00C30F92">
        <w:rPr>
          <w:rFonts w:ascii="Calibri" w:hAnsi="Calibri" w:cs="Calibri"/>
          <w:color w:val="000000" w:themeColor="text1"/>
          <w:sz w:val="24"/>
          <w:szCs w:val="24"/>
        </w:rPr>
        <w:t xml:space="preserve"> Obě opatření obsahují dva záměry, které se týkají výstavby a modernizace BPS a dále výstavby a modernizace kotelen a výtopen na biomasu včetně </w:t>
      </w:r>
      <w:r w:rsidR="00694186" w:rsidRPr="00C30F92">
        <w:rPr>
          <w:rFonts w:ascii="Calibri" w:eastAsia="Times New Roman" w:hAnsi="Calibri" w:cs="Calibri"/>
          <w:color w:val="000000" w:themeColor="text1"/>
          <w:sz w:val="24"/>
          <w:szCs w:val="24"/>
        </w:rPr>
        <w:t>kombinované výroby elektřiny a tepla</w:t>
      </w:r>
      <w:r w:rsidR="00065E67" w:rsidRPr="00C30F92">
        <w:rPr>
          <w:rFonts w:ascii="Calibri" w:hAnsi="Calibri" w:cs="Calibri"/>
          <w:color w:val="000000" w:themeColor="text1"/>
          <w:sz w:val="24"/>
          <w:szCs w:val="24"/>
        </w:rPr>
        <w:t>. V letech 2007–</w:t>
      </w:r>
      <w:r w:rsidRPr="00C30F92">
        <w:rPr>
          <w:rFonts w:ascii="Calibri" w:hAnsi="Calibri" w:cs="Calibri"/>
          <w:color w:val="000000" w:themeColor="text1"/>
          <w:sz w:val="24"/>
          <w:szCs w:val="24"/>
        </w:rPr>
        <w:t>2013 byly u obou opatření schváleny projekty s dotac</w:t>
      </w:r>
      <w:r w:rsidR="002936E4" w:rsidRPr="00C30F92">
        <w:rPr>
          <w:rFonts w:ascii="Calibri" w:hAnsi="Calibri" w:cs="Calibri"/>
          <w:color w:val="000000" w:themeColor="text1"/>
          <w:sz w:val="24"/>
          <w:szCs w:val="24"/>
        </w:rPr>
        <w:t>emi ve výši cca 3 171 mil. Kč.</w:t>
      </w:r>
    </w:p>
    <w:p w:rsidR="00C30F92" w:rsidRPr="00C30F92" w:rsidRDefault="00C30F92" w:rsidP="00C30F92">
      <w:pPr>
        <w:spacing w:after="0" w:line="240" w:lineRule="auto"/>
        <w:jc w:val="both"/>
        <w:rPr>
          <w:rFonts w:ascii="Calibri" w:hAnsi="Calibri" w:cs="Calibri"/>
          <w:color w:val="000000" w:themeColor="text1"/>
          <w:sz w:val="24"/>
          <w:szCs w:val="24"/>
        </w:rPr>
      </w:pPr>
    </w:p>
    <w:p w:rsidR="009E4EC8" w:rsidRDefault="009E4EC8" w:rsidP="00C30F92">
      <w:pPr>
        <w:spacing w:after="0" w:line="240" w:lineRule="auto"/>
        <w:jc w:val="both"/>
        <w:rPr>
          <w:rFonts w:ascii="Calibri" w:hAnsi="Calibri" w:cs="Calibri"/>
          <w:color w:val="000000" w:themeColor="text1"/>
          <w:sz w:val="24"/>
          <w:szCs w:val="24"/>
        </w:rPr>
      </w:pPr>
      <w:r w:rsidRPr="00C30F92">
        <w:rPr>
          <w:rFonts w:ascii="Calibri" w:hAnsi="Calibri" w:cs="Calibri"/>
          <w:color w:val="000000" w:themeColor="text1"/>
          <w:sz w:val="24"/>
          <w:szCs w:val="24"/>
        </w:rPr>
        <w:t>V souvislosti s OZE byly v rámci záměrů stanoveny indikátory „</w:t>
      </w:r>
      <w:r w:rsidR="00B4629D" w:rsidRPr="00CC2917">
        <w:rPr>
          <w:rFonts w:ascii="Calibri" w:hAnsi="Calibri" w:cs="Calibri"/>
          <w:i/>
          <w:color w:val="000000" w:themeColor="text1"/>
          <w:sz w:val="24"/>
          <w:szCs w:val="24"/>
        </w:rPr>
        <w:t>p</w:t>
      </w:r>
      <w:r w:rsidRPr="00CC2917">
        <w:rPr>
          <w:rFonts w:ascii="Calibri" w:hAnsi="Calibri" w:cs="Calibri"/>
          <w:i/>
          <w:color w:val="000000" w:themeColor="text1"/>
          <w:sz w:val="24"/>
          <w:szCs w:val="24"/>
        </w:rPr>
        <w:t>očet projektů na bioplynové stanice</w:t>
      </w:r>
      <w:r w:rsidRPr="00C30F92">
        <w:rPr>
          <w:rFonts w:ascii="Calibri" w:hAnsi="Calibri" w:cs="Calibri"/>
          <w:color w:val="000000" w:themeColor="text1"/>
          <w:sz w:val="24"/>
          <w:szCs w:val="24"/>
        </w:rPr>
        <w:t>“ a „</w:t>
      </w:r>
      <w:r w:rsidR="00B4629D" w:rsidRPr="00CC2917">
        <w:rPr>
          <w:rFonts w:ascii="Calibri" w:hAnsi="Calibri" w:cs="Calibri"/>
          <w:i/>
          <w:color w:val="000000" w:themeColor="text1"/>
          <w:sz w:val="24"/>
          <w:szCs w:val="24"/>
        </w:rPr>
        <w:t>c</w:t>
      </w:r>
      <w:r w:rsidRPr="00CC2917">
        <w:rPr>
          <w:rFonts w:ascii="Calibri" w:hAnsi="Calibri" w:cs="Calibri"/>
          <w:i/>
          <w:color w:val="000000" w:themeColor="text1"/>
          <w:sz w:val="24"/>
          <w:szCs w:val="24"/>
        </w:rPr>
        <w:t>elkový objem vyrobené elektrické energie</w:t>
      </w:r>
      <w:r w:rsidRPr="00C30F92">
        <w:rPr>
          <w:rFonts w:ascii="Calibri" w:hAnsi="Calibri" w:cs="Calibri"/>
          <w:color w:val="000000" w:themeColor="text1"/>
          <w:sz w:val="24"/>
          <w:szCs w:val="24"/>
        </w:rPr>
        <w:t>“. V průběhu realizace PRV byly některé indikátory výrazně upravovány, např. počet nových pracovních míst byl snížen z 6 000 na 380. Indikátory související s OZE se od původní verze z roku 2007 do poslední úpravy z r</w:t>
      </w:r>
      <w:r w:rsidR="00B4629D">
        <w:rPr>
          <w:rFonts w:ascii="Calibri" w:hAnsi="Calibri" w:cs="Calibri"/>
          <w:color w:val="000000" w:themeColor="text1"/>
          <w:sz w:val="24"/>
          <w:szCs w:val="24"/>
        </w:rPr>
        <w:t>oku</w:t>
      </w:r>
      <w:r w:rsidRPr="00C30F92">
        <w:rPr>
          <w:rFonts w:ascii="Calibri" w:hAnsi="Calibri" w:cs="Calibri"/>
          <w:color w:val="000000" w:themeColor="text1"/>
          <w:sz w:val="24"/>
          <w:szCs w:val="24"/>
        </w:rPr>
        <w:t xml:space="preserve"> 2013 významně nezměnily.</w:t>
      </w:r>
      <w:r w:rsidR="00AB05FF" w:rsidRPr="00C30F92">
        <w:rPr>
          <w:rFonts w:ascii="Calibri" w:hAnsi="Calibri" w:cs="Calibri"/>
          <w:color w:val="000000" w:themeColor="text1"/>
          <w:sz w:val="24"/>
          <w:szCs w:val="24"/>
        </w:rPr>
        <w:t xml:space="preserve"> </w:t>
      </w:r>
      <w:r w:rsidR="00065E67" w:rsidRPr="00C30F92">
        <w:rPr>
          <w:rFonts w:ascii="Calibri" w:hAnsi="Calibri" w:cs="Calibri"/>
          <w:color w:val="000000" w:themeColor="text1"/>
          <w:sz w:val="24"/>
          <w:szCs w:val="24"/>
        </w:rPr>
        <w:t>Cíl pro období 2007–</w:t>
      </w:r>
      <w:r w:rsidRPr="00C30F92">
        <w:rPr>
          <w:rFonts w:ascii="Calibri" w:hAnsi="Calibri" w:cs="Calibri"/>
          <w:color w:val="000000" w:themeColor="text1"/>
          <w:sz w:val="24"/>
          <w:szCs w:val="24"/>
        </w:rPr>
        <w:t xml:space="preserve">2013 pro obě opatření byl stanoven na 169 podpořených projektů BPS a celkový objem vyrobené elektrické energie 674 </w:t>
      </w:r>
      <w:proofErr w:type="spellStart"/>
      <w:r w:rsidRPr="00C30F92">
        <w:rPr>
          <w:rFonts w:ascii="Calibri" w:hAnsi="Calibri" w:cs="Calibri"/>
          <w:color w:val="000000" w:themeColor="text1"/>
          <w:sz w:val="24"/>
          <w:szCs w:val="24"/>
        </w:rPr>
        <w:t>GWh</w:t>
      </w:r>
      <w:proofErr w:type="spellEnd"/>
      <w:r w:rsidRPr="00C30F92">
        <w:rPr>
          <w:rFonts w:ascii="Calibri" w:hAnsi="Calibri" w:cs="Calibri"/>
          <w:color w:val="000000" w:themeColor="text1"/>
          <w:sz w:val="24"/>
          <w:szCs w:val="24"/>
        </w:rPr>
        <w:t xml:space="preserve"> (bez uvedení časového parametru)</w:t>
      </w:r>
      <w:r w:rsidR="00C30F92">
        <w:rPr>
          <w:rFonts w:ascii="Calibri" w:hAnsi="Calibri" w:cs="Calibri"/>
          <w:color w:val="000000" w:themeColor="text1"/>
          <w:sz w:val="24"/>
          <w:szCs w:val="24"/>
        </w:rPr>
        <w:t>.</w:t>
      </w:r>
    </w:p>
    <w:p w:rsidR="00C30F92" w:rsidRPr="00C30F92" w:rsidRDefault="00C30F92" w:rsidP="00C30F92">
      <w:pPr>
        <w:spacing w:after="0" w:line="240" w:lineRule="auto"/>
        <w:jc w:val="both"/>
        <w:rPr>
          <w:rFonts w:ascii="Calibri" w:hAnsi="Calibri" w:cs="Calibri"/>
          <w:color w:val="000000" w:themeColor="text1"/>
          <w:sz w:val="24"/>
          <w:szCs w:val="24"/>
        </w:rPr>
      </w:pPr>
    </w:p>
    <w:p w:rsidR="009E4EC8" w:rsidRPr="00C30F92" w:rsidRDefault="009E4EC8" w:rsidP="00C30F92">
      <w:pPr>
        <w:spacing w:after="0" w:line="240" w:lineRule="auto"/>
        <w:jc w:val="both"/>
        <w:rPr>
          <w:rFonts w:ascii="Calibri" w:hAnsi="Calibri" w:cs="Calibri"/>
          <w:color w:val="000000" w:themeColor="text1"/>
          <w:sz w:val="24"/>
          <w:szCs w:val="24"/>
        </w:rPr>
      </w:pPr>
      <w:r w:rsidRPr="00C30F92">
        <w:rPr>
          <w:rFonts w:ascii="Calibri" w:hAnsi="Calibri" w:cs="Calibri"/>
          <w:color w:val="000000" w:themeColor="text1"/>
          <w:sz w:val="24"/>
          <w:szCs w:val="24"/>
        </w:rPr>
        <w:t>Ve skutečnosti byla v období let 2007 až 2013 investičně podpořena výstavba a</w:t>
      </w:r>
      <w:r w:rsidR="00926627" w:rsidRPr="00C30F92">
        <w:rPr>
          <w:rFonts w:ascii="Calibri" w:hAnsi="Calibri" w:cs="Calibri"/>
          <w:color w:val="000000" w:themeColor="text1"/>
          <w:sz w:val="24"/>
          <w:szCs w:val="24"/>
        </w:rPr>
        <w:t> </w:t>
      </w:r>
      <w:r w:rsidRPr="00C30F92">
        <w:rPr>
          <w:rFonts w:ascii="Calibri" w:hAnsi="Calibri" w:cs="Calibri"/>
          <w:color w:val="000000" w:themeColor="text1"/>
          <w:sz w:val="24"/>
          <w:szCs w:val="24"/>
        </w:rPr>
        <w:t>modernizace celkem 172 BPS</w:t>
      </w:r>
      <w:r w:rsidR="000F7A03" w:rsidRPr="00C30F92">
        <w:rPr>
          <w:rFonts w:ascii="Calibri" w:hAnsi="Calibri" w:cs="Calibri"/>
          <w:color w:val="000000" w:themeColor="text1"/>
          <w:sz w:val="24"/>
          <w:szCs w:val="24"/>
        </w:rPr>
        <w:t>.</w:t>
      </w:r>
      <w:r w:rsidRPr="00C30F92">
        <w:rPr>
          <w:rFonts w:ascii="Calibri" w:hAnsi="Calibri" w:cs="Calibri"/>
          <w:color w:val="000000" w:themeColor="text1"/>
          <w:sz w:val="24"/>
          <w:szCs w:val="24"/>
        </w:rPr>
        <w:t xml:space="preserve"> K datu 31. 12. 2013 vyprodukovaly tyto BPS 2 298 </w:t>
      </w:r>
      <w:proofErr w:type="spellStart"/>
      <w:r w:rsidRPr="00C30F92">
        <w:rPr>
          <w:rFonts w:ascii="Calibri" w:hAnsi="Calibri" w:cs="Calibri"/>
          <w:color w:val="000000" w:themeColor="text1"/>
          <w:sz w:val="24"/>
          <w:szCs w:val="24"/>
        </w:rPr>
        <w:t>GWh</w:t>
      </w:r>
      <w:proofErr w:type="spellEnd"/>
      <w:r w:rsidRPr="00C30F92">
        <w:rPr>
          <w:rFonts w:ascii="Calibri" w:hAnsi="Calibri" w:cs="Calibri"/>
          <w:color w:val="000000" w:themeColor="text1"/>
          <w:sz w:val="24"/>
          <w:szCs w:val="24"/>
        </w:rPr>
        <w:t xml:space="preserve"> elektřiny, nejedná se tedy o roční výrobu jako</w:t>
      </w:r>
      <w:r w:rsidR="00B4629D">
        <w:rPr>
          <w:rFonts w:ascii="Calibri" w:hAnsi="Calibri" w:cs="Calibri"/>
          <w:color w:val="000000" w:themeColor="text1"/>
          <w:sz w:val="24"/>
          <w:szCs w:val="24"/>
        </w:rPr>
        <w:t>žto</w:t>
      </w:r>
      <w:r w:rsidRPr="00C30F92">
        <w:rPr>
          <w:rFonts w:ascii="Calibri" w:hAnsi="Calibri" w:cs="Calibri"/>
          <w:color w:val="000000" w:themeColor="text1"/>
          <w:sz w:val="24"/>
          <w:szCs w:val="24"/>
        </w:rPr>
        <w:t xml:space="preserve"> parametr pro srovnání s jinými dotačními programy. Zároveň bylo dosaženo instalovaného elektrického výkonu cca 99 MW a</w:t>
      </w:r>
      <w:r w:rsidR="00B4629D">
        <w:rPr>
          <w:rFonts w:ascii="Calibri" w:hAnsi="Calibri" w:cs="Calibri"/>
          <w:color w:val="000000" w:themeColor="text1"/>
          <w:sz w:val="24"/>
          <w:szCs w:val="24"/>
        </w:rPr>
        <w:t> </w:t>
      </w:r>
      <w:r w:rsidRPr="00C30F92">
        <w:rPr>
          <w:rFonts w:ascii="Calibri" w:hAnsi="Calibri" w:cs="Calibri"/>
          <w:color w:val="000000" w:themeColor="text1"/>
          <w:sz w:val="24"/>
          <w:szCs w:val="24"/>
        </w:rPr>
        <w:t xml:space="preserve">instalovaného tepelného výkonu cca 120 MW. Výroba elektřiny v těchto BPS bude 20 let </w:t>
      </w:r>
      <w:r w:rsidR="00C44D7D" w:rsidRPr="00C30F92">
        <w:rPr>
          <w:rFonts w:ascii="Calibri" w:hAnsi="Calibri" w:cs="Calibri"/>
          <w:color w:val="000000" w:themeColor="text1"/>
          <w:sz w:val="24"/>
          <w:szCs w:val="24"/>
        </w:rPr>
        <w:t xml:space="preserve">ve stejné výši </w:t>
      </w:r>
      <w:r w:rsidRPr="00C30F92">
        <w:rPr>
          <w:rFonts w:ascii="Calibri" w:hAnsi="Calibri" w:cs="Calibri"/>
          <w:color w:val="000000" w:themeColor="text1"/>
          <w:sz w:val="24"/>
          <w:szCs w:val="24"/>
        </w:rPr>
        <w:t>provozně podporována, pokud byly ak</w:t>
      </w:r>
      <w:r w:rsidR="002936E4" w:rsidRPr="00C30F92">
        <w:rPr>
          <w:rFonts w:ascii="Calibri" w:hAnsi="Calibri" w:cs="Calibri"/>
          <w:color w:val="000000" w:themeColor="text1"/>
          <w:sz w:val="24"/>
          <w:szCs w:val="24"/>
        </w:rPr>
        <w:t xml:space="preserve">ce dokončeny do konce r. 2013. </w:t>
      </w:r>
    </w:p>
    <w:p w:rsidR="00C30F92" w:rsidRPr="00C30F92" w:rsidRDefault="00C30F92" w:rsidP="00C30F92">
      <w:pPr>
        <w:spacing w:after="0" w:line="240" w:lineRule="auto"/>
        <w:jc w:val="both"/>
        <w:rPr>
          <w:rFonts w:ascii="Calibri" w:hAnsi="Calibri" w:cs="Calibri"/>
          <w:color w:val="000000" w:themeColor="text1"/>
          <w:sz w:val="24"/>
          <w:szCs w:val="24"/>
        </w:rPr>
      </w:pPr>
    </w:p>
    <w:p w:rsidR="002F6AFA" w:rsidRPr="00C30F92" w:rsidRDefault="000F7A03" w:rsidP="00C30F92">
      <w:pPr>
        <w:pBdr>
          <w:top w:val="double" w:sz="4" w:space="1" w:color="17365D" w:themeColor="text2" w:themeShade="BF"/>
          <w:left w:val="double" w:sz="4" w:space="1" w:color="17365D" w:themeColor="text2" w:themeShade="BF"/>
          <w:bottom w:val="double" w:sz="4" w:space="1" w:color="17365D" w:themeColor="text2" w:themeShade="BF"/>
          <w:right w:val="double" w:sz="4" w:space="4" w:color="17365D" w:themeColor="text2" w:themeShade="BF"/>
        </w:pBdr>
        <w:shd w:val="clear" w:color="auto" w:fill="C6D9F1" w:themeFill="text2" w:themeFillTint="33"/>
        <w:spacing w:after="0" w:line="240" w:lineRule="auto"/>
        <w:jc w:val="both"/>
        <w:rPr>
          <w:rFonts w:ascii="Calibri" w:eastAsia="Times New Roman" w:hAnsi="Calibri" w:cs="Calibri"/>
          <w:color w:val="000000" w:themeColor="text1"/>
          <w:sz w:val="24"/>
          <w:szCs w:val="24"/>
        </w:rPr>
      </w:pPr>
      <w:r w:rsidRPr="00C30F92">
        <w:rPr>
          <w:rFonts w:ascii="Calibri" w:hAnsi="Calibri" w:cs="Calibri"/>
          <w:color w:val="000000" w:themeColor="text1"/>
          <w:sz w:val="24"/>
          <w:szCs w:val="24"/>
        </w:rPr>
        <w:t>Z podpořených BPS jich bylo 43 % zaměřeno pouze na výrobu elektřiny</w:t>
      </w:r>
      <w:r w:rsidR="00F91F47" w:rsidRPr="00C30F92">
        <w:rPr>
          <w:rFonts w:ascii="Calibri" w:hAnsi="Calibri" w:cs="Calibri"/>
          <w:color w:val="000000" w:themeColor="text1"/>
          <w:sz w:val="24"/>
          <w:szCs w:val="24"/>
        </w:rPr>
        <w:t>, zatímco</w:t>
      </w:r>
      <w:r w:rsidRPr="00C30F92">
        <w:rPr>
          <w:rFonts w:ascii="Calibri" w:hAnsi="Calibri" w:cs="Calibri"/>
          <w:color w:val="000000" w:themeColor="text1"/>
          <w:sz w:val="24"/>
          <w:szCs w:val="24"/>
        </w:rPr>
        <w:t xml:space="preserve"> teplo není využito. </w:t>
      </w:r>
      <w:r w:rsidR="002F6AFA" w:rsidRPr="00C30F92">
        <w:rPr>
          <w:rFonts w:ascii="Calibri" w:eastAsia="Times New Roman" w:hAnsi="Calibri" w:cs="Calibri"/>
          <w:color w:val="000000" w:themeColor="text1"/>
          <w:sz w:val="24"/>
          <w:szCs w:val="24"/>
        </w:rPr>
        <w:t xml:space="preserve">Při podání žádosti na OZE musí žadatel předložit údaje o instalovaném elektrickém nebo tepelném výkonu a informace o využití projektu v budoucnosti. Po dokončení projektu však již nejsou vyžadovány podklady a informace prokazující zachování účelu a podmínek využití zařízení nebo údaj o skutečné výrobě a použití elektrické a tepelné energie. </w:t>
      </w:r>
    </w:p>
    <w:p w:rsidR="00EB660F" w:rsidRPr="00EB660F" w:rsidRDefault="00EB660F" w:rsidP="00EB660F">
      <w:pPr>
        <w:spacing w:after="0" w:line="240" w:lineRule="auto"/>
        <w:jc w:val="both"/>
        <w:rPr>
          <w:rFonts w:ascii="Calibri" w:hAnsi="Calibri" w:cs="Calibri"/>
          <w:color w:val="000000" w:themeColor="text1"/>
          <w:sz w:val="24"/>
          <w:szCs w:val="24"/>
        </w:rPr>
      </w:pPr>
    </w:p>
    <w:p w:rsidR="00EB660F" w:rsidRPr="00EB660F" w:rsidRDefault="00EB660F" w:rsidP="00EB660F">
      <w:pPr>
        <w:spacing w:after="0" w:line="240" w:lineRule="auto"/>
        <w:jc w:val="both"/>
        <w:rPr>
          <w:rFonts w:ascii="Calibri" w:hAnsi="Calibri" w:cs="Calibri"/>
          <w:color w:val="000000" w:themeColor="text1"/>
          <w:sz w:val="24"/>
          <w:szCs w:val="24"/>
        </w:rPr>
      </w:pPr>
    </w:p>
    <w:p w:rsidR="006C19ED" w:rsidRDefault="006C19ED">
      <w:pPr>
        <w:rPr>
          <w:rFonts w:ascii="Calibri" w:hAnsi="Calibri" w:cs="Calibri"/>
          <w:b/>
          <w:color w:val="000000" w:themeColor="text1"/>
          <w:sz w:val="26"/>
          <w:szCs w:val="26"/>
        </w:rPr>
      </w:pPr>
      <w:r>
        <w:rPr>
          <w:rFonts w:ascii="Calibri" w:hAnsi="Calibri" w:cs="Calibri"/>
          <w:b/>
          <w:color w:val="000000" w:themeColor="text1"/>
          <w:sz w:val="26"/>
          <w:szCs w:val="26"/>
        </w:rPr>
        <w:br w:type="page"/>
      </w:r>
    </w:p>
    <w:p w:rsidR="00B451BE" w:rsidRPr="00EB660F" w:rsidRDefault="00EB660F" w:rsidP="00EB660F">
      <w:pPr>
        <w:spacing w:after="0" w:line="240" w:lineRule="auto"/>
        <w:jc w:val="center"/>
        <w:rPr>
          <w:rFonts w:ascii="Calibri" w:hAnsi="Calibri" w:cs="Calibri"/>
          <w:b/>
          <w:color w:val="000000" w:themeColor="text1"/>
          <w:sz w:val="26"/>
          <w:szCs w:val="26"/>
        </w:rPr>
      </w:pPr>
      <w:r w:rsidRPr="00EB660F">
        <w:rPr>
          <w:rFonts w:ascii="Calibri" w:hAnsi="Calibri" w:cs="Calibri"/>
          <w:b/>
          <w:color w:val="000000" w:themeColor="text1"/>
          <w:sz w:val="26"/>
          <w:szCs w:val="26"/>
        </w:rPr>
        <w:lastRenderedPageBreak/>
        <w:t xml:space="preserve">V. </w:t>
      </w:r>
      <w:r w:rsidR="00620467" w:rsidRPr="00EB660F">
        <w:rPr>
          <w:rFonts w:ascii="Calibri" w:hAnsi="Calibri" w:cs="Calibri"/>
          <w:b/>
          <w:color w:val="000000" w:themeColor="text1"/>
          <w:sz w:val="26"/>
          <w:szCs w:val="26"/>
        </w:rPr>
        <w:t xml:space="preserve">Shrnutí </w:t>
      </w:r>
    </w:p>
    <w:p w:rsidR="00EB660F" w:rsidRPr="00EB660F" w:rsidRDefault="00EB660F" w:rsidP="00EB660F">
      <w:pPr>
        <w:spacing w:after="0" w:line="240" w:lineRule="auto"/>
        <w:jc w:val="both"/>
        <w:rPr>
          <w:rFonts w:ascii="Calibri" w:hAnsi="Calibri" w:cs="Calibri"/>
          <w:color w:val="000000" w:themeColor="text1"/>
          <w:sz w:val="24"/>
          <w:szCs w:val="24"/>
        </w:rPr>
      </w:pPr>
    </w:p>
    <w:p w:rsidR="008D208C" w:rsidRPr="00EB660F" w:rsidRDefault="008D208C" w:rsidP="00EB660F">
      <w:pPr>
        <w:spacing w:after="0" w:line="240" w:lineRule="auto"/>
        <w:jc w:val="both"/>
        <w:rPr>
          <w:rFonts w:ascii="Calibri" w:hAnsi="Calibri" w:cs="Calibri"/>
          <w:bCs/>
          <w:color w:val="000000" w:themeColor="text1"/>
          <w:sz w:val="24"/>
          <w:szCs w:val="24"/>
        </w:rPr>
      </w:pPr>
      <w:r w:rsidRPr="00CC2917">
        <w:rPr>
          <w:rFonts w:ascii="Calibri" w:hAnsi="Calibri" w:cs="Calibri"/>
          <w:b/>
          <w:bCs/>
          <w:i/>
          <w:color w:val="000000" w:themeColor="text1"/>
          <w:sz w:val="24"/>
          <w:szCs w:val="24"/>
        </w:rPr>
        <w:t>Státní energetická koncepce</w:t>
      </w:r>
      <w:r w:rsidRPr="00EB660F">
        <w:rPr>
          <w:rFonts w:ascii="Calibri" w:hAnsi="Calibri" w:cs="Calibri"/>
          <w:b/>
          <w:bCs/>
          <w:color w:val="000000" w:themeColor="text1"/>
          <w:sz w:val="24"/>
          <w:szCs w:val="24"/>
        </w:rPr>
        <w:t xml:space="preserve"> </w:t>
      </w:r>
      <w:r w:rsidRPr="00EB660F">
        <w:rPr>
          <w:rFonts w:ascii="Calibri" w:hAnsi="Calibri" w:cs="Calibri"/>
          <w:bCs/>
          <w:color w:val="000000" w:themeColor="text1"/>
          <w:sz w:val="24"/>
          <w:szCs w:val="24"/>
        </w:rPr>
        <w:t>platí od roku 2004. MPO zpracovává průběžně její aktualizace, ale vláda ČR neschválila žádnou změnu této koncepce.</w:t>
      </w:r>
    </w:p>
    <w:p w:rsidR="00EB660F" w:rsidRPr="00EB660F" w:rsidRDefault="00EB660F" w:rsidP="00EB660F">
      <w:pPr>
        <w:spacing w:after="0" w:line="240" w:lineRule="auto"/>
        <w:jc w:val="both"/>
        <w:rPr>
          <w:rFonts w:ascii="Calibri" w:hAnsi="Calibri" w:cs="Calibri"/>
          <w:color w:val="000000" w:themeColor="text1"/>
          <w:sz w:val="24"/>
          <w:szCs w:val="24"/>
        </w:rPr>
      </w:pPr>
    </w:p>
    <w:p w:rsidR="00290A34" w:rsidRPr="00EB660F" w:rsidRDefault="00290A34" w:rsidP="00EB660F">
      <w:pPr>
        <w:spacing w:after="0" w:line="240" w:lineRule="auto"/>
        <w:jc w:val="both"/>
        <w:rPr>
          <w:rFonts w:ascii="Calibri" w:hAnsi="Calibri" w:cs="Calibri"/>
          <w:b/>
          <w:bCs/>
          <w:color w:val="000000" w:themeColor="text1"/>
          <w:sz w:val="24"/>
          <w:szCs w:val="24"/>
        </w:rPr>
      </w:pPr>
      <w:r w:rsidRPr="00EB660F">
        <w:rPr>
          <w:rFonts w:ascii="Calibri" w:hAnsi="Calibri" w:cs="Calibri"/>
          <w:b/>
          <w:bCs/>
          <w:color w:val="000000" w:themeColor="text1"/>
          <w:sz w:val="24"/>
          <w:szCs w:val="24"/>
        </w:rPr>
        <w:t xml:space="preserve">Legislativní nastavení podpory OZE </w:t>
      </w:r>
      <w:r w:rsidRPr="00EB660F">
        <w:rPr>
          <w:rFonts w:ascii="Calibri" w:hAnsi="Calibri" w:cs="Calibri"/>
          <w:color w:val="000000" w:themeColor="text1"/>
          <w:sz w:val="24"/>
          <w:szCs w:val="24"/>
        </w:rPr>
        <w:t>je přehledně uvedeno v časové ose</w:t>
      </w:r>
      <w:r w:rsidR="008E6E34">
        <w:rPr>
          <w:rFonts w:ascii="Calibri" w:hAnsi="Calibri" w:cs="Calibri"/>
          <w:color w:val="000000" w:themeColor="text1"/>
          <w:sz w:val="24"/>
          <w:szCs w:val="24"/>
        </w:rPr>
        <w:t xml:space="preserve"> v příloze č. 1</w:t>
      </w:r>
      <w:r w:rsidRPr="00EB660F">
        <w:rPr>
          <w:rFonts w:ascii="Calibri" w:hAnsi="Calibri" w:cs="Calibri"/>
          <w:color w:val="000000" w:themeColor="text1"/>
          <w:sz w:val="24"/>
          <w:szCs w:val="24"/>
        </w:rPr>
        <w:t xml:space="preserve"> tohoto kontrolního závěru.</w:t>
      </w:r>
    </w:p>
    <w:p w:rsidR="00EB660F" w:rsidRPr="00EB660F" w:rsidRDefault="00EB660F" w:rsidP="00EB660F">
      <w:pPr>
        <w:spacing w:after="0" w:line="240" w:lineRule="auto"/>
        <w:jc w:val="both"/>
        <w:rPr>
          <w:rFonts w:ascii="Calibri" w:hAnsi="Calibri" w:cs="Calibri"/>
          <w:color w:val="000000" w:themeColor="text1"/>
          <w:sz w:val="24"/>
          <w:szCs w:val="24"/>
        </w:rPr>
      </w:pPr>
    </w:p>
    <w:p w:rsidR="00EB660F" w:rsidRPr="00EB660F" w:rsidRDefault="00290A34" w:rsidP="00EB660F">
      <w:pPr>
        <w:spacing w:after="0" w:line="240" w:lineRule="auto"/>
        <w:jc w:val="both"/>
        <w:rPr>
          <w:rFonts w:ascii="Calibri" w:hAnsi="Calibri" w:cs="Calibri"/>
          <w:color w:val="000000" w:themeColor="text1"/>
          <w:sz w:val="24"/>
          <w:szCs w:val="24"/>
        </w:rPr>
      </w:pPr>
      <w:r w:rsidRPr="00EB660F">
        <w:rPr>
          <w:rFonts w:ascii="Calibri" w:hAnsi="Calibri" w:cs="Calibri"/>
          <w:b/>
          <w:bCs/>
          <w:color w:val="000000" w:themeColor="text1"/>
          <w:sz w:val="24"/>
          <w:szCs w:val="24"/>
        </w:rPr>
        <w:t>Finanční shrnutí ekonomické podpory OZE sestává z</w:t>
      </w:r>
      <w:r w:rsidR="008E6E34">
        <w:rPr>
          <w:rFonts w:ascii="Calibri" w:hAnsi="Calibri" w:cs="Calibri"/>
          <w:b/>
          <w:bCs/>
          <w:color w:val="000000" w:themeColor="text1"/>
          <w:sz w:val="24"/>
          <w:szCs w:val="24"/>
        </w:rPr>
        <w:t> následujících</w:t>
      </w:r>
      <w:r w:rsidRPr="00EB660F">
        <w:rPr>
          <w:rFonts w:ascii="Calibri" w:hAnsi="Calibri" w:cs="Calibri"/>
          <w:b/>
          <w:bCs/>
          <w:color w:val="000000" w:themeColor="text1"/>
          <w:sz w:val="24"/>
          <w:szCs w:val="24"/>
        </w:rPr>
        <w:t xml:space="preserve"> částí:</w:t>
      </w:r>
      <w:r w:rsidR="00EB660F" w:rsidRPr="00EB660F">
        <w:rPr>
          <w:rFonts w:ascii="Calibri" w:hAnsi="Calibri" w:cs="Calibri"/>
          <w:color w:val="000000" w:themeColor="text1"/>
          <w:sz w:val="24"/>
          <w:szCs w:val="24"/>
        </w:rPr>
        <w:t xml:space="preserve"> </w:t>
      </w:r>
    </w:p>
    <w:p w:rsidR="0076631C" w:rsidRPr="00EB660F" w:rsidRDefault="0076631C" w:rsidP="00EB660F">
      <w:pPr>
        <w:spacing w:after="0" w:line="240" w:lineRule="auto"/>
        <w:jc w:val="both"/>
        <w:rPr>
          <w:rFonts w:ascii="Calibri" w:hAnsi="Calibri" w:cs="Calibri"/>
          <w:bCs/>
          <w:color w:val="000000" w:themeColor="text1"/>
          <w:sz w:val="24"/>
          <w:szCs w:val="24"/>
        </w:rPr>
      </w:pPr>
    </w:p>
    <w:p w:rsidR="00620467" w:rsidRPr="00EB660F" w:rsidRDefault="00620467" w:rsidP="00EB660F">
      <w:pPr>
        <w:pStyle w:val="Odstavecseseznamem"/>
        <w:numPr>
          <w:ilvl w:val="0"/>
          <w:numId w:val="35"/>
        </w:numPr>
        <w:spacing w:after="0" w:line="240" w:lineRule="auto"/>
        <w:ind w:left="284" w:hanging="284"/>
        <w:contextualSpacing w:val="0"/>
        <w:jc w:val="both"/>
        <w:rPr>
          <w:rFonts w:ascii="Calibri" w:hAnsi="Calibri" w:cs="Calibri"/>
          <w:b/>
          <w:bCs/>
          <w:color w:val="000000" w:themeColor="text1"/>
          <w:sz w:val="24"/>
          <w:szCs w:val="24"/>
        </w:rPr>
      </w:pPr>
      <w:r w:rsidRPr="00EB660F">
        <w:rPr>
          <w:rFonts w:ascii="Calibri" w:hAnsi="Calibri" w:cs="Calibri"/>
          <w:b/>
          <w:bCs/>
          <w:color w:val="000000" w:themeColor="text1"/>
          <w:sz w:val="24"/>
          <w:szCs w:val="24"/>
        </w:rPr>
        <w:t>Provozní podpora výroby elektřiny a její ekonomické důsledky</w:t>
      </w:r>
    </w:p>
    <w:p w:rsidR="00EB660F" w:rsidRPr="00EB660F" w:rsidRDefault="00EB660F" w:rsidP="00EB660F">
      <w:pPr>
        <w:spacing w:after="0" w:line="240" w:lineRule="auto"/>
        <w:jc w:val="both"/>
        <w:rPr>
          <w:rFonts w:ascii="Calibri" w:hAnsi="Calibri" w:cs="Calibri"/>
          <w:color w:val="000000" w:themeColor="text1"/>
          <w:sz w:val="24"/>
          <w:szCs w:val="24"/>
        </w:rPr>
      </w:pPr>
    </w:p>
    <w:p w:rsidR="00A75AD7" w:rsidRPr="00EB660F" w:rsidRDefault="00F84A81"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Tabulka č. 2 vyčísluje p</w:t>
      </w:r>
      <w:r w:rsidR="00A75AD7" w:rsidRPr="00EB660F">
        <w:rPr>
          <w:rFonts w:ascii="Calibri" w:hAnsi="Calibri" w:cs="Calibri"/>
          <w:color w:val="000000" w:themeColor="text1"/>
          <w:sz w:val="24"/>
          <w:szCs w:val="24"/>
        </w:rPr>
        <w:t>rovozní podpor</w:t>
      </w:r>
      <w:r w:rsidRPr="00EB660F">
        <w:rPr>
          <w:rFonts w:ascii="Calibri" w:hAnsi="Calibri" w:cs="Calibri"/>
          <w:color w:val="000000" w:themeColor="text1"/>
          <w:sz w:val="24"/>
          <w:szCs w:val="24"/>
        </w:rPr>
        <w:t>u</w:t>
      </w:r>
      <w:r w:rsidR="00A75AD7" w:rsidRPr="00EB660F">
        <w:rPr>
          <w:rFonts w:ascii="Calibri" w:hAnsi="Calibri" w:cs="Calibri"/>
          <w:color w:val="000000" w:themeColor="text1"/>
          <w:sz w:val="24"/>
          <w:szCs w:val="24"/>
        </w:rPr>
        <w:t xml:space="preserve"> poskytova</w:t>
      </w:r>
      <w:r w:rsidRPr="00EB660F">
        <w:rPr>
          <w:rFonts w:ascii="Calibri" w:hAnsi="Calibri" w:cs="Calibri"/>
          <w:color w:val="000000" w:themeColor="text1"/>
          <w:sz w:val="24"/>
          <w:szCs w:val="24"/>
        </w:rPr>
        <w:t>nou</w:t>
      </w:r>
      <w:r w:rsidR="00A75AD7" w:rsidRPr="00EB660F">
        <w:rPr>
          <w:rFonts w:ascii="Calibri" w:hAnsi="Calibri" w:cs="Calibri"/>
          <w:color w:val="000000" w:themeColor="text1"/>
          <w:sz w:val="24"/>
          <w:szCs w:val="24"/>
        </w:rPr>
        <w:t xml:space="preserve"> formou výkupních cen a zelených bonusů, jež stanovuje ERÚ cenovým rozhodnutím. Zdrojem podpory jsou příspěvky odběratelů a dotace ze státního rozpočtu. </w:t>
      </w:r>
      <w:r w:rsidRPr="00EB660F">
        <w:rPr>
          <w:rFonts w:ascii="Calibri" w:hAnsi="Calibri" w:cs="Calibri"/>
          <w:color w:val="000000" w:themeColor="text1"/>
          <w:sz w:val="24"/>
          <w:szCs w:val="24"/>
        </w:rPr>
        <w:t xml:space="preserve">Dále </w:t>
      </w:r>
      <w:r w:rsidR="00A75AD7" w:rsidRPr="00EB660F">
        <w:rPr>
          <w:rFonts w:ascii="Calibri" w:hAnsi="Calibri" w:cs="Calibri"/>
          <w:color w:val="000000" w:themeColor="text1"/>
          <w:sz w:val="24"/>
          <w:szCs w:val="24"/>
        </w:rPr>
        <w:t>je uveden odvod ze slunečního</w:t>
      </w:r>
      <w:r w:rsidR="00F57E0E" w:rsidRPr="00EB660F">
        <w:rPr>
          <w:rFonts w:ascii="Calibri" w:hAnsi="Calibri" w:cs="Calibri"/>
          <w:color w:val="000000" w:themeColor="text1"/>
          <w:sz w:val="24"/>
          <w:szCs w:val="24"/>
        </w:rPr>
        <w:t xml:space="preserve"> záření</w:t>
      </w:r>
      <w:r w:rsidR="00DB31FF" w:rsidRPr="00EB660F">
        <w:rPr>
          <w:rFonts w:ascii="Calibri" w:hAnsi="Calibri" w:cs="Calibri"/>
          <w:color w:val="000000" w:themeColor="text1"/>
          <w:sz w:val="24"/>
          <w:szCs w:val="24"/>
        </w:rPr>
        <w:t>, který je příjmem státního rozpočtu.</w:t>
      </w:r>
      <w:r w:rsidRPr="00EB660F">
        <w:rPr>
          <w:rFonts w:ascii="Calibri" w:hAnsi="Calibri" w:cs="Calibri"/>
          <w:i/>
          <w:color w:val="000000" w:themeColor="text1"/>
          <w:sz w:val="24"/>
          <w:szCs w:val="24"/>
        </w:rPr>
        <w:t xml:space="preserve"> </w:t>
      </w:r>
      <w:r w:rsidRPr="00EB660F">
        <w:rPr>
          <w:rFonts w:ascii="Calibri" w:hAnsi="Calibri" w:cs="Calibri"/>
          <w:color w:val="000000" w:themeColor="text1"/>
          <w:sz w:val="24"/>
          <w:szCs w:val="24"/>
        </w:rPr>
        <w:t>V tabulce není mezi náklady uvedena částka 2,5 mld. Kč, která může být v r</w:t>
      </w:r>
      <w:r w:rsidR="008E6E34">
        <w:rPr>
          <w:rFonts w:ascii="Calibri" w:hAnsi="Calibri" w:cs="Calibri"/>
          <w:color w:val="000000" w:themeColor="text1"/>
          <w:sz w:val="24"/>
          <w:szCs w:val="24"/>
        </w:rPr>
        <w:t>oce</w:t>
      </w:r>
      <w:r w:rsidRPr="00EB660F">
        <w:rPr>
          <w:rFonts w:ascii="Calibri" w:hAnsi="Calibri" w:cs="Calibri"/>
          <w:color w:val="000000" w:themeColor="text1"/>
          <w:sz w:val="24"/>
          <w:szCs w:val="24"/>
        </w:rPr>
        <w:t xml:space="preserve"> 2014 vynaložena jako kompenzace dovozcům elektřiny pocházející z</w:t>
      </w:r>
      <w:r w:rsidR="000A526A" w:rsidRPr="00EB660F">
        <w:rPr>
          <w:rFonts w:ascii="Calibri" w:hAnsi="Calibri" w:cs="Calibri"/>
          <w:color w:val="000000" w:themeColor="text1"/>
          <w:sz w:val="24"/>
          <w:szCs w:val="24"/>
        </w:rPr>
        <w:t> </w:t>
      </w:r>
      <w:r w:rsidRPr="00EB660F">
        <w:rPr>
          <w:rFonts w:ascii="Calibri" w:hAnsi="Calibri" w:cs="Calibri"/>
          <w:color w:val="000000" w:themeColor="text1"/>
          <w:sz w:val="24"/>
          <w:szCs w:val="24"/>
        </w:rPr>
        <w:t>OZE</w:t>
      </w:r>
      <w:r w:rsidR="000A526A" w:rsidRPr="00EB660F">
        <w:rPr>
          <w:rFonts w:ascii="Calibri" w:hAnsi="Calibri" w:cs="Calibri"/>
          <w:color w:val="000000" w:themeColor="text1"/>
          <w:sz w:val="24"/>
          <w:szCs w:val="24"/>
        </w:rPr>
        <w:t xml:space="preserve"> </w:t>
      </w:r>
      <w:r w:rsidR="008E6E34">
        <w:rPr>
          <w:rFonts w:ascii="Calibri" w:hAnsi="Calibri" w:cs="Calibri"/>
          <w:color w:val="000000" w:themeColor="text1"/>
          <w:sz w:val="24"/>
          <w:szCs w:val="24"/>
        </w:rPr>
        <w:t>(</w:t>
      </w:r>
      <w:r w:rsidR="000A526A" w:rsidRPr="00EB660F">
        <w:rPr>
          <w:rFonts w:ascii="Calibri" w:hAnsi="Calibri" w:cs="Calibri"/>
          <w:color w:val="000000" w:themeColor="text1"/>
          <w:sz w:val="24"/>
          <w:szCs w:val="24"/>
        </w:rPr>
        <w:t xml:space="preserve">viz </w:t>
      </w:r>
      <w:proofErr w:type="spellStart"/>
      <w:r w:rsidR="000A526A" w:rsidRPr="00EB660F">
        <w:rPr>
          <w:rFonts w:ascii="Calibri" w:hAnsi="Calibri" w:cs="Calibri"/>
          <w:color w:val="000000" w:themeColor="text1"/>
          <w:sz w:val="24"/>
          <w:szCs w:val="24"/>
        </w:rPr>
        <w:t>infobox</w:t>
      </w:r>
      <w:proofErr w:type="spellEnd"/>
      <w:r w:rsidR="000A526A" w:rsidRPr="00EB660F">
        <w:rPr>
          <w:rFonts w:ascii="Calibri" w:hAnsi="Calibri" w:cs="Calibri"/>
          <w:color w:val="000000" w:themeColor="text1"/>
          <w:sz w:val="24"/>
          <w:szCs w:val="24"/>
        </w:rPr>
        <w:t xml:space="preserve"> </w:t>
      </w:r>
      <w:r w:rsidR="008E6E34">
        <w:rPr>
          <w:rFonts w:ascii="Calibri" w:hAnsi="Calibri" w:cs="Calibri"/>
          <w:color w:val="000000" w:themeColor="text1"/>
          <w:sz w:val="24"/>
          <w:szCs w:val="24"/>
        </w:rPr>
        <w:t xml:space="preserve">v části </w:t>
      </w:r>
      <w:r w:rsidR="008E6E34" w:rsidRPr="008E6E34">
        <w:rPr>
          <w:rFonts w:ascii="Calibri" w:hAnsi="Calibri" w:cs="Calibri"/>
          <w:bCs/>
          <w:i/>
          <w:color w:val="000000" w:themeColor="text1"/>
          <w:sz w:val="24"/>
          <w:szCs w:val="24"/>
        </w:rPr>
        <w:t>Rozhodnutí Evropské komise ve věci podpory výroby elektřiny z OZE</w:t>
      </w:r>
      <w:r w:rsidR="008E6E34">
        <w:rPr>
          <w:rFonts w:ascii="Calibri" w:hAnsi="Calibri" w:cs="Calibri"/>
          <w:color w:val="000000" w:themeColor="text1"/>
          <w:sz w:val="24"/>
          <w:szCs w:val="24"/>
        </w:rPr>
        <w:t xml:space="preserve"> v kapitole</w:t>
      </w:r>
      <w:r w:rsidR="00EC604F">
        <w:rPr>
          <w:rFonts w:ascii="Calibri" w:hAnsi="Calibri" w:cs="Calibri"/>
          <w:color w:val="000000" w:themeColor="text1"/>
          <w:sz w:val="24"/>
          <w:szCs w:val="24"/>
        </w:rPr>
        <w:t> </w:t>
      </w:r>
      <w:r w:rsidR="008E6E34">
        <w:rPr>
          <w:rFonts w:ascii="Calibri" w:hAnsi="Calibri" w:cs="Calibri"/>
          <w:color w:val="000000" w:themeColor="text1"/>
          <w:sz w:val="24"/>
          <w:szCs w:val="24"/>
        </w:rPr>
        <w:t>III.)</w:t>
      </w:r>
      <w:r w:rsidRPr="00EB660F">
        <w:rPr>
          <w:rFonts w:ascii="Calibri" w:hAnsi="Calibri" w:cs="Calibri"/>
          <w:color w:val="000000" w:themeColor="text1"/>
          <w:sz w:val="24"/>
          <w:szCs w:val="24"/>
        </w:rPr>
        <w:t>.</w:t>
      </w:r>
    </w:p>
    <w:p w:rsidR="00EB660F" w:rsidRPr="00EB660F" w:rsidRDefault="00EB660F" w:rsidP="00EB660F">
      <w:pPr>
        <w:spacing w:after="0" w:line="240" w:lineRule="auto"/>
        <w:jc w:val="both"/>
        <w:rPr>
          <w:rFonts w:ascii="Calibri" w:hAnsi="Calibri" w:cs="Calibri"/>
          <w:color w:val="000000" w:themeColor="text1"/>
          <w:sz w:val="24"/>
          <w:szCs w:val="24"/>
        </w:rPr>
      </w:pPr>
    </w:p>
    <w:p w:rsidR="00620467" w:rsidRPr="00635DED" w:rsidRDefault="00635DED" w:rsidP="0089520B">
      <w:pPr>
        <w:tabs>
          <w:tab w:val="left" w:pos="1560"/>
        </w:tabs>
        <w:spacing w:after="40" w:line="240" w:lineRule="auto"/>
        <w:ind w:left="1560" w:hanging="1560"/>
        <w:jc w:val="both"/>
        <w:rPr>
          <w:rFonts w:ascii="Calibri" w:hAnsi="Calibri" w:cs="Calibri"/>
          <w:color w:val="000000" w:themeColor="text1"/>
          <w:sz w:val="24"/>
          <w:szCs w:val="24"/>
        </w:rPr>
      </w:pPr>
      <w:r w:rsidRPr="00635DED">
        <w:rPr>
          <w:rFonts w:ascii="Calibri" w:hAnsi="Calibri" w:cs="Calibri"/>
          <w:b/>
          <w:color w:val="000000" w:themeColor="text1"/>
          <w:sz w:val="24"/>
          <w:szCs w:val="24"/>
        </w:rPr>
        <w:t>Tabulka č. 2</w:t>
      </w:r>
      <w:r>
        <w:rPr>
          <w:rFonts w:ascii="Calibri" w:hAnsi="Calibri" w:cs="Calibri"/>
          <w:b/>
          <w:color w:val="000000" w:themeColor="text1"/>
          <w:sz w:val="24"/>
          <w:szCs w:val="24"/>
        </w:rPr>
        <w:t xml:space="preserve"> –</w:t>
      </w:r>
      <w:r>
        <w:rPr>
          <w:rFonts w:ascii="Calibri" w:hAnsi="Calibri" w:cs="Calibri"/>
          <w:color w:val="000000" w:themeColor="text1"/>
          <w:sz w:val="24"/>
          <w:szCs w:val="24"/>
        </w:rPr>
        <w:tab/>
      </w:r>
      <w:r w:rsidR="00DB31FF" w:rsidRPr="00CC2917">
        <w:rPr>
          <w:rFonts w:ascii="Calibri" w:hAnsi="Calibri" w:cs="Calibri"/>
          <w:b/>
          <w:color w:val="000000" w:themeColor="text1"/>
          <w:sz w:val="24"/>
          <w:szCs w:val="24"/>
        </w:rPr>
        <w:t>Finanční údaje</w:t>
      </w:r>
      <w:r w:rsidR="00620467" w:rsidRPr="00CC2917">
        <w:rPr>
          <w:rFonts w:ascii="Calibri" w:hAnsi="Calibri" w:cs="Calibri"/>
          <w:b/>
          <w:color w:val="000000" w:themeColor="text1"/>
          <w:sz w:val="24"/>
          <w:szCs w:val="24"/>
        </w:rPr>
        <w:t xml:space="preserve"> </w:t>
      </w:r>
      <w:r w:rsidR="00E20033" w:rsidRPr="00CC2917">
        <w:rPr>
          <w:rFonts w:ascii="Calibri" w:hAnsi="Calibri" w:cs="Calibri"/>
          <w:b/>
          <w:color w:val="000000" w:themeColor="text1"/>
          <w:sz w:val="24"/>
          <w:szCs w:val="24"/>
        </w:rPr>
        <w:t>pro</w:t>
      </w:r>
      <w:r w:rsidR="00620467" w:rsidRPr="00CC2917">
        <w:rPr>
          <w:rFonts w:ascii="Calibri" w:hAnsi="Calibri" w:cs="Calibri"/>
          <w:b/>
          <w:color w:val="000000" w:themeColor="text1"/>
          <w:sz w:val="24"/>
          <w:szCs w:val="24"/>
        </w:rPr>
        <w:t xml:space="preserve"> výpoč</w:t>
      </w:r>
      <w:r w:rsidR="00E20033" w:rsidRPr="00CC2917">
        <w:rPr>
          <w:rFonts w:ascii="Calibri" w:hAnsi="Calibri" w:cs="Calibri"/>
          <w:b/>
          <w:color w:val="000000" w:themeColor="text1"/>
          <w:sz w:val="24"/>
          <w:szCs w:val="24"/>
        </w:rPr>
        <w:t>e</w:t>
      </w:r>
      <w:r w:rsidR="00620467" w:rsidRPr="00CC2917">
        <w:rPr>
          <w:rFonts w:ascii="Calibri" w:hAnsi="Calibri" w:cs="Calibri"/>
          <w:b/>
          <w:color w:val="000000" w:themeColor="text1"/>
          <w:sz w:val="24"/>
          <w:szCs w:val="24"/>
        </w:rPr>
        <w:t xml:space="preserve">t </w:t>
      </w:r>
      <w:r w:rsidR="00DB31FF" w:rsidRPr="00CC2917">
        <w:rPr>
          <w:rFonts w:ascii="Calibri" w:hAnsi="Calibri" w:cs="Calibri"/>
          <w:b/>
          <w:color w:val="000000" w:themeColor="text1"/>
          <w:sz w:val="24"/>
          <w:szCs w:val="24"/>
        </w:rPr>
        <w:t xml:space="preserve">výkupní </w:t>
      </w:r>
      <w:r w:rsidR="00620467" w:rsidRPr="00CC2917">
        <w:rPr>
          <w:rFonts w:ascii="Calibri" w:hAnsi="Calibri" w:cs="Calibri"/>
          <w:b/>
          <w:color w:val="000000" w:themeColor="text1"/>
          <w:sz w:val="24"/>
          <w:szCs w:val="24"/>
        </w:rPr>
        <w:t>ceny</w:t>
      </w:r>
      <w:r w:rsidR="00DB31FF" w:rsidRPr="00CC2917">
        <w:rPr>
          <w:rFonts w:ascii="Calibri" w:hAnsi="Calibri" w:cs="Calibri"/>
          <w:b/>
          <w:color w:val="000000" w:themeColor="text1"/>
          <w:sz w:val="24"/>
          <w:szCs w:val="24"/>
        </w:rPr>
        <w:t> elektřiny z OZE</w:t>
      </w:r>
      <w:r w:rsidR="00620467" w:rsidRPr="00CC2917">
        <w:rPr>
          <w:rFonts w:ascii="Calibri" w:hAnsi="Calibri" w:cs="Calibri"/>
          <w:b/>
          <w:color w:val="000000" w:themeColor="text1"/>
          <w:sz w:val="24"/>
          <w:szCs w:val="24"/>
        </w:rPr>
        <w:t xml:space="preserve"> a odvod z elektřiny ze slunečního záření</w:t>
      </w:r>
    </w:p>
    <w:tbl>
      <w:tblPr>
        <w:tblW w:w="9158" w:type="dxa"/>
        <w:jc w:val="center"/>
        <w:tblInd w:w="55" w:type="dxa"/>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6302"/>
        <w:gridCol w:w="714"/>
        <w:gridCol w:w="714"/>
        <w:gridCol w:w="714"/>
        <w:gridCol w:w="714"/>
      </w:tblGrid>
      <w:tr w:rsidR="00EB660F" w:rsidRPr="00EB660F" w:rsidTr="00EB660F">
        <w:trPr>
          <w:trHeight w:hRule="exact" w:val="283"/>
          <w:jc w:val="center"/>
        </w:trPr>
        <w:tc>
          <w:tcPr>
            <w:tcW w:w="6302" w:type="dxa"/>
            <w:shd w:val="clear" w:color="auto" w:fill="C6D9F1" w:themeFill="text2" w:themeFillTint="33"/>
            <w:noWrap/>
            <w:vAlign w:val="center"/>
          </w:tcPr>
          <w:p w:rsidR="00620467" w:rsidRPr="00EB660F" w:rsidRDefault="00620467" w:rsidP="00EB660F">
            <w:pPr>
              <w:spacing w:after="0" w:line="240" w:lineRule="auto"/>
              <w:rPr>
                <w:rFonts w:ascii="Calibri" w:eastAsia="Times New Roman" w:hAnsi="Calibri" w:cs="Calibri"/>
                <w:color w:val="000000" w:themeColor="text1"/>
                <w:sz w:val="20"/>
                <w:szCs w:val="20"/>
                <w:lang w:eastAsia="cs-CZ"/>
              </w:rPr>
            </w:pPr>
          </w:p>
        </w:tc>
        <w:tc>
          <w:tcPr>
            <w:tcW w:w="714" w:type="dxa"/>
            <w:shd w:val="clear" w:color="auto" w:fill="C6D9F1" w:themeFill="text2" w:themeFillTint="33"/>
            <w:noWrap/>
            <w:vAlign w:val="center"/>
          </w:tcPr>
          <w:p w:rsidR="00620467" w:rsidRPr="00EB660F" w:rsidRDefault="00620467" w:rsidP="00EB660F">
            <w:pPr>
              <w:spacing w:after="0" w:line="240" w:lineRule="auto"/>
              <w:jc w:val="center"/>
              <w:rPr>
                <w:rFonts w:ascii="Calibri" w:eastAsia="Times New Roman" w:hAnsi="Calibri" w:cs="Calibri"/>
                <w:b/>
                <w:color w:val="000000" w:themeColor="text1"/>
                <w:sz w:val="20"/>
                <w:szCs w:val="20"/>
                <w:lang w:eastAsia="cs-CZ"/>
              </w:rPr>
            </w:pPr>
            <w:r w:rsidRPr="00EB660F">
              <w:rPr>
                <w:rFonts w:ascii="Calibri" w:eastAsia="Times New Roman" w:hAnsi="Calibri" w:cs="Calibri"/>
                <w:b/>
                <w:color w:val="000000" w:themeColor="text1"/>
                <w:sz w:val="20"/>
                <w:szCs w:val="20"/>
                <w:lang w:eastAsia="cs-CZ"/>
              </w:rPr>
              <w:t>2011</w:t>
            </w:r>
          </w:p>
        </w:tc>
        <w:tc>
          <w:tcPr>
            <w:tcW w:w="714" w:type="dxa"/>
            <w:shd w:val="clear" w:color="auto" w:fill="C6D9F1" w:themeFill="text2" w:themeFillTint="33"/>
            <w:noWrap/>
            <w:vAlign w:val="center"/>
          </w:tcPr>
          <w:p w:rsidR="00620467" w:rsidRPr="00EB660F" w:rsidRDefault="00620467" w:rsidP="00EB660F">
            <w:pPr>
              <w:spacing w:after="0" w:line="240" w:lineRule="auto"/>
              <w:jc w:val="center"/>
              <w:rPr>
                <w:rFonts w:ascii="Calibri" w:eastAsia="Times New Roman" w:hAnsi="Calibri" w:cs="Calibri"/>
                <w:b/>
                <w:color w:val="000000" w:themeColor="text1"/>
                <w:sz w:val="20"/>
                <w:szCs w:val="20"/>
                <w:lang w:eastAsia="cs-CZ"/>
              </w:rPr>
            </w:pPr>
            <w:r w:rsidRPr="00EB660F">
              <w:rPr>
                <w:rFonts w:ascii="Calibri" w:eastAsia="Times New Roman" w:hAnsi="Calibri" w:cs="Calibri"/>
                <w:b/>
                <w:color w:val="000000" w:themeColor="text1"/>
                <w:sz w:val="20"/>
                <w:szCs w:val="20"/>
                <w:lang w:eastAsia="cs-CZ"/>
              </w:rPr>
              <w:t>2012</w:t>
            </w:r>
          </w:p>
        </w:tc>
        <w:tc>
          <w:tcPr>
            <w:tcW w:w="714" w:type="dxa"/>
            <w:shd w:val="clear" w:color="auto" w:fill="C6D9F1" w:themeFill="text2" w:themeFillTint="33"/>
            <w:noWrap/>
            <w:vAlign w:val="center"/>
          </w:tcPr>
          <w:p w:rsidR="00620467" w:rsidRPr="00EB660F" w:rsidRDefault="00620467" w:rsidP="00EB660F">
            <w:pPr>
              <w:spacing w:after="0" w:line="240" w:lineRule="auto"/>
              <w:jc w:val="center"/>
              <w:rPr>
                <w:rFonts w:ascii="Calibri" w:eastAsia="Times New Roman" w:hAnsi="Calibri" w:cs="Calibri"/>
                <w:b/>
                <w:color w:val="000000" w:themeColor="text1"/>
                <w:sz w:val="20"/>
                <w:szCs w:val="20"/>
                <w:lang w:eastAsia="cs-CZ"/>
              </w:rPr>
            </w:pPr>
            <w:r w:rsidRPr="00EB660F">
              <w:rPr>
                <w:rFonts w:ascii="Calibri" w:eastAsia="Times New Roman" w:hAnsi="Calibri" w:cs="Calibri"/>
                <w:b/>
                <w:color w:val="000000" w:themeColor="text1"/>
                <w:sz w:val="20"/>
                <w:szCs w:val="20"/>
                <w:lang w:eastAsia="cs-CZ"/>
              </w:rPr>
              <w:t>2013</w:t>
            </w:r>
          </w:p>
        </w:tc>
        <w:tc>
          <w:tcPr>
            <w:tcW w:w="714" w:type="dxa"/>
            <w:shd w:val="clear" w:color="auto" w:fill="C6D9F1" w:themeFill="text2" w:themeFillTint="33"/>
            <w:noWrap/>
            <w:vAlign w:val="center"/>
          </w:tcPr>
          <w:p w:rsidR="00620467" w:rsidRPr="00EB660F" w:rsidRDefault="00620467" w:rsidP="00EB660F">
            <w:pPr>
              <w:spacing w:after="0" w:line="240" w:lineRule="auto"/>
              <w:jc w:val="center"/>
              <w:rPr>
                <w:rFonts w:ascii="Calibri" w:eastAsia="Times New Roman" w:hAnsi="Calibri" w:cs="Calibri"/>
                <w:b/>
                <w:color w:val="000000" w:themeColor="text1"/>
                <w:sz w:val="20"/>
                <w:szCs w:val="20"/>
                <w:lang w:eastAsia="cs-CZ"/>
              </w:rPr>
            </w:pPr>
            <w:r w:rsidRPr="00EB660F">
              <w:rPr>
                <w:rFonts w:ascii="Calibri" w:eastAsia="Times New Roman" w:hAnsi="Calibri" w:cs="Calibri"/>
                <w:b/>
                <w:color w:val="000000" w:themeColor="text1"/>
                <w:sz w:val="20"/>
                <w:szCs w:val="20"/>
                <w:lang w:eastAsia="cs-CZ"/>
              </w:rPr>
              <w:t>2014</w:t>
            </w:r>
          </w:p>
        </w:tc>
      </w:tr>
      <w:tr w:rsidR="00EB660F" w:rsidRPr="00EB660F" w:rsidTr="00EB660F">
        <w:trPr>
          <w:trHeight w:hRule="exact" w:val="283"/>
          <w:jc w:val="center"/>
        </w:trPr>
        <w:tc>
          <w:tcPr>
            <w:tcW w:w="6302" w:type="dxa"/>
            <w:shd w:val="clear" w:color="auto" w:fill="C6D9F1" w:themeFill="text2" w:themeFillTint="33"/>
            <w:noWrap/>
            <w:vAlign w:val="center"/>
            <w:hideMark/>
          </w:tcPr>
          <w:p w:rsidR="00620467" w:rsidRPr="00EB660F" w:rsidRDefault="00620467" w:rsidP="00EB660F">
            <w:pPr>
              <w:spacing w:after="0" w:line="240" w:lineRule="auto"/>
              <w:rPr>
                <w:rFonts w:ascii="Calibri" w:eastAsia="Times New Roman" w:hAnsi="Calibri" w:cs="Calibri"/>
                <w:b/>
                <w:color w:val="000000" w:themeColor="text1"/>
                <w:sz w:val="20"/>
                <w:szCs w:val="20"/>
                <w:lang w:eastAsia="cs-CZ"/>
              </w:rPr>
            </w:pPr>
            <w:r w:rsidRPr="00EB660F">
              <w:rPr>
                <w:rFonts w:ascii="Calibri" w:eastAsia="Times New Roman" w:hAnsi="Calibri" w:cs="Calibri"/>
                <w:b/>
                <w:color w:val="000000" w:themeColor="text1"/>
                <w:sz w:val="20"/>
                <w:szCs w:val="20"/>
                <w:lang w:eastAsia="cs-CZ"/>
              </w:rPr>
              <w:t>Náklady vstupující do výpočtu ceny na podporované zdroje (</w:t>
            </w:r>
            <w:r w:rsidR="00505A9C">
              <w:rPr>
                <w:rFonts w:ascii="Calibri" w:eastAsia="Times New Roman" w:hAnsi="Calibri" w:cs="Calibri"/>
                <w:b/>
                <w:color w:val="000000" w:themeColor="text1"/>
                <w:sz w:val="20"/>
                <w:szCs w:val="20"/>
                <w:lang w:eastAsia="cs-CZ"/>
              </w:rPr>
              <w:t>v </w:t>
            </w:r>
            <w:r w:rsidRPr="00EB660F">
              <w:rPr>
                <w:rFonts w:ascii="Calibri" w:eastAsia="Times New Roman" w:hAnsi="Calibri" w:cs="Calibri"/>
                <w:b/>
                <w:color w:val="000000" w:themeColor="text1"/>
                <w:sz w:val="20"/>
                <w:szCs w:val="20"/>
                <w:lang w:eastAsia="cs-CZ"/>
              </w:rPr>
              <w:t>mld. Kč)</w:t>
            </w:r>
            <w:r w:rsidR="002635BF" w:rsidRPr="00EB660F">
              <w:rPr>
                <w:rFonts w:ascii="Calibri" w:eastAsia="Times New Roman" w:hAnsi="Calibri" w:cs="Calibri"/>
                <w:color w:val="000000" w:themeColor="text1"/>
                <w:sz w:val="20"/>
                <w:szCs w:val="20"/>
                <w:lang w:eastAsia="cs-CZ"/>
              </w:rPr>
              <w:t xml:space="preserve"> </w:t>
            </w:r>
          </w:p>
        </w:tc>
        <w:tc>
          <w:tcPr>
            <w:tcW w:w="714" w:type="dxa"/>
            <w:shd w:val="clear" w:color="auto" w:fill="auto"/>
            <w:noWrap/>
            <w:vAlign w:val="center"/>
            <w:hideMark/>
          </w:tcPr>
          <w:p w:rsidR="00620467" w:rsidRPr="00EB660F" w:rsidRDefault="00620467" w:rsidP="00505A9C">
            <w:pPr>
              <w:spacing w:after="0" w:line="240" w:lineRule="auto"/>
              <w:ind w:right="57"/>
              <w:jc w:val="right"/>
              <w:rPr>
                <w:rFonts w:ascii="Calibri" w:eastAsia="Times New Roman" w:hAnsi="Calibri" w:cs="Calibri"/>
                <w:b/>
                <w:bCs/>
                <w:color w:val="000000" w:themeColor="text1"/>
                <w:sz w:val="20"/>
                <w:szCs w:val="20"/>
                <w:lang w:eastAsia="cs-CZ"/>
              </w:rPr>
            </w:pPr>
            <w:r w:rsidRPr="00EB660F">
              <w:rPr>
                <w:rFonts w:ascii="Calibri" w:eastAsia="Times New Roman" w:hAnsi="Calibri" w:cs="Calibri"/>
                <w:b/>
                <w:bCs/>
                <w:color w:val="000000" w:themeColor="text1"/>
                <w:sz w:val="20"/>
                <w:szCs w:val="20"/>
                <w:lang w:eastAsia="cs-CZ"/>
              </w:rPr>
              <w:t>32,15</w:t>
            </w:r>
          </w:p>
        </w:tc>
        <w:tc>
          <w:tcPr>
            <w:tcW w:w="714" w:type="dxa"/>
            <w:shd w:val="clear" w:color="auto" w:fill="auto"/>
            <w:noWrap/>
            <w:vAlign w:val="center"/>
            <w:hideMark/>
          </w:tcPr>
          <w:p w:rsidR="00620467" w:rsidRPr="00EB660F" w:rsidRDefault="00620467" w:rsidP="00505A9C">
            <w:pPr>
              <w:spacing w:after="0" w:line="240" w:lineRule="auto"/>
              <w:ind w:right="57"/>
              <w:jc w:val="right"/>
              <w:rPr>
                <w:rFonts w:ascii="Calibri" w:eastAsia="Times New Roman" w:hAnsi="Calibri" w:cs="Calibri"/>
                <w:b/>
                <w:bCs/>
                <w:color w:val="000000" w:themeColor="text1"/>
                <w:sz w:val="20"/>
                <w:szCs w:val="20"/>
                <w:lang w:eastAsia="cs-CZ"/>
              </w:rPr>
            </w:pPr>
            <w:r w:rsidRPr="00EB660F">
              <w:rPr>
                <w:rFonts w:ascii="Calibri" w:eastAsia="Times New Roman" w:hAnsi="Calibri" w:cs="Calibri"/>
                <w:b/>
                <w:bCs/>
                <w:color w:val="000000" w:themeColor="text1"/>
                <w:sz w:val="20"/>
                <w:szCs w:val="20"/>
                <w:lang w:eastAsia="cs-CZ"/>
              </w:rPr>
              <w:t>35,71</w:t>
            </w:r>
          </w:p>
        </w:tc>
        <w:tc>
          <w:tcPr>
            <w:tcW w:w="714" w:type="dxa"/>
            <w:shd w:val="clear" w:color="auto" w:fill="auto"/>
            <w:noWrap/>
            <w:vAlign w:val="center"/>
            <w:hideMark/>
          </w:tcPr>
          <w:p w:rsidR="00620467" w:rsidRPr="00EB660F" w:rsidRDefault="00620467" w:rsidP="00505A9C">
            <w:pPr>
              <w:spacing w:after="0" w:line="240" w:lineRule="auto"/>
              <w:ind w:right="57"/>
              <w:jc w:val="right"/>
              <w:rPr>
                <w:rFonts w:ascii="Calibri" w:eastAsia="Times New Roman" w:hAnsi="Calibri" w:cs="Calibri"/>
                <w:b/>
                <w:bCs/>
                <w:color w:val="000000" w:themeColor="text1"/>
                <w:sz w:val="20"/>
                <w:szCs w:val="20"/>
                <w:lang w:eastAsia="cs-CZ"/>
              </w:rPr>
            </w:pPr>
            <w:r w:rsidRPr="00EB660F">
              <w:rPr>
                <w:rFonts w:ascii="Calibri" w:eastAsia="Times New Roman" w:hAnsi="Calibri" w:cs="Calibri"/>
                <w:b/>
                <w:bCs/>
                <w:color w:val="000000" w:themeColor="text1"/>
                <w:sz w:val="20"/>
                <w:szCs w:val="20"/>
                <w:lang w:eastAsia="cs-CZ"/>
              </w:rPr>
              <w:t>44,44</w:t>
            </w:r>
          </w:p>
        </w:tc>
        <w:tc>
          <w:tcPr>
            <w:tcW w:w="714" w:type="dxa"/>
            <w:shd w:val="clear" w:color="auto" w:fill="auto"/>
            <w:noWrap/>
            <w:vAlign w:val="center"/>
            <w:hideMark/>
          </w:tcPr>
          <w:p w:rsidR="00620467" w:rsidRPr="00EB660F" w:rsidRDefault="00620467" w:rsidP="00EB660F">
            <w:pPr>
              <w:spacing w:after="0" w:line="240" w:lineRule="auto"/>
              <w:ind w:right="113"/>
              <w:jc w:val="right"/>
              <w:rPr>
                <w:rFonts w:ascii="Calibri" w:eastAsia="Times New Roman" w:hAnsi="Calibri" w:cs="Calibri"/>
                <w:b/>
                <w:bCs/>
                <w:color w:val="000000" w:themeColor="text1"/>
                <w:sz w:val="20"/>
                <w:szCs w:val="20"/>
                <w:lang w:eastAsia="cs-CZ"/>
              </w:rPr>
            </w:pPr>
            <w:r w:rsidRPr="00EB660F">
              <w:rPr>
                <w:rFonts w:ascii="Calibri" w:eastAsia="Times New Roman" w:hAnsi="Calibri" w:cs="Calibri"/>
                <w:b/>
                <w:bCs/>
                <w:color w:val="000000" w:themeColor="text1"/>
                <w:sz w:val="20"/>
                <w:szCs w:val="20"/>
                <w:lang w:eastAsia="cs-CZ"/>
              </w:rPr>
              <w:t>44,42</w:t>
            </w:r>
          </w:p>
        </w:tc>
      </w:tr>
      <w:tr w:rsidR="00EB660F" w:rsidRPr="00EB660F" w:rsidTr="00EB660F">
        <w:trPr>
          <w:trHeight w:hRule="exact" w:val="283"/>
          <w:jc w:val="center"/>
        </w:trPr>
        <w:tc>
          <w:tcPr>
            <w:tcW w:w="6302" w:type="dxa"/>
            <w:shd w:val="clear" w:color="auto" w:fill="C6D9F1" w:themeFill="text2" w:themeFillTint="33"/>
            <w:noWrap/>
            <w:vAlign w:val="center"/>
            <w:hideMark/>
          </w:tcPr>
          <w:p w:rsidR="00620467" w:rsidRPr="00EB660F" w:rsidRDefault="00620467" w:rsidP="00EB660F">
            <w:pPr>
              <w:spacing w:after="0" w:line="240" w:lineRule="auto"/>
              <w:rPr>
                <w:rFonts w:ascii="Calibri" w:eastAsia="Times New Roman" w:hAnsi="Calibri" w:cs="Calibri"/>
                <w:color w:val="000000" w:themeColor="text1"/>
                <w:sz w:val="20"/>
                <w:szCs w:val="20"/>
                <w:lang w:eastAsia="cs-CZ"/>
              </w:rPr>
            </w:pPr>
            <w:r w:rsidRPr="00EB660F">
              <w:rPr>
                <w:rFonts w:ascii="Calibri" w:eastAsia="Times New Roman" w:hAnsi="Calibri" w:cs="Calibri"/>
                <w:color w:val="000000" w:themeColor="text1"/>
                <w:sz w:val="20"/>
                <w:szCs w:val="20"/>
                <w:lang w:eastAsia="cs-CZ"/>
              </w:rPr>
              <w:t>Dotace na úhradu nákladů spojených s podporou elektřiny z OZE (</w:t>
            </w:r>
            <w:r w:rsidR="00505A9C">
              <w:rPr>
                <w:rFonts w:ascii="Calibri" w:eastAsia="Times New Roman" w:hAnsi="Calibri" w:cs="Calibri"/>
                <w:color w:val="000000" w:themeColor="text1"/>
                <w:sz w:val="20"/>
                <w:szCs w:val="20"/>
                <w:lang w:eastAsia="cs-CZ"/>
              </w:rPr>
              <w:t>v </w:t>
            </w:r>
            <w:r w:rsidRPr="00EB660F">
              <w:rPr>
                <w:rFonts w:ascii="Calibri" w:eastAsia="Times New Roman" w:hAnsi="Calibri" w:cs="Calibri"/>
                <w:color w:val="000000" w:themeColor="text1"/>
                <w:sz w:val="20"/>
                <w:szCs w:val="20"/>
                <w:lang w:eastAsia="cs-CZ"/>
              </w:rPr>
              <w:t>mld. Kč)</w:t>
            </w:r>
          </w:p>
        </w:tc>
        <w:tc>
          <w:tcPr>
            <w:tcW w:w="714" w:type="dxa"/>
            <w:shd w:val="clear" w:color="auto" w:fill="auto"/>
            <w:noWrap/>
            <w:vAlign w:val="center"/>
            <w:hideMark/>
          </w:tcPr>
          <w:p w:rsidR="00620467" w:rsidRPr="00EB660F" w:rsidRDefault="00620467" w:rsidP="00505A9C">
            <w:pPr>
              <w:spacing w:after="0" w:line="240" w:lineRule="auto"/>
              <w:ind w:right="57"/>
              <w:jc w:val="right"/>
              <w:rPr>
                <w:rFonts w:ascii="Calibri" w:eastAsia="Times New Roman" w:hAnsi="Calibri" w:cs="Calibri"/>
                <w:color w:val="000000" w:themeColor="text1"/>
                <w:sz w:val="20"/>
                <w:szCs w:val="20"/>
                <w:lang w:eastAsia="cs-CZ"/>
              </w:rPr>
            </w:pPr>
            <w:r w:rsidRPr="00EB660F">
              <w:rPr>
                <w:rFonts w:ascii="Calibri" w:eastAsia="Times New Roman" w:hAnsi="Calibri" w:cs="Calibri"/>
                <w:color w:val="000000" w:themeColor="text1"/>
                <w:sz w:val="20"/>
                <w:szCs w:val="20"/>
                <w:lang w:eastAsia="cs-CZ"/>
              </w:rPr>
              <w:t>11,70</w:t>
            </w:r>
          </w:p>
        </w:tc>
        <w:tc>
          <w:tcPr>
            <w:tcW w:w="714" w:type="dxa"/>
            <w:shd w:val="clear" w:color="auto" w:fill="auto"/>
            <w:noWrap/>
            <w:vAlign w:val="center"/>
            <w:hideMark/>
          </w:tcPr>
          <w:p w:rsidR="00620467" w:rsidRPr="00EB660F" w:rsidRDefault="00620467" w:rsidP="00505A9C">
            <w:pPr>
              <w:spacing w:after="0" w:line="240" w:lineRule="auto"/>
              <w:ind w:right="57"/>
              <w:jc w:val="right"/>
              <w:rPr>
                <w:rFonts w:ascii="Calibri" w:eastAsia="Times New Roman" w:hAnsi="Calibri" w:cs="Calibri"/>
                <w:color w:val="000000" w:themeColor="text1"/>
                <w:sz w:val="20"/>
                <w:szCs w:val="20"/>
                <w:lang w:eastAsia="cs-CZ"/>
              </w:rPr>
            </w:pPr>
            <w:r w:rsidRPr="00EB660F">
              <w:rPr>
                <w:rFonts w:ascii="Calibri" w:eastAsia="Times New Roman" w:hAnsi="Calibri" w:cs="Calibri"/>
                <w:color w:val="000000" w:themeColor="text1"/>
                <w:sz w:val="20"/>
                <w:szCs w:val="20"/>
                <w:lang w:eastAsia="cs-CZ"/>
              </w:rPr>
              <w:t>11,70</w:t>
            </w:r>
          </w:p>
        </w:tc>
        <w:tc>
          <w:tcPr>
            <w:tcW w:w="714" w:type="dxa"/>
            <w:shd w:val="clear" w:color="auto" w:fill="auto"/>
            <w:noWrap/>
            <w:vAlign w:val="center"/>
            <w:hideMark/>
          </w:tcPr>
          <w:p w:rsidR="00620467" w:rsidRPr="00EB660F" w:rsidRDefault="00620467" w:rsidP="00505A9C">
            <w:pPr>
              <w:spacing w:after="0" w:line="240" w:lineRule="auto"/>
              <w:ind w:right="57"/>
              <w:jc w:val="right"/>
              <w:rPr>
                <w:rFonts w:ascii="Calibri" w:eastAsia="Times New Roman" w:hAnsi="Calibri" w:cs="Calibri"/>
                <w:color w:val="000000" w:themeColor="text1"/>
                <w:sz w:val="20"/>
                <w:szCs w:val="20"/>
                <w:lang w:eastAsia="cs-CZ"/>
              </w:rPr>
            </w:pPr>
            <w:r w:rsidRPr="00EB660F">
              <w:rPr>
                <w:rFonts w:ascii="Calibri" w:eastAsia="Times New Roman" w:hAnsi="Calibri" w:cs="Calibri"/>
                <w:color w:val="000000" w:themeColor="text1"/>
                <w:sz w:val="20"/>
                <w:szCs w:val="20"/>
                <w:lang w:eastAsia="cs-CZ"/>
              </w:rPr>
              <w:t>11,60</w:t>
            </w:r>
          </w:p>
        </w:tc>
        <w:tc>
          <w:tcPr>
            <w:tcW w:w="714" w:type="dxa"/>
            <w:shd w:val="clear" w:color="auto" w:fill="auto"/>
            <w:noWrap/>
            <w:vAlign w:val="center"/>
            <w:hideMark/>
          </w:tcPr>
          <w:p w:rsidR="00620467" w:rsidRPr="00EB660F" w:rsidRDefault="00620467" w:rsidP="00EB660F">
            <w:pPr>
              <w:spacing w:after="0" w:line="240" w:lineRule="auto"/>
              <w:ind w:right="113"/>
              <w:jc w:val="right"/>
              <w:rPr>
                <w:rFonts w:ascii="Calibri" w:eastAsia="Times New Roman" w:hAnsi="Calibri" w:cs="Calibri"/>
                <w:color w:val="000000" w:themeColor="text1"/>
                <w:sz w:val="20"/>
                <w:szCs w:val="20"/>
                <w:lang w:eastAsia="cs-CZ"/>
              </w:rPr>
            </w:pPr>
            <w:r w:rsidRPr="00EB660F">
              <w:rPr>
                <w:rFonts w:ascii="Calibri" w:eastAsia="Times New Roman" w:hAnsi="Calibri" w:cs="Calibri"/>
                <w:color w:val="000000" w:themeColor="text1"/>
                <w:sz w:val="20"/>
                <w:szCs w:val="20"/>
                <w:lang w:eastAsia="cs-CZ"/>
              </w:rPr>
              <w:t>16,46</w:t>
            </w:r>
          </w:p>
        </w:tc>
      </w:tr>
      <w:tr w:rsidR="00EB660F" w:rsidRPr="00EB660F" w:rsidTr="00EB660F">
        <w:trPr>
          <w:trHeight w:hRule="exact" w:val="283"/>
          <w:jc w:val="center"/>
        </w:trPr>
        <w:tc>
          <w:tcPr>
            <w:tcW w:w="6302" w:type="dxa"/>
            <w:shd w:val="clear" w:color="auto" w:fill="C6D9F1" w:themeFill="text2" w:themeFillTint="33"/>
            <w:noWrap/>
            <w:vAlign w:val="center"/>
            <w:hideMark/>
          </w:tcPr>
          <w:p w:rsidR="00620467" w:rsidRPr="00EB660F" w:rsidRDefault="00620467" w:rsidP="00EB660F">
            <w:pPr>
              <w:spacing w:after="0" w:line="240" w:lineRule="auto"/>
              <w:rPr>
                <w:rFonts w:ascii="Calibri" w:eastAsia="Times New Roman" w:hAnsi="Calibri" w:cs="Calibri"/>
                <w:color w:val="000000" w:themeColor="text1"/>
                <w:sz w:val="20"/>
                <w:szCs w:val="20"/>
                <w:lang w:eastAsia="cs-CZ"/>
              </w:rPr>
            </w:pPr>
            <w:r w:rsidRPr="00EB660F">
              <w:rPr>
                <w:rFonts w:ascii="Calibri" w:eastAsia="Times New Roman" w:hAnsi="Calibri" w:cs="Calibri"/>
                <w:color w:val="000000" w:themeColor="text1"/>
                <w:sz w:val="20"/>
                <w:szCs w:val="20"/>
                <w:lang w:eastAsia="cs-CZ"/>
              </w:rPr>
              <w:t>Cena na podporované zdroje - příspěvek odběratelů (</w:t>
            </w:r>
            <w:r w:rsidR="00505A9C">
              <w:rPr>
                <w:rFonts w:ascii="Calibri" w:eastAsia="Times New Roman" w:hAnsi="Calibri" w:cs="Calibri"/>
                <w:color w:val="000000" w:themeColor="text1"/>
                <w:sz w:val="20"/>
                <w:szCs w:val="20"/>
                <w:lang w:eastAsia="cs-CZ"/>
              </w:rPr>
              <w:t>v </w:t>
            </w:r>
            <w:r w:rsidRPr="00EB660F">
              <w:rPr>
                <w:rFonts w:ascii="Calibri" w:eastAsia="Times New Roman" w:hAnsi="Calibri" w:cs="Calibri"/>
                <w:color w:val="000000" w:themeColor="text1"/>
                <w:sz w:val="20"/>
                <w:szCs w:val="20"/>
                <w:lang w:eastAsia="cs-CZ"/>
              </w:rPr>
              <w:t>Kč/</w:t>
            </w:r>
            <w:proofErr w:type="spellStart"/>
            <w:r w:rsidRPr="00EB660F">
              <w:rPr>
                <w:rFonts w:ascii="Calibri" w:eastAsia="Times New Roman" w:hAnsi="Calibri" w:cs="Calibri"/>
                <w:color w:val="000000" w:themeColor="text1"/>
                <w:sz w:val="20"/>
                <w:szCs w:val="20"/>
                <w:lang w:eastAsia="cs-CZ"/>
              </w:rPr>
              <w:t>MWh</w:t>
            </w:r>
            <w:proofErr w:type="spellEnd"/>
            <w:r w:rsidRPr="00EB660F">
              <w:rPr>
                <w:rFonts w:ascii="Calibri" w:eastAsia="Times New Roman" w:hAnsi="Calibri" w:cs="Calibri"/>
                <w:color w:val="000000" w:themeColor="text1"/>
                <w:sz w:val="20"/>
                <w:szCs w:val="20"/>
                <w:lang w:eastAsia="cs-CZ"/>
              </w:rPr>
              <w:t>)</w:t>
            </w:r>
          </w:p>
        </w:tc>
        <w:tc>
          <w:tcPr>
            <w:tcW w:w="714" w:type="dxa"/>
            <w:shd w:val="clear" w:color="auto" w:fill="auto"/>
            <w:noWrap/>
            <w:vAlign w:val="center"/>
            <w:hideMark/>
          </w:tcPr>
          <w:p w:rsidR="00620467" w:rsidRPr="00EB660F" w:rsidRDefault="00620467" w:rsidP="00505A9C">
            <w:pPr>
              <w:spacing w:after="0" w:line="240" w:lineRule="auto"/>
              <w:ind w:right="57"/>
              <w:jc w:val="right"/>
              <w:rPr>
                <w:rFonts w:ascii="Calibri" w:eastAsia="Times New Roman" w:hAnsi="Calibri" w:cs="Calibri"/>
                <w:bCs/>
                <w:color w:val="000000" w:themeColor="text1"/>
                <w:sz w:val="20"/>
                <w:szCs w:val="20"/>
                <w:lang w:eastAsia="cs-CZ"/>
              </w:rPr>
            </w:pPr>
            <w:r w:rsidRPr="00EB660F">
              <w:rPr>
                <w:rFonts w:ascii="Calibri" w:eastAsia="Times New Roman" w:hAnsi="Calibri" w:cs="Calibri"/>
                <w:bCs/>
                <w:color w:val="000000" w:themeColor="text1"/>
                <w:sz w:val="20"/>
                <w:szCs w:val="20"/>
                <w:lang w:eastAsia="cs-CZ"/>
              </w:rPr>
              <w:t>370</w:t>
            </w:r>
          </w:p>
        </w:tc>
        <w:tc>
          <w:tcPr>
            <w:tcW w:w="714" w:type="dxa"/>
            <w:shd w:val="clear" w:color="auto" w:fill="auto"/>
            <w:noWrap/>
            <w:vAlign w:val="center"/>
            <w:hideMark/>
          </w:tcPr>
          <w:p w:rsidR="00620467" w:rsidRPr="00EB660F" w:rsidRDefault="00620467" w:rsidP="00505A9C">
            <w:pPr>
              <w:spacing w:after="0" w:line="240" w:lineRule="auto"/>
              <w:ind w:right="57"/>
              <w:jc w:val="right"/>
              <w:rPr>
                <w:rFonts w:ascii="Calibri" w:eastAsia="Times New Roman" w:hAnsi="Calibri" w:cs="Calibri"/>
                <w:bCs/>
                <w:color w:val="000000" w:themeColor="text1"/>
                <w:sz w:val="20"/>
                <w:szCs w:val="20"/>
                <w:lang w:eastAsia="cs-CZ"/>
              </w:rPr>
            </w:pPr>
            <w:r w:rsidRPr="00EB660F">
              <w:rPr>
                <w:rFonts w:ascii="Calibri" w:eastAsia="Times New Roman" w:hAnsi="Calibri" w:cs="Calibri"/>
                <w:bCs/>
                <w:color w:val="000000" w:themeColor="text1"/>
                <w:sz w:val="20"/>
                <w:szCs w:val="20"/>
                <w:lang w:eastAsia="cs-CZ"/>
              </w:rPr>
              <w:t>419</w:t>
            </w:r>
          </w:p>
        </w:tc>
        <w:tc>
          <w:tcPr>
            <w:tcW w:w="714" w:type="dxa"/>
            <w:shd w:val="clear" w:color="auto" w:fill="auto"/>
            <w:noWrap/>
            <w:vAlign w:val="center"/>
            <w:hideMark/>
          </w:tcPr>
          <w:p w:rsidR="00620467" w:rsidRPr="00EB660F" w:rsidRDefault="00620467" w:rsidP="00505A9C">
            <w:pPr>
              <w:spacing w:after="0" w:line="240" w:lineRule="auto"/>
              <w:ind w:right="57"/>
              <w:jc w:val="right"/>
              <w:rPr>
                <w:rFonts w:ascii="Calibri" w:eastAsia="Times New Roman" w:hAnsi="Calibri" w:cs="Calibri"/>
                <w:bCs/>
                <w:color w:val="000000" w:themeColor="text1"/>
                <w:sz w:val="20"/>
                <w:szCs w:val="20"/>
                <w:lang w:eastAsia="cs-CZ"/>
              </w:rPr>
            </w:pPr>
            <w:r w:rsidRPr="00EB660F">
              <w:rPr>
                <w:rFonts w:ascii="Calibri" w:eastAsia="Times New Roman" w:hAnsi="Calibri" w:cs="Calibri"/>
                <w:bCs/>
                <w:color w:val="000000" w:themeColor="text1"/>
                <w:sz w:val="20"/>
                <w:szCs w:val="20"/>
                <w:lang w:eastAsia="cs-CZ"/>
              </w:rPr>
              <w:t>583</w:t>
            </w:r>
          </w:p>
        </w:tc>
        <w:tc>
          <w:tcPr>
            <w:tcW w:w="714" w:type="dxa"/>
            <w:shd w:val="clear" w:color="auto" w:fill="auto"/>
            <w:noWrap/>
            <w:vAlign w:val="center"/>
            <w:hideMark/>
          </w:tcPr>
          <w:p w:rsidR="00620467" w:rsidRPr="00EB660F" w:rsidRDefault="00620467" w:rsidP="00EB660F">
            <w:pPr>
              <w:spacing w:after="0" w:line="240" w:lineRule="auto"/>
              <w:ind w:right="113"/>
              <w:jc w:val="right"/>
              <w:rPr>
                <w:rFonts w:ascii="Calibri" w:eastAsia="Times New Roman" w:hAnsi="Calibri" w:cs="Calibri"/>
                <w:bCs/>
                <w:color w:val="000000" w:themeColor="text1"/>
                <w:sz w:val="20"/>
                <w:szCs w:val="20"/>
                <w:lang w:eastAsia="cs-CZ"/>
              </w:rPr>
            </w:pPr>
            <w:r w:rsidRPr="00EB660F">
              <w:rPr>
                <w:rFonts w:ascii="Calibri" w:eastAsia="Times New Roman" w:hAnsi="Calibri" w:cs="Calibri"/>
                <w:bCs/>
                <w:color w:val="000000" w:themeColor="text1"/>
                <w:sz w:val="20"/>
                <w:szCs w:val="20"/>
                <w:lang w:eastAsia="cs-CZ"/>
              </w:rPr>
              <w:t>495</w:t>
            </w:r>
          </w:p>
        </w:tc>
      </w:tr>
      <w:tr w:rsidR="00EB660F" w:rsidRPr="00EB660F" w:rsidTr="00EB660F">
        <w:trPr>
          <w:trHeight w:hRule="exact" w:val="283"/>
          <w:jc w:val="center"/>
        </w:trPr>
        <w:tc>
          <w:tcPr>
            <w:tcW w:w="6302" w:type="dxa"/>
            <w:shd w:val="clear" w:color="auto" w:fill="C6D9F1" w:themeFill="text2" w:themeFillTint="33"/>
            <w:noWrap/>
            <w:vAlign w:val="center"/>
            <w:hideMark/>
          </w:tcPr>
          <w:p w:rsidR="00620467" w:rsidRPr="00EB660F" w:rsidRDefault="00E20033" w:rsidP="00EB660F">
            <w:pPr>
              <w:spacing w:after="0" w:line="240" w:lineRule="auto"/>
              <w:rPr>
                <w:rFonts w:ascii="Calibri" w:eastAsia="Times New Roman" w:hAnsi="Calibri" w:cs="Calibri"/>
                <w:color w:val="000000" w:themeColor="text1"/>
                <w:sz w:val="20"/>
                <w:szCs w:val="20"/>
                <w:lang w:eastAsia="cs-CZ"/>
              </w:rPr>
            </w:pPr>
            <w:r w:rsidRPr="00EB660F">
              <w:rPr>
                <w:rFonts w:ascii="Calibri" w:eastAsia="Times New Roman" w:hAnsi="Calibri" w:cs="Calibri"/>
                <w:color w:val="000000" w:themeColor="text1"/>
                <w:sz w:val="20"/>
                <w:szCs w:val="20"/>
                <w:lang w:eastAsia="cs-CZ"/>
              </w:rPr>
              <w:t>Vybrané částky</w:t>
            </w:r>
            <w:r w:rsidRPr="00EB660F">
              <w:rPr>
                <w:rFonts w:ascii="Calibri" w:hAnsi="Calibri" w:cs="Calibri"/>
                <w:color w:val="000000" w:themeColor="text1"/>
                <w:sz w:val="20"/>
                <w:szCs w:val="20"/>
              </w:rPr>
              <w:t xml:space="preserve"> </w:t>
            </w:r>
            <w:r w:rsidRPr="00EB660F">
              <w:rPr>
                <w:rFonts w:ascii="Calibri" w:eastAsia="Times New Roman" w:hAnsi="Calibri" w:cs="Calibri"/>
                <w:color w:val="000000" w:themeColor="text1"/>
                <w:sz w:val="20"/>
                <w:szCs w:val="20"/>
                <w:lang w:eastAsia="cs-CZ"/>
              </w:rPr>
              <w:t>o</w:t>
            </w:r>
            <w:r w:rsidR="00620467" w:rsidRPr="00EB660F">
              <w:rPr>
                <w:rFonts w:ascii="Calibri" w:eastAsia="Times New Roman" w:hAnsi="Calibri" w:cs="Calibri"/>
                <w:color w:val="000000" w:themeColor="text1"/>
                <w:sz w:val="20"/>
                <w:szCs w:val="20"/>
                <w:lang w:eastAsia="cs-CZ"/>
              </w:rPr>
              <w:t>dvod</w:t>
            </w:r>
            <w:r w:rsidRPr="00EB660F">
              <w:rPr>
                <w:rFonts w:ascii="Calibri" w:eastAsia="Times New Roman" w:hAnsi="Calibri" w:cs="Calibri"/>
                <w:color w:val="000000" w:themeColor="text1"/>
                <w:sz w:val="20"/>
                <w:szCs w:val="20"/>
                <w:lang w:eastAsia="cs-CZ"/>
              </w:rPr>
              <w:t>u</w:t>
            </w:r>
            <w:r w:rsidR="00620467" w:rsidRPr="00EB660F">
              <w:rPr>
                <w:rFonts w:ascii="Calibri" w:eastAsia="Times New Roman" w:hAnsi="Calibri" w:cs="Calibri"/>
                <w:color w:val="000000" w:themeColor="text1"/>
                <w:sz w:val="20"/>
                <w:szCs w:val="20"/>
                <w:lang w:eastAsia="cs-CZ"/>
              </w:rPr>
              <w:t xml:space="preserve"> ze slunečního záření (</w:t>
            </w:r>
            <w:r w:rsidR="00505A9C">
              <w:rPr>
                <w:rFonts w:ascii="Calibri" w:eastAsia="Times New Roman" w:hAnsi="Calibri" w:cs="Calibri"/>
                <w:color w:val="000000" w:themeColor="text1"/>
                <w:sz w:val="20"/>
                <w:szCs w:val="20"/>
                <w:lang w:eastAsia="cs-CZ"/>
              </w:rPr>
              <w:t>v </w:t>
            </w:r>
            <w:r w:rsidR="00620467" w:rsidRPr="00EB660F">
              <w:rPr>
                <w:rFonts w:ascii="Calibri" w:eastAsia="Times New Roman" w:hAnsi="Calibri" w:cs="Calibri"/>
                <w:color w:val="000000" w:themeColor="text1"/>
                <w:sz w:val="20"/>
                <w:szCs w:val="20"/>
                <w:lang w:eastAsia="cs-CZ"/>
              </w:rPr>
              <w:t>mld. Kč)</w:t>
            </w:r>
          </w:p>
        </w:tc>
        <w:tc>
          <w:tcPr>
            <w:tcW w:w="714" w:type="dxa"/>
            <w:shd w:val="clear" w:color="auto" w:fill="auto"/>
            <w:noWrap/>
            <w:vAlign w:val="center"/>
            <w:hideMark/>
          </w:tcPr>
          <w:p w:rsidR="00620467" w:rsidRPr="00EB660F" w:rsidRDefault="00620467" w:rsidP="00505A9C">
            <w:pPr>
              <w:spacing w:after="0" w:line="240" w:lineRule="auto"/>
              <w:ind w:right="57"/>
              <w:jc w:val="right"/>
              <w:rPr>
                <w:rFonts w:ascii="Calibri" w:eastAsia="Times New Roman" w:hAnsi="Calibri" w:cs="Calibri"/>
                <w:color w:val="000000" w:themeColor="text1"/>
                <w:sz w:val="20"/>
                <w:szCs w:val="20"/>
                <w:lang w:eastAsia="cs-CZ"/>
              </w:rPr>
            </w:pPr>
            <w:r w:rsidRPr="00EB660F">
              <w:rPr>
                <w:rFonts w:ascii="Calibri" w:eastAsia="Times New Roman" w:hAnsi="Calibri" w:cs="Calibri"/>
                <w:color w:val="000000" w:themeColor="text1"/>
                <w:sz w:val="20"/>
                <w:szCs w:val="20"/>
                <w:lang w:eastAsia="cs-CZ"/>
              </w:rPr>
              <w:t>5,94</w:t>
            </w:r>
          </w:p>
        </w:tc>
        <w:tc>
          <w:tcPr>
            <w:tcW w:w="714" w:type="dxa"/>
            <w:shd w:val="clear" w:color="auto" w:fill="auto"/>
            <w:noWrap/>
            <w:vAlign w:val="center"/>
            <w:hideMark/>
          </w:tcPr>
          <w:p w:rsidR="00620467" w:rsidRPr="00EB660F" w:rsidRDefault="00620467" w:rsidP="00505A9C">
            <w:pPr>
              <w:spacing w:after="0" w:line="240" w:lineRule="auto"/>
              <w:ind w:right="57"/>
              <w:jc w:val="right"/>
              <w:rPr>
                <w:rFonts w:ascii="Calibri" w:eastAsia="Times New Roman" w:hAnsi="Calibri" w:cs="Calibri"/>
                <w:color w:val="000000" w:themeColor="text1"/>
                <w:sz w:val="20"/>
                <w:szCs w:val="20"/>
                <w:lang w:eastAsia="cs-CZ"/>
              </w:rPr>
            </w:pPr>
            <w:r w:rsidRPr="00EB660F">
              <w:rPr>
                <w:rFonts w:ascii="Calibri" w:eastAsia="Times New Roman" w:hAnsi="Calibri" w:cs="Calibri"/>
                <w:color w:val="000000" w:themeColor="text1"/>
                <w:sz w:val="20"/>
                <w:szCs w:val="20"/>
                <w:lang w:eastAsia="cs-CZ"/>
              </w:rPr>
              <w:t>6,4</w:t>
            </w:r>
            <w:r w:rsidR="003E68E2" w:rsidRPr="00EB660F">
              <w:rPr>
                <w:rFonts w:ascii="Calibri" w:eastAsia="Times New Roman" w:hAnsi="Calibri" w:cs="Calibri"/>
                <w:color w:val="000000" w:themeColor="text1"/>
                <w:sz w:val="20"/>
                <w:szCs w:val="20"/>
                <w:lang w:eastAsia="cs-CZ"/>
              </w:rPr>
              <w:t>0</w:t>
            </w:r>
          </w:p>
        </w:tc>
        <w:tc>
          <w:tcPr>
            <w:tcW w:w="714" w:type="dxa"/>
            <w:shd w:val="clear" w:color="auto" w:fill="auto"/>
            <w:noWrap/>
            <w:vAlign w:val="center"/>
            <w:hideMark/>
          </w:tcPr>
          <w:p w:rsidR="00620467" w:rsidRPr="00EB660F" w:rsidRDefault="00620467" w:rsidP="00505A9C">
            <w:pPr>
              <w:spacing w:after="0" w:line="240" w:lineRule="auto"/>
              <w:ind w:right="57"/>
              <w:jc w:val="right"/>
              <w:rPr>
                <w:rFonts w:ascii="Calibri" w:eastAsia="Times New Roman" w:hAnsi="Calibri" w:cs="Calibri"/>
                <w:color w:val="000000" w:themeColor="text1"/>
                <w:sz w:val="20"/>
                <w:szCs w:val="20"/>
                <w:lang w:eastAsia="cs-CZ"/>
              </w:rPr>
            </w:pPr>
            <w:r w:rsidRPr="00EB660F">
              <w:rPr>
                <w:rFonts w:ascii="Calibri" w:eastAsia="Times New Roman" w:hAnsi="Calibri" w:cs="Calibri"/>
                <w:color w:val="000000" w:themeColor="text1"/>
                <w:sz w:val="20"/>
                <w:szCs w:val="20"/>
                <w:lang w:eastAsia="cs-CZ"/>
              </w:rPr>
              <w:t>5,82</w:t>
            </w:r>
          </w:p>
        </w:tc>
        <w:tc>
          <w:tcPr>
            <w:tcW w:w="714" w:type="dxa"/>
            <w:shd w:val="clear" w:color="auto" w:fill="auto"/>
            <w:noWrap/>
            <w:vAlign w:val="center"/>
            <w:hideMark/>
          </w:tcPr>
          <w:p w:rsidR="00620467" w:rsidRPr="00EB660F" w:rsidRDefault="00620467" w:rsidP="00EB660F">
            <w:pPr>
              <w:spacing w:after="0" w:line="240" w:lineRule="auto"/>
              <w:jc w:val="right"/>
              <w:rPr>
                <w:rFonts w:ascii="Calibri" w:eastAsia="Times New Roman" w:hAnsi="Calibri" w:cs="Calibri"/>
                <w:color w:val="000000" w:themeColor="text1"/>
                <w:sz w:val="20"/>
                <w:szCs w:val="20"/>
                <w:lang w:eastAsia="cs-CZ"/>
              </w:rPr>
            </w:pPr>
            <w:r w:rsidRPr="00EB660F">
              <w:rPr>
                <w:rFonts w:ascii="Calibri" w:eastAsia="Times New Roman" w:hAnsi="Calibri" w:cs="Calibri"/>
                <w:color w:val="000000" w:themeColor="text1"/>
                <w:sz w:val="20"/>
                <w:szCs w:val="20"/>
                <w:lang w:eastAsia="cs-CZ"/>
              </w:rPr>
              <w:t>1,12*</w:t>
            </w:r>
          </w:p>
        </w:tc>
      </w:tr>
    </w:tbl>
    <w:p w:rsidR="00620467" w:rsidRPr="00CC2917" w:rsidRDefault="00620467" w:rsidP="00EB660F">
      <w:pPr>
        <w:spacing w:before="40" w:after="0" w:line="240" w:lineRule="auto"/>
        <w:ind w:left="567" w:hanging="567"/>
        <w:jc w:val="both"/>
        <w:rPr>
          <w:rFonts w:ascii="Calibri" w:hAnsi="Calibri" w:cs="Calibri"/>
          <w:color w:val="000000" w:themeColor="text1"/>
          <w:sz w:val="20"/>
          <w:szCs w:val="20"/>
        </w:rPr>
      </w:pPr>
      <w:r w:rsidRPr="00CC2917">
        <w:rPr>
          <w:rFonts w:ascii="Calibri" w:hAnsi="Calibri" w:cs="Calibri"/>
          <w:b/>
          <w:color w:val="000000" w:themeColor="text1"/>
          <w:sz w:val="20"/>
          <w:szCs w:val="20"/>
        </w:rPr>
        <w:t>Zdroj:</w:t>
      </w:r>
      <w:r w:rsidRPr="00CC2917">
        <w:rPr>
          <w:rFonts w:ascii="Calibri" w:hAnsi="Calibri" w:cs="Calibri"/>
          <w:color w:val="000000" w:themeColor="text1"/>
          <w:sz w:val="20"/>
          <w:szCs w:val="20"/>
        </w:rPr>
        <w:t xml:space="preserve"> </w:t>
      </w:r>
      <w:r w:rsidR="00505A9C">
        <w:rPr>
          <w:rFonts w:ascii="Calibri" w:hAnsi="Calibri" w:cs="Calibri"/>
          <w:color w:val="000000" w:themeColor="text1"/>
          <w:sz w:val="20"/>
          <w:szCs w:val="20"/>
        </w:rPr>
        <w:t>d</w:t>
      </w:r>
      <w:r w:rsidRPr="00CC2917">
        <w:rPr>
          <w:rFonts w:ascii="Calibri" w:hAnsi="Calibri" w:cs="Calibri"/>
          <w:color w:val="000000" w:themeColor="text1"/>
          <w:sz w:val="20"/>
          <w:szCs w:val="20"/>
        </w:rPr>
        <w:t xml:space="preserve">ata poskytnutá ERÚ (tabulka: „Plánované náklady vstupující do výpočtu ceny na podporované zdroje“), </w:t>
      </w:r>
      <w:r w:rsidR="00505A9C">
        <w:rPr>
          <w:rFonts w:ascii="Calibri" w:hAnsi="Calibri" w:cs="Calibri"/>
          <w:color w:val="000000" w:themeColor="text1"/>
          <w:sz w:val="20"/>
          <w:szCs w:val="20"/>
        </w:rPr>
        <w:t>z</w:t>
      </w:r>
      <w:r w:rsidRPr="00CC2917">
        <w:rPr>
          <w:rFonts w:ascii="Calibri" w:hAnsi="Calibri" w:cs="Calibri"/>
          <w:color w:val="000000" w:themeColor="text1"/>
          <w:sz w:val="20"/>
          <w:szCs w:val="20"/>
        </w:rPr>
        <w:t>p</w:t>
      </w:r>
      <w:r w:rsidR="00EA1FD9">
        <w:rPr>
          <w:rFonts w:ascii="Calibri" w:hAnsi="Calibri" w:cs="Calibri"/>
          <w:color w:val="000000" w:themeColor="text1"/>
          <w:sz w:val="20"/>
          <w:szCs w:val="20"/>
        </w:rPr>
        <w:t>ráva o činnosti daňové a celní s</w:t>
      </w:r>
      <w:r w:rsidRPr="00CC2917">
        <w:rPr>
          <w:rFonts w:ascii="Calibri" w:hAnsi="Calibri" w:cs="Calibri"/>
          <w:color w:val="000000" w:themeColor="text1"/>
          <w:sz w:val="20"/>
          <w:szCs w:val="20"/>
        </w:rPr>
        <w:t>právy ČR, Ministerstvo financí.</w:t>
      </w:r>
      <w:bookmarkStart w:id="11" w:name="_GoBack"/>
      <w:bookmarkEnd w:id="11"/>
    </w:p>
    <w:p w:rsidR="005230CC" w:rsidRPr="00CC2917" w:rsidRDefault="00620467" w:rsidP="00EB660F">
      <w:pPr>
        <w:spacing w:after="0" w:line="240" w:lineRule="auto"/>
        <w:jc w:val="both"/>
        <w:rPr>
          <w:rFonts w:ascii="Calibri" w:hAnsi="Calibri" w:cs="Calibri"/>
          <w:color w:val="000000" w:themeColor="text1"/>
          <w:sz w:val="20"/>
          <w:szCs w:val="20"/>
        </w:rPr>
      </w:pPr>
      <w:r w:rsidRPr="00CC2917">
        <w:rPr>
          <w:rFonts w:ascii="Calibri" w:hAnsi="Calibri" w:cs="Calibri"/>
          <w:color w:val="000000" w:themeColor="text1"/>
          <w:sz w:val="20"/>
          <w:szCs w:val="20"/>
        </w:rPr>
        <w:t xml:space="preserve">* </w:t>
      </w:r>
      <w:r w:rsidR="005230CC" w:rsidRPr="00CC2917">
        <w:rPr>
          <w:rFonts w:ascii="Calibri" w:hAnsi="Calibri" w:cs="Calibri"/>
          <w:color w:val="000000" w:themeColor="text1"/>
          <w:sz w:val="20"/>
          <w:szCs w:val="20"/>
        </w:rPr>
        <w:t>V</w:t>
      </w:r>
      <w:r w:rsidRPr="00CC2917">
        <w:rPr>
          <w:rFonts w:ascii="Calibri" w:hAnsi="Calibri" w:cs="Calibri"/>
          <w:color w:val="000000" w:themeColor="text1"/>
          <w:sz w:val="20"/>
          <w:szCs w:val="20"/>
        </w:rPr>
        <w:t>ybraná částka do 31. 7. 2014; jedná se o 53,5% plnění oproti schválenému rozpočtu</w:t>
      </w:r>
      <w:r w:rsidR="005230CC" w:rsidRPr="00CC2917">
        <w:rPr>
          <w:rFonts w:ascii="Calibri" w:hAnsi="Calibri" w:cs="Calibri"/>
          <w:color w:val="000000" w:themeColor="text1"/>
          <w:sz w:val="20"/>
          <w:szCs w:val="20"/>
        </w:rPr>
        <w:t>.</w:t>
      </w:r>
      <w:r w:rsidR="00C85C0B" w:rsidRPr="00CC2917">
        <w:rPr>
          <w:rFonts w:ascii="Calibri" w:hAnsi="Calibri" w:cs="Calibri"/>
          <w:color w:val="000000" w:themeColor="text1"/>
          <w:sz w:val="20"/>
          <w:szCs w:val="20"/>
        </w:rPr>
        <w:t xml:space="preserve"> </w:t>
      </w:r>
    </w:p>
    <w:p w:rsidR="00EB660F" w:rsidRPr="00EB660F" w:rsidRDefault="00EB660F" w:rsidP="00EB660F">
      <w:pPr>
        <w:spacing w:after="0" w:line="240" w:lineRule="auto"/>
        <w:jc w:val="both"/>
        <w:rPr>
          <w:rFonts w:ascii="Calibri" w:hAnsi="Calibri" w:cs="Calibri"/>
          <w:color w:val="000000" w:themeColor="text1"/>
          <w:sz w:val="24"/>
          <w:szCs w:val="24"/>
        </w:rPr>
      </w:pPr>
    </w:p>
    <w:p w:rsidR="00CF5F0C" w:rsidRDefault="005A6BC2"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 xml:space="preserve">V následujících letech nebudou mít náklady klesající trend </w:t>
      </w:r>
      <w:r w:rsidR="00B31D6F">
        <w:rPr>
          <w:rFonts w:ascii="Calibri" w:hAnsi="Calibri" w:cs="Calibri"/>
          <w:color w:val="000000" w:themeColor="text1"/>
          <w:sz w:val="24"/>
          <w:szCs w:val="24"/>
        </w:rPr>
        <w:t>–</w:t>
      </w:r>
      <w:r w:rsidRPr="00EB660F">
        <w:rPr>
          <w:rFonts w:ascii="Calibri" w:hAnsi="Calibri" w:cs="Calibri"/>
          <w:color w:val="000000" w:themeColor="text1"/>
          <w:sz w:val="24"/>
          <w:szCs w:val="24"/>
        </w:rPr>
        <w:t xml:space="preserve"> stejnou výši </w:t>
      </w:r>
      <w:r w:rsidR="001449AB" w:rsidRPr="00EB660F">
        <w:rPr>
          <w:rFonts w:ascii="Calibri" w:hAnsi="Calibri" w:cs="Calibri"/>
          <w:color w:val="000000" w:themeColor="text1"/>
          <w:sz w:val="24"/>
          <w:szCs w:val="24"/>
        </w:rPr>
        <w:t xml:space="preserve">provozní </w:t>
      </w:r>
      <w:r w:rsidRPr="00EB660F">
        <w:rPr>
          <w:rFonts w:ascii="Calibri" w:hAnsi="Calibri" w:cs="Calibri"/>
          <w:color w:val="000000" w:themeColor="text1"/>
          <w:sz w:val="24"/>
          <w:szCs w:val="24"/>
        </w:rPr>
        <w:t>podpory za vyrobenou jednotku elektřiny jako v </w:t>
      </w:r>
      <w:r w:rsidR="002C08A1" w:rsidRPr="00EB660F">
        <w:rPr>
          <w:rFonts w:ascii="Calibri" w:hAnsi="Calibri" w:cs="Calibri"/>
          <w:color w:val="000000" w:themeColor="text1"/>
          <w:sz w:val="24"/>
          <w:szCs w:val="24"/>
        </w:rPr>
        <w:t>letech</w:t>
      </w:r>
      <w:r w:rsidRPr="00EB660F">
        <w:rPr>
          <w:rFonts w:ascii="Calibri" w:hAnsi="Calibri" w:cs="Calibri"/>
          <w:color w:val="000000" w:themeColor="text1"/>
          <w:sz w:val="24"/>
          <w:szCs w:val="24"/>
        </w:rPr>
        <w:t xml:space="preserve"> 2013 </w:t>
      </w:r>
      <w:r w:rsidR="002C08A1" w:rsidRPr="00EB660F">
        <w:rPr>
          <w:rFonts w:ascii="Calibri" w:hAnsi="Calibri" w:cs="Calibri"/>
          <w:color w:val="000000" w:themeColor="text1"/>
          <w:sz w:val="24"/>
          <w:szCs w:val="24"/>
        </w:rPr>
        <w:t xml:space="preserve">a 2014 </w:t>
      </w:r>
      <w:r w:rsidRPr="00EB660F">
        <w:rPr>
          <w:rFonts w:ascii="Calibri" w:hAnsi="Calibri" w:cs="Calibri"/>
          <w:color w:val="000000" w:themeColor="text1"/>
          <w:sz w:val="24"/>
          <w:szCs w:val="24"/>
        </w:rPr>
        <w:t xml:space="preserve">bude většina subjektů pobírat nejméně do r. 2030. Nominální výše nákladů poroste i z důvodu indexace, která od </w:t>
      </w:r>
      <w:r w:rsidR="00FE3742" w:rsidRPr="00EB660F">
        <w:rPr>
          <w:rFonts w:ascii="Calibri" w:hAnsi="Calibri" w:cs="Calibri"/>
          <w:color w:val="000000" w:themeColor="text1"/>
          <w:sz w:val="24"/>
          <w:szCs w:val="24"/>
        </w:rPr>
        <w:t>února roku</w:t>
      </w:r>
      <w:r w:rsidRPr="00EB660F">
        <w:rPr>
          <w:rFonts w:ascii="Calibri" w:hAnsi="Calibri" w:cs="Calibri"/>
          <w:color w:val="000000" w:themeColor="text1"/>
          <w:sz w:val="24"/>
          <w:szCs w:val="24"/>
        </w:rPr>
        <w:t xml:space="preserve"> 201</w:t>
      </w:r>
      <w:r w:rsidR="00FE3742" w:rsidRPr="00EB660F">
        <w:rPr>
          <w:rFonts w:ascii="Calibri" w:hAnsi="Calibri" w:cs="Calibri"/>
          <w:color w:val="000000" w:themeColor="text1"/>
          <w:sz w:val="24"/>
          <w:szCs w:val="24"/>
        </w:rPr>
        <w:t>2</w:t>
      </w:r>
      <w:r w:rsidRPr="00EB660F">
        <w:rPr>
          <w:rFonts w:ascii="Calibri" w:hAnsi="Calibri" w:cs="Calibri"/>
          <w:color w:val="000000" w:themeColor="text1"/>
          <w:sz w:val="24"/>
          <w:szCs w:val="24"/>
        </w:rPr>
        <w:t xml:space="preserve"> činí 2 % ročně. </w:t>
      </w:r>
      <w:r w:rsidR="00547EF6" w:rsidRPr="00EB660F">
        <w:rPr>
          <w:rFonts w:ascii="Calibri" w:hAnsi="Calibri" w:cs="Calibri"/>
          <w:color w:val="000000" w:themeColor="text1"/>
          <w:sz w:val="24"/>
          <w:szCs w:val="24"/>
        </w:rPr>
        <w:t xml:space="preserve">Celkové náklady se sníží o odvod ze slunečního záření, který v současné době činí </w:t>
      </w:r>
      <w:r w:rsidR="00866E88" w:rsidRPr="00EB660F">
        <w:rPr>
          <w:rFonts w:ascii="Calibri" w:hAnsi="Calibri" w:cs="Calibri"/>
          <w:color w:val="000000" w:themeColor="text1"/>
          <w:sz w:val="24"/>
          <w:szCs w:val="24"/>
        </w:rPr>
        <w:t>cca 2 mld. Kč ročně</w:t>
      </w:r>
      <w:r w:rsidR="00547EF6" w:rsidRPr="00EB660F">
        <w:rPr>
          <w:rFonts w:ascii="Calibri" w:hAnsi="Calibri" w:cs="Calibri"/>
          <w:color w:val="000000" w:themeColor="text1"/>
          <w:sz w:val="24"/>
          <w:szCs w:val="24"/>
        </w:rPr>
        <w:t>. Na základě uvedených předpokladů lze odhadnout, že do roku 2030</w:t>
      </w:r>
      <w:r w:rsidR="0089520B">
        <w:rPr>
          <w:rFonts w:ascii="Calibri" w:hAnsi="Calibri" w:cs="Calibri"/>
          <w:color w:val="000000" w:themeColor="text1"/>
          <w:sz w:val="24"/>
          <w:szCs w:val="24"/>
        </w:rPr>
        <w:t xml:space="preserve"> </w:t>
      </w:r>
      <w:r w:rsidR="00547EF6" w:rsidRPr="00EB660F">
        <w:rPr>
          <w:rFonts w:ascii="Calibri" w:hAnsi="Calibri" w:cs="Calibri"/>
          <w:color w:val="000000" w:themeColor="text1"/>
          <w:sz w:val="24"/>
          <w:szCs w:val="24"/>
        </w:rPr>
        <w:t>celkové náklady na podporované zdroje elektřiny p</w:t>
      </w:r>
      <w:r w:rsidR="00796FD8" w:rsidRPr="00EB660F">
        <w:rPr>
          <w:rFonts w:ascii="Calibri" w:hAnsi="Calibri" w:cs="Calibri"/>
          <w:color w:val="000000" w:themeColor="text1"/>
          <w:sz w:val="24"/>
          <w:szCs w:val="24"/>
        </w:rPr>
        <w:t>řevýší bilion Kč. V období 2011–</w:t>
      </w:r>
      <w:r w:rsidR="00547EF6" w:rsidRPr="00EB660F">
        <w:rPr>
          <w:rFonts w:ascii="Calibri" w:hAnsi="Calibri" w:cs="Calibri"/>
          <w:color w:val="000000" w:themeColor="text1"/>
          <w:sz w:val="24"/>
          <w:szCs w:val="24"/>
        </w:rPr>
        <w:t>2014 činil součet těchto nákladů téměř 157 mld. Kč.</w:t>
      </w:r>
    </w:p>
    <w:p w:rsidR="00EB660F" w:rsidRPr="00EB660F" w:rsidRDefault="00EB660F" w:rsidP="00EB660F">
      <w:pPr>
        <w:spacing w:after="0" w:line="240" w:lineRule="auto"/>
        <w:jc w:val="both"/>
        <w:rPr>
          <w:rFonts w:ascii="Calibri" w:hAnsi="Calibri" w:cs="Calibri"/>
          <w:color w:val="000000" w:themeColor="text1"/>
          <w:sz w:val="24"/>
          <w:szCs w:val="24"/>
        </w:rPr>
      </w:pPr>
    </w:p>
    <w:p w:rsidR="00CF5F0C" w:rsidRPr="00EB660F" w:rsidRDefault="00CF5F0C"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V tabulce č. 3 je uveden vývoj výkupních cen vybraných druhů OZE. Rozpětí výkupní ceny u</w:t>
      </w:r>
      <w:r w:rsidR="003C2596" w:rsidRPr="00EB660F">
        <w:rPr>
          <w:rFonts w:ascii="Calibri" w:hAnsi="Calibri" w:cs="Calibri"/>
          <w:color w:val="000000" w:themeColor="text1"/>
          <w:sz w:val="24"/>
          <w:szCs w:val="24"/>
        </w:rPr>
        <w:t> </w:t>
      </w:r>
      <w:r w:rsidRPr="00EB660F">
        <w:rPr>
          <w:rFonts w:ascii="Calibri" w:hAnsi="Calibri" w:cs="Calibri"/>
          <w:color w:val="000000" w:themeColor="text1"/>
          <w:sz w:val="24"/>
          <w:szCs w:val="24"/>
        </w:rPr>
        <w:t>některých zdrojů je dáno členěním na kategorie např. dle výkonu výrobny.</w:t>
      </w:r>
      <w:r w:rsidR="00241500" w:rsidRPr="00EB660F">
        <w:rPr>
          <w:rFonts w:ascii="Calibri" w:hAnsi="Calibri" w:cs="Calibri"/>
          <w:color w:val="000000" w:themeColor="text1"/>
          <w:sz w:val="24"/>
          <w:szCs w:val="24"/>
        </w:rPr>
        <w:t xml:space="preserve"> Uvedené výkupní ceny budou provozovatelům vypláceny po celou dobu životnosti ve stejné výši.</w:t>
      </w:r>
    </w:p>
    <w:p w:rsidR="00EB660F" w:rsidRPr="00EB660F" w:rsidRDefault="00EB660F" w:rsidP="00EB660F">
      <w:pPr>
        <w:spacing w:after="0" w:line="240" w:lineRule="auto"/>
        <w:jc w:val="both"/>
        <w:rPr>
          <w:rFonts w:ascii="Calibri" w:hAnsi="Calibri" w:cs="Calibri"/>
          <w:color w:val="000000" w:themeColor="text1"/>
          <w:sz w:val="24"/>
          <w:szCs w:val="24"/>
        </w:rPr>
      </w:pPr>
    </w:p>
    <w:p w:rsidR="006C19ED" w:rsidRDefault="006C19ED">
      <w:pPr>
        <w:rPr>
          <w:rFonts w:ascii="Calibri" w:hAnsi="Calibri" w:cs="Calibri"/>
          <w:b/>
          <w:color w:val="000000" w:themeColor="text1"/>
          <w:sz w:val="24"/>
          <w:szCs w:val="24"/>
        </w:rPr>
      </w:pPr>
      <w:r>
        <w:rPr>
          <w:rFonts w:ascii="Calibri" w:hAnsi="Calibri" w:cs="Calibri"/>
          <w:b/>
          <w:color w:val="000000" w:themeColor="text1"/>
          <w:sz w:val="24"/>
          <w:szCs w:val="24"/>
        </w:rPr>
        <w:br w:type="page"/>
      </w:r>
    </w:p>
    <w:p w:rsidR="00CF5F0C" w:rsidRPr="00CC2917" w:rsidRDefault="0089520B" w:rsidP="0089520B">
      <w:pPr>
        <w:tabs>
          <w:tab w:val="left" w:pos="1560"/>
        </w:tabs>
        <w:spacing w:after="40" w:line="240" w:lineRule="auto"/>
        <w:jc w:val="both"/>
        <w:rPr>
          <w:rFonts w:ascii="Calibri" w:hAnsi="Calibri" w:cs="Calibri"/>
          <w:b/>
          <w:color w:val="000000" w:themeColor="text1"/>
          <w:sz w:val="24"/>
          <w:szCs w:val="24"/>
        </w:rPr>
      </w:pPr>
      <w:r>
        <w:rPr>
          <w:rFonts w:ascii="Calibri" w:hAnsi="Calibri" w:cs="Calibri"/>
          <w:b/>
          <w:color w:val="000000" w:themeColor="text1"/>
          <w:sz w:val="24"/>
          <w:szCs w:val="24"/>
        </w:rPr>
        <w:lastRenderedPageBreak/>
        <w:t>Tabulka č. 3 –</w:t>
      </w:r>
      <w:r>
        <w:rPr>
          <w:rFonts w:ascii="Calibri" w:hAnsi="Calibri" w:cs="Calibri"/>
          <w:b/>
          <w:color w:val="000000" w:themeColor="text1"/>
          <w:sz w:val="24"/>
          <w:szCs w:val="24"/>
        </w:rPr>
        <w:tab/>
      </w:r>
      <w:r w:rsidR="00CF5F0C" w:rsidRPr="00CC2917">
        <w:rPr>
          <w:rFonts w:ascii="Calibri" w:hAnsi="Calibri" w:cs="Calibri"/>
          <w:b/>
          <w:color w:val="000000" w:themeColor="text1"/>
          <w:sz w:val="24"/>
          <w:szCs w:val="24"/>
        </w:rPr>
        <w:t xml:space="preserve">Výkupní ceny </w:t>
      </w:r>
      <w:r w:rsidR="00241500" w:rsidRPr="00CC2917">
        <w:rPr>
          <w:rFonts w:ascii="Calibri" w:hAnsi="Calibri" w:cs="Calibri"/>
          <w:b/>
          <w:color w:val="000000" w:themeColor="text1"/>
          <w:sz w:val="24"/>
          <w:szCs w:val="24"/>
        </w:rPr>
        <w:t>pro provozovny zkolaudované v letech</w:t>
      </w:r>
      <w:r w:rsidR="00E80E03" w:rsidRPr="00CC2917">
        <w:rPr>
          <w:rFonts w:ascii="Calibri" w:hAnsi="Calibri" w:cs="Calibri"/>
          <w:b/>
          <w:color w:val="000000" w:themeColor="text1"/>
          <w:sz w:val="24"/>
          <w:szCs w:val="24"/>
        </w:rPr>
        <w:t xml:space="preserve"> 2010–</w:t>
      </w:r>
      <w:r w:rsidR="00CF5F0C" w:rsidRPr="00CC2917">
        <w:rPr>
          <w:rFonts w:ascii="Calibri" w:hAnsi="Calibri" w:cs="Calibri"/>
          <w:b/>
          <w:color w:val="000000" w:themeColor="text1"/>
          <w:sz w:val="24"/>
          <w:szCs w:val="24"/>
        </w:rPr>
        <w:t>2014 (Kč/</w:t>
      </w:r>
      <w:proofErr w:type="spellStart"/>
      <w:r w:rsidR="00CF5F0C" w:rsidRPr="00CC2917">
        <w:rPr>
          <w:rFonts w:ascii="Calibri" w:hAnsi="Calibri" w:cs="Calibri"/>
          <w:b/>
          <w:color w:val="000000" w:themeColor="text1"/>
          <w:sz w:val="24"/>
          <w:szCs w:val="24"/>
        </w:rPr>
        <w:t>MWh</w:t>
      </w:r>
      <w:proofErr w:type="spellEnd"/>
      <w:r w:rsidR="00CF5F0C" w:rsidRPr="00CC2917">
        <w:rPr>
          <w:rFonts w:ascii="Calibri" w:hAnsi="Calibri" w:cs="Calibri"/>
          <w:b/>
          <w:color w:val="000000" w:themeColor="text1"/>
          <w:sz w:val="24"/>
          <w:szCs w:val="24"/>
        </w:rPr>
        <w:t>)</w:t>
      </w:r>
    </w:p>
    <w:tbl>
      <w:tblPr>
        <w:tblW w:w="4869" w:type="pct"/>
        <w:jc w:val="center"/>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1812"/>
        <w:gridCol w:w="1435"/>
        <w:gridCol w:w="1358"/>
        <w:gridCol w:w="1377"/>
        <w:gridCol w:w="1377"/>
        <w:gridCol w:w="1612"/>
      </w:tblGrid>
      <w:tr w:rsidR="00EB660F" w:rsidRPr="00EB660F" w:rsidTr="006C2447">
        <w:trPr>
          <w:trHeight w:hRule="exact" w:val="283"/>
          <w:jc w:val="center"/>
        </w:trPr>
        <w:tc>
          <w:tcPr>
            <w:tcW w:w="5000" w:type="pct"/>
            <w:gridSpan w:val="6"/>
            <w:shd w:val="clear" w:color="auto" w:fill="C6D9F1" w:themeFill="text2" w:themeFillTint="33"/>
            <w:noWrap/>
            <w:vAlign w:val="center"/>
            <w:hideMark/>
          </w:tcPr>
          <w:p w:rsidR="00CF5F0C" w:rsidRPr="00EB660F" w:rsidRDefault="00CF5F0C" w:rsidP="00EB601A">
            <w:pPr>
              <w:spacing w:after="0" w:line="240" w:lineRule="auto"/>
              <w:jc w:val="center"/>
              <w:rPr>
                <w:rFonts w:ascii="Calibri" w:hAnsi="Calibri" w:cs="Calibri"/>
                <w:b/>
                <w:bCs/>
                <w:color w:val="000000" w:themeColor="text1"/>
                <w:sz w:val="20"/>
                <w:szCs w:val="20"/>
                <w:lang w:eastAsia="cs-CZ"/>
              </w:rPr>
            </w:pPr>
            <w:r w:rsidRPr="00EB660F">
              <w:rPr>
                <w:rFonts w:ascii="Calibri" w:hAnsi="Calibri" w:cs="Calibri"/>
                <w:b/>
                <w:bCs/>
                <w:color w:val="000000" w:themeColor="text1"/>
                <w:sz w:val="20"/>
                <w:szCs w:val="20"/>
                <w:lang w:eastAsia="cs-CZ"/>
              </w:rPr>
              <w:t>Výkupní ceny dle cenového rozhodnutí ER</w:t>
            </w:r>
            <w:r w:rsidR="00EB601A">
              <w:rPr>
                <w:rFonts w:ascii="Calibri" w:hAnsi="Calibri" w:cs="Calibri"/>
                <w:b/>
                <w:bCs/>
                <w:color w:val="000000" w:themeColor="text1"/>
                <w:sz w:val="20"/>
                <w:szCs w:val="20"/>
                <w:lang w:eastAsia="cs-CZ"/>
              </w:rPr>
              <w:t>Ú</w:t>
            </w:r>
          </w:p>
        </w:tc>
      </w:tr>
      <w:tr w:rsidR="00EB660F" w:rsidRPr="00EB660F" w:rsidTr="006C2447">
        <w:trPr>
          <w:trHeight w:hRule="exact" w:val="283"/>
          <w:jc w:val="center"/>
        </w:trPr>
        <w:tc>
          <w:tcPr>
            <w:tcW w:w="1015" w:type="pct"/>
            <w:shd w:val="clear" w:color="auto" w:fill="C6D9F1" w:themeFill="text2" w:themeFillTint="33"/>
            <w:noWrap/>
            <w:vAlign w:val="center"/>
            <w:hideMark/>
          </w:tcPr>
          <w:p w:rsidR="00CF5F0C" w:rsidRPr="00EB660F" w:rsidRDefault="00CF5F0C" w:rsidP="006C2447">
            <w:pPr>
              <w:spacing w:after="0" w:line="240" w:lineRule="auto"/>
              <w:jc w:val="center"/>
              <w:rPr>
                <w:rFonts w:ascii="Calibri" w:hAnsi="Calibri" w:cs="Calibri"/>
                <w:b/>
                <w:color w:val="000000" w:themeColor="text1"/>
                <w:sz w:val="20"/>
                <w:szCs w:val="20"/>
                <w:lang w:eastAsia="cs-CZ"/>
              </w:rPr>
            </w:pPr>
            <w:r w:rsidRPr="00EB660F">
              <w:rPr>
                <w:rFonts w:ascii="Calibri" w:hAnsi="Calibri" w:cs="Calibri"/>
                <w:b/>
                <w:color w:val="000000" w:themeColor="text1"/>
                <w:sz w:val="20"/>
                <w:szCs w:val="20"/>
                <w:lang w:eastAsia="cs-CZ"/>
              </w:rPr>
              <w:t>Rok kolaudace</w:t>
            </w:r>
          </w:p>
        </w:tc>
        <w:tc>
          <w:tcPr>
            <w:tcW w:w="781" w:type="pct"/>
            <w:shd w:val="clear" w:color="auto" w:fill="C6D9F1" w:themeFill="text2" w:themeFillTint="33"/>
            <w:noWrap/>
            <w:vAlign w:val="center"/>
            <w:hideMark/>
          </w:tcPr>
          <w:p w:rsidR="00CF5F0C" w:rsidRPr="00EB660F" w:rsidRDefault="00CF5F0C" w:rsidP="006C2447">
            <w:pPr>
              <w:spacing w:after="0" w:line="240" w:lineRule="auto"/>
              <w:jc w:val="center"/>
              <w:rPr>
                <w:rFonts w:ascii="Calibri" w:hAnsi="Calibri" w:cs="Calibri"/>
                <w:b/>
                <w:color w:val="000000" w:themeColor="text1"/>
                <w:sz w:val="20"/>
                <w:szCs w:val="20"/>
                <w:lang w:eastAsia="cs-CZ"/>
              </w:rPr>
            </w:pPr>
            <w:r w:rsidRPr="00EB660F">
              <w:rPr>
                <w:rFonts w:ascii="Calibri" w:hAnsi="Calibri" w:cs="Calibri"/>
                <w:b/>
                <w:color w:val="000000" w:themeColor="text1"/>
                <w:sz w:val="20"/>
                <w:szCs w:val="20"/>
                <w:lang w:eastAsia="cs-CZ"/>
              </w:rPr>
              <w:t>FVE</w:t>
            </w:r>
          </w:p>
        </w:tc>
        <w:tc>
          <w:tcPr>
            <w:tcW w:w="762" w:type="pct"/>
            <w:shd w:val="clear" w:color="auto" w:fill="C6D9F1" w:themeFill="text2" w:themeFillTint="33"/>
            <w:noWrap/>
            <w:vAlign w:val="center"/>
            <w:hideMark/>
          </w:tcPr>
          <w:p w:rsidR="00CF5F0C" w:rsidRPr="00EB660F" w:rsidRDefault="00CF5F0C" w:rsidP="006C2447">
            <w:pPr>
              <w:spacing w:after="0" w:line="240" w:lineRule="auto"/>
              <w:jc w:val="center"/>
              <w:rPr>
                <w:rFonts w:ascii="Calibri" w:hAnsi="Calibri" w:cs="Calibri"/>
                <w:b/>
                <w:color w:val="000000" w:themeColor="text1"/>
                <w:sz w:val="20"/>
                <w:szCs w:val="20"/>
                <w:lang w:eastAsia="cs-CZ"/>
              </w:rPr>
            </w:pPr>
            <w:r w:rsidRPr="00EB660F">
              <w:rPr>
                <w:rFonts w:ascii="Calibri" w:hAnsi="Calibri" w:cs="Calibri"/>
                <w:b/>
                <w:color w:val="000000" w:themeColor="text1"/>
                <w:sz w:val="20"/>
                <w:szCs w:val="20"/>
                <w:lang w:eastAsia="cs-CZ"/>
              </w:rPr>
              <w:t>MVE</w:t>
            </w:r>
          </w:p>
        </w:tc>
        <w:tc>
          <w:tcPr>
            <w:tcW w:w="772" w:type="pct"/>
            <w:shd w:val="clear" w:color="auto" w:fill="C6D9F1" w:themeFill="text2" w:themeFillTint="33"/>
            <w:noWrap/>
            <w:vAlign w:val="center"/>
            <w:hideMark/>
          </w:tcPr>
          <w:p w:rsidR="00CF5F0C" w:rsidRPr="00EB660F" w:rsidRDefault="00CF5F0C" w:rsidP="006C2447">
            <w:pPr>
              <w:spacing w:after="0" w:line="240" w:lineRule="auto"/>
              <w:jc w:val="center"/>
              <w:rPr>
                <w:rFonts w:ascii="Calibri" w:hAnsi="Calibri" w:cs="Calibri"/>
                <w:b/>
                <w:color w:val="000000" w:themeColor="text1"/>
                <w:sz w:val="20"/>
                <w:szCs w:val="20"/>
                <w:lang w:eastAsia="cs-CZ"/>
              </w:rPr>
            </w:pPr>
            <w:r w:rsidRPr="00EB660F">
              <w:rPr>
                <w:rFonts w:ascii="Calibri" w:hAnsi="Calibri" w:cs="Calibri"/>
                <w:b/>
                <w:color w:val="000000" w:themeColor="text1"/>
                <w:sz w:val="20"/>
                <w:szCs w:val="20"/>
                <w:lang w:eastAsia="cs-CZ"/>
              </w:rPr>
              <w:t>Biomasa</w:t>
            </w:r>
          </w:p>
        </w:tc>
        <w:tc>
          <w:tcPr>
            <w:tcW w:w="772" w:type="pct"/>
            <w:shd w:val="clear" w:color="auto" w:fill="C6D9F1" w:themeFill="text2" w:themeFillTint="33"/>
            <w:noWrap/>
            <w:vAlign w:val="center"/>
            <w:hideMark/>
          </w:tcPr>
          <w:p w:rsidR="00CF5F0C" w:rsidRPr="00EB660F" w:rsidRDefault="00241500" w:rsidP="006C2447">
            <w:pPr>
              <w:spacing w:after="0" w:line="240" w:lineRule="auto"/>
              <w:jc w:val="center"/>
              <w:rPr>
                <w:rFonts w:ascii="Calibri" w:hAnsi="Calibri" w:cs="Calibri"/>
                <w:b/>
                <w:color w:val="000000" w:themeColor="text1"/>
                <w:sz w:val="20"/>
                <w:szCs w:val="20"/>
                <w:lang w:eastAsia="cs-CZ"/>
              </w:rPr>
            </w:pPr>
            <w:r w:rsidRPr="00EB660F">
              <w:rPr>
                <w:rFonts w:ascii="Calibri" w:hAnsi="Calibri" w:cs="Calibri"/>
                <w:b/>
                <w:color w:val="000000" w:themeColor="text1"/>
                <w:sz w:val="20"/>
                <w:szCs w:val="20"/>
                <w:lang w:eastAsia="cs-CZ"/>
              </w:rPr>
              <w:t>BPS</w:t>
            </w:r>
          </w:p>
        </w:tc>
        <w:tc>
          <w:tcPr>
            <w:tcW w:w="898" w:type="pct"/>
            <w:shd w:val="clear" w:color="auto" w:fill="C6D9F1" w:themeFill="text2" w:themeFillTint="33"/>
            <w:noWrap/>
            <w:vAlign w:val="center"/>
            <w:hideMark/>
          </w:tcPr>
          <w:p w:rsidR="00CF5F0C" w:rsidRPr="00EB660F" w:rsidRDefault="00241500" w:rsidP="006C2447">
            <w:pPr>
              <w:spacing w:after="0" w:line="240" w:lineRule="auto"/>
              <w:jc w:val="center"/>
              <w:rPr>
                <w:rFonts w:ascii="Calibri" w:hAnsi="Calibri" w:cs="Calibri"/>
                <w:b/>
                <w:color w:val="000000" w:themeColor="text1"/>
                <w:sz w:val="20"/>
                <w:szCs w:val="20"/>
                <w:lang w:eastAsia="cs-CZ"/>
              </w:rPr>
            </w:pPr>
            <w:r w:rsidRPr="00EB660F">
              <w:rPr>
                <w:rFonts w:ascii="Calibri" w:hAnsi="Calibri" w:cs="Calibri"/>
                <w:b/>
                <w:color w:val="000000" w:themeColor="text1"/>
                <w:sz w:val="20"/>
                <w:szCs w:val="20"/>
                <w:lang w:eastAsia="cs-CZ"/>
              </w:rPr>
              <w:t>Větrné elektrárny</w:t>
            </w:r>
          </w:p>
        </w:tc>
      </w:tr>
      <w:tr w:rsidR="00EB660F" w:rsidRPr="00EB660F" w:rsidTr="006C2447">
        <w:trPr>
          <w:trHeight w:hRule="exact" w:val="283"/>
          <w:jc w:val="center"/>
        </w:trPr>
        <w:tc>
          <w:tcPr>
            <w:tcW w:w="1015" w:type="pct"/>
            <w:shd w:val="clear" w:color="auto" w:fill="C6D9F1" w:themeFill="text2" w:themeFillTint="33"/>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2010</w:t>
            </w:r>
          </w:p>
        </w:tc>
        <w:tc>
          <w:tcPr>
            <w:tcW w:w="781"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13</w:t>
            </w:r>
            <w:r w:rsidR="00FF61EB" w:rsidRPr="00EB660F">
              <w:rPr>
                <w:rFonts w:ascii="Calibri" w:hAnsi="Calibri" w:cs="Calibri"/>
                <w:color w:val="000000" w:themeColor="text1"/>
                <w:sz w:val="20"/>
                <w:szCs w:val="20"/>
                <w:lang w:eastAsia="cs-CZ"/>
              </w:rPr>
              <w:t> </w:t>
            </w:r>
            <w:r w:rsidRPr="00EB660F">
              <w:rPr>
                <w:rFonts w:ascii="Calibri" w:hAnsi="Calibri" w:cs="Calibri"/>
                <w:color w:val="000000" w:themeColor="text1"/>
                <w:sz w:val="20"/>
                <w:szCs w:val="20"/>
                <w:lang w:eastAsia="cs-CZ"/>
              </w:rPr>
              <w:t>161</w:t>
            </w:r>
            <w:r w:rsidR="00FF61EB" w:rsidRPr="00EB660F">
              <w:rPr>
                <w:rFonts w:ascii="Calibri" w:hAnsi="Calibri" w:cs="Calibri"/>
                <w:color w:val="000000" w:themeColor="text1"/>
                <w:sz w:val="20"/>
                <w:szCs w:val="20"/>
                <w:lang w:eastAsia="cs-CZ"/>
              </w:rPr>
              <w:t xml:space="preserve"> </w:t>
            </w:r>
            <w:r w:rsidR="002016B8" w:rsidRPr="00EB660F">
              <w:rPr>
                <w:rFonts w:ascii="Calibri" w:hAnsi="Calibri" w:cs="Calibri"/>
                <w:color w:val="000000" w:themeColor="text1"/>
                <w:sz w:val="20"/>
                <w:szCs w:val="20"/>
                <w:lang w:eastAsia="cs-CZ"/>
              </w:rPr>
              <w:t>–</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13</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265</w:t>
            </w:r>
          </w:p>
        </w:tc>
        <w:tc>
          <w:tcPr>
            <w:tcW w:w="762"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3</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257</w:t>
            </w:r>
          </w:p>
        </w:tc>
        <w:tc>
          <w:tcPr>
            <w:tcW w:w="772"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2</w:t>
            </w:r>
            <w:r w:rsidR="00FF61EB" w:rsidRPr="00EB660F">
              <w:rPr>
                <w:rFonts w:ascii="Calibri" w:hAnsi="Calibri" w:cs="Calibri"/>
                <w:color w:val="000000" w:themeColor="text1"/>
                <w:sz w:val="20"/>
                <w:szCs w:val="20"/>
                <w:lang w:eastAsia="cs-CZ"/>
              </w:rPr>
              <w:t> </w:t>
            </w:r>
            <w:r w:rsidRPr="00EB660F">
              <w:rPr>
                <w:rFonts w:ascii="Calibri" w:hAnsi="Calibri" w:cs="Calibri"/>
                <w:color w:val="000000" w:themeColor="text1"/>
                <w:sz w:val="20"/>
                <w:szCs w:val="20"/>
                <w:lang w:eastAsia="cs-CZ"/>
              </w:rPr>
              <w:t>630</w:t>
            </w:r>
            <w:r w:rsidR="00FF61EB" w:rsidRPr="00EB660F">
              <w:rPr>
                <w:rFonts w:ascii="Calibri" w:hAnsi="Calibri" w:cs="Calibri"/>
                <w:color w:val="000000" w:themeColor="text1"/>
                <w:sz w:val="20"/>
                <w:szCs w:val="20"/>
                <w:lang w:eastAsia="cs-CZ"/>
              </w:rPr>
              <w:t xml:space="preserve"> </w:t>
            </w:r>
            <w:r w:rsidR="002016B8" w:rsidRPr="00EB660F">
              <w:rPr>
                <w:rFonts w:ascii="Calibri" w:hAnsi="Calibri" w:cs="Calibri"/>
                <w:color w:val="000000" w:themeColor="text1"/>
                <w:sz w:val="20"/>
                <w:szCs w:val="20"/>
                <w:lang w:eastAsia="cs-CZ"/>
              </w:rPr>
              <w:t>–</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4</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580</w:t>
            </w:r>
          </w:p>
        </w:tc>
        <w:tc>
          <w:tcPr>
            <w:tcW w:w="772" w:type="pct"/>
            <w:shd w:val="clear" w:color="auto" w:fill="auto"/>
            <w:noWrap/>
            <w:vAlign w:val="center"/>
            <w:hideMark/>
          </w:tcPr>
          <w:p w:rsidR="00CF5F0C" w:rsidRPr="00EB660F" w:rsidRDefault="002016B8"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w:t>
            </w:r>
          </w:p>
        </w:tc>
        <w:tc>
          <w:tcPr>
            <w:tcW w:w="898"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2</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425</w:t>
            </w:r>
          </w:p>
        </w:tc>
      </w:tr>
      <w:tr w:rsidR="00EB660F" w:rsidRPr="00EB660F" w:rsidTr="006C2447">
        <w:trPr>
          <w:trHeight w:hRule="exact" w:val="283"/>
          <w:jc w:val="center"/>
        </w:trPr>
        <w:tc>
          <w:tcPr>
            <w:tcW w:w="1015" w:type="pct"/>
            <w:shd w:val="clear" w:color="auto" w:fill="C6D9F1" w:themeFill="text2" w:themeFillTint="33"/>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2011</w:t>
            </w:r>
          </w:p>
        </w:tc>
        <w:tc>
          <w:tcPr>
            <w:tcW w:w="781"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5</w:t>
            </w:r>
            <w:r w:rsidR="00FF61EB" w:rsidRPr="00EB660F">
              <w:rPr>
                <w:rFonts w:ascii="Calibri" w:hAnsi="Calibri" w:cs="Calibri"/>
                <w:color w:val="000000" w:themeColor="text1"/>
                <w:sz w:val="20"/>
                <w:szCs w:val="20"/>
                <w:lang w:eastAsia="cs-CZ"/>
              </w:rPr>
              <w:t> </w:t>
            </w:r>
            <w:r w:rsidRPr="00EB660F">
              <w:rPr>
                <w:rFonts w:ascii="Calibri" w:hAnsi="Calibri" w:cs="Calibri"/>
                <w:color w:val="000000" w:themeColor="text1"/>
                <w:sz w:val="20"/>
                <w:szCs w:val="20"/>
                <w:lang w:eastAsia="cs-CZ"/>
              </w:rPr>
              <w:t>837</w:t>
            </w:r>
            <w:r w:rsidR="00FF61EB" w:rsidRPr="00EB660F">
              <w:rPr>
                <w:rFonts w:ascii="Calibri" w:hAnsi="Calibri" w:cs="Calibri"/>
                <w:color w:val="000000" w:themeColor="text1"/>
                <w:sz w:val="20"/>
                <w:szCs w:val="20"/>
                <w:lang w:eastAsia="cs-CZ"/>
              </w:rPr>
              <w:t xml:space="preserve"> </w:t>
            </w:r>
            <w:r w:rsidR="002016B8" w:rsidRPr="00EB660F">
              <w:rPr>
                <w:rFonts w:ascii="Calibri" w:hAnsi="Calibri" w:cs="Calibri"/>
                <w:color w:val="000000" w:themeColor="text1"/>
                <w:sz w:val="20"/>
                <w:szCs w:val="20"/>
                <w:lang w:eastAsia="cs-CZ"/>
              </w:rPr>
              <w:t>–</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7</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959</w:t>
            </w:r>
          </w:p>
        </w:tc>
        <w:tc>
          <w:tcPr>
            <w:tcW w:w="762"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3</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184</w:t>
            </w:r>
          </w:p>
        </w:tc>
        <w:tc>
          <w:tcPr>
            <w:tcW w:w="772"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2</w:t>
            </w:r>
            <w:r w:rsidR="00FF61EB" w:rsidRPr="00EB660F">
              <w:rPr>
                <w:rFonts w:ascii="Calibri" w:hAnsi="Calibri" w:cs="Calibri"/>
                <w:color w:val="000000" w:themeColor="text1"/>
                <w:sz w:val="20"/>
                <w:szCs w:val="20"/>
                <w:lang w:eastAsia="cs-CZ"/>
              </w:rPr>
              <w:t> </w:t>
            </w:r>
            <w:r w:rsidRPr="00EB660F">
              <w:rPr>
                <w:rFonts w:ascii="Calibri" w:hAnsi="Calibri" w:cs="Calibri"/>
                <w:color w:val="000000" w:themeColor="text1"/>
                <w:sz w:val="20"/>
                <w:szCs w:val="20"/>
                <w:lang w:eastAsia="cs-CZ"/>
              </w:rPr>
              <w:t>630</w:t>
            </w:r>
            <w:r w:rsidR="00FF61EB" w:rsidRPr="00EB660F">
              <w:rPr>
                <w:rFonts w:ascii="Calibri" w:hAnsi="Calibri" w:cs="Calibri"/>
                <w:color w:val="000000" w:themeColor="text1"/>
                <w:sz w:val="20"/>
                <w:szCs w:val="20"/>
                <w:lang w:eastAsia="cs-CZ"/>
              </w:rPr>
              <w:t xml:space="preserve"> </w:t>
            </w:r>
            <w:r w:rsidR="002016B8" w:rsidRPr="00EB660F">
              <w:rPr>
                <w:rFonts w:ascii="Calibri" w:hAnsi="Calibri" w:cs="Calibri"/>
                <w:color w:val="000000" w:themeColor="text1"/>
                <w:sz w:val="20"/>
                <w:szCs w:val="20"/>
                <w:lang w:eastAsia="cs-CZ"/>
              </w:rPr>
              <w:t>–</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4</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581</w:t>
            </w:r>
          </w:p>
        </w:tc>
        <w:tc>
          <w:tcPr>
            <w:tcW w:w="772"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4</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120</w:t>
            </w:r>
          </w:p>
        </w:tc>
        <w:tc>
          <w:tcPr>
            <w:tcW w:w="898"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2</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373</w:t>
            </w:r>
          </w:p>
        </w:tc>
      </w:tr>
      <w:tr w:rsidR="00EB660F" w:rsidRPr="00EB660F" w:rsidTr="006C2447">
        <w:trPr>
          <w:trHeight w:hRule="exact" w:val="283"/>
          <w:jc w:val="center"/>
        </w:trPr>
        <w:tc>
          <w:tcPr>
            <w:tcW w:w="1015" w:type="pct"/>
            <w:shd w:val="clear" w:color="auto" w:fill="C6D9F1" w:themeFill="text2" w:themeFillTint="33"/>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2012</w:t>
            </w:r>
          </w:p>
        </w:tc>
        <w:tc>
          <w:tcPr>
            <w:tcW w:w="781"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6</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410</w:t>
            </w:r>
          </w:p>
        </w:tc>
        <w:tc>
          <w:tcPr>
            <w:tcW w:w="762"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3</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319</w:t>
            </w:r>
          </w:p>
        </w:tc>
        <w:tc>
          <w:tcPr>
            <w:tcW w:w="772"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2</w:t>
            </w:r>
            <w:r w:rsidR="00FF61EB" w:rsidRPr="00EB660F">
              <w:rPr>
                <w:rFonts w:ascii="Calibri" w:hAnsi="Calibri" w:cs="Calibri"/>
                <w:color w:val="000000" w:themeColor="text1"/>
                <w:sz w:val="20"/>
                <w:szCs w:val="20"/>
                <w:lang w:eastAsia="cs-CZ"/>
              </w:rPr>
              <w:t> </w:t>
            </w:r>
            <w:r w:rsidRPr="00EB660F">
              <w:rPr>
                <w:rFonts w:ascii="Calibri" w:hAnsi="Calibri" w:cs="Calibri"/>
                <w:color w:val="000000" w:themeColor="text1"/>
                <w:sz w:val="20"/>
                <w:szCs w:val="20"/>
                <w:lang w:eastAsia="cs-CZ"/>
              </w:rPr>
              <w:t>630</w:t>
            </w:r>
            <w:r w:rsidR="00FF61EB" w:rsidRPr="00EB660F">
              <w:rPr>
                <w:rFonts w:ascii="Calibri" w:hAnsi="Calibri" w:cs="Calibri"/>
                <w:color w:val="000000" w:themeColor="text1"/>
                <w:sz w:val="20"/>
                <w:szCs w:val="20"/>
                <w:lang w:eastAsia="cs-CZ"/>
              </w:rPr>
              <w:t xml:space="preserve"> – </w:t>
            </w:r>
            <w:r w:rsidRPr="00EB660F">
              <w:rPr>
                <w:rFonts w:ascii="Calibri" w:hAnsi="Calibri" w:cs="Calibri"/>
                <w:color w:val="000000" w:themeColor="text1"/>
                <w:sz w:val="20"/>
                <w:szCs w:val="20"/>
                <w:lang w:eastAsia="cs-CZ"/>
              </w:rPr>
              <w:t>4</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582</w:t>
            </w:r>
          </w:p>
        </w:tc>
        <w:tc>
          <w:tcPr>
            <w:tcW w:w="772"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3</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550</w:t>
            </w:r>
          </w:p>
        </w:tc>
        <w:tc>
          <w:tcPr>
            <w:tcW w:w="898"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2</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321</w:t>
            </w:r>
          </w:p>
        </w:tc>
      </w:tr>
      <w:tr w:rsidR="00EB660F" w:rsidRPr="00EB660F" w:rsidTr="006C2447">
        <w:trPr>
          <w:trHeight w:hRule="exact" w:val="283"/>
          <w:jc w:val="center"/>
        </w:trPr>
        <w:tc>
          <w:tcPr>
            <w:tcW w:w="1015" w:type="pct"/>
            <w:shd w:val="clear" w:color="auto" w:fill="C6D9F1" w:themeFill="text2" w:themeFillTint="33"/>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2013</w:t>
            </w:r>
          </w:p>
        </w:tc>
        <w:tc>
          <w:tcPr>
            <w:tcW w:w="781"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2</w:t>
            </w:r>
            <w:r w:rsidR="00FF61EB" w:rsidRPr="00EB660F">
              <w:rPr>
                <w:rFonts w:ascii="Calibri" w:hAnsi="Calibri" w:cs="Calibri"/>
                <w:color w:val="000000" w:themeColor="text1"/>
                <w:sz w:val="20"/>
                <w:szCs w:val="20"/>
                <w:lang w:eastAsia="cs-CZ"/>
              </w:rPr>
              <w:t> </w:t>
            </w:r>
            <w:r w:rsidRPr="00EB660F">
              <w:rPr>
                <w:rFonts w:ascii="Calibri" w:hAnsi="Calibri" w:cs="Calibri"/>
                <w:color w:val="000000" w:themeColor="text1"/>
                <w:sz w:val="20"/>
                <w:szCs w:val="20"/>
                <w:lang w:eastAsia="cs-CZ"/>
              </w:rPr>
              <w:t>479</w:t>
            </w:r>
            <w:r w:rsidR="00FF61EB" w:rsidRPr="00EB660F">
              <w:rPr>
                <w:rFonts w:ascii="Calibri" w:hAnsi="Calibri" w:cs="Calibri"/>
                <w:color w:val="000000" w:themeColor="text1"/>
                <w:sz w:val="20"/>
                <w:szCs w:val="20"/>
                <w:lang w:eastAsia="cs-CZ"/>
              </w:rPr>
              <w:t xml:space="preserve"> – </w:t>
            </w:r>
            <w:r w:rsidRPr="00EB660F">
              <w:rPr>
                <w:rFonts w:ascii="Calibri" w:hAnsi="Calibri" w:cs="Calibri"/>
                <w:color w:val="000000" w:themeColor="text1"/>
                <w:sz w:val="20"/>
                <w:szCs w:val="20"/>
                <w:lang w:eastAsia="cs-CZ"/>
              </w:rPr>
              <w:t>3</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478</w:t>
            </w:r>
          </w:p>
        </w:tc>
        <w:tc>
          <w:tcPr>
            <w:tcW w:w="762"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3</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295</w:t>
            </w:r>
          </w:p>
        </w:tc>
        <w:tc>
          <w:tcPr>
            <w:tcW w:w="772"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2</w:t>
            </w:r>
            <w:r w:rsidR="00FF61EB" w:rsidRPr="00EB660F">
              <w:rPr>
                <w:rFonts w:ascii="Calibri" w:hAnsi="Calibri" w:cs="Calibri"/>
                <w:color w:val="000000" w:themeColor="text1"/>
                <w:sz w:val="20"/>
                <w:szCs w:val="20"/>
                <w:lang w:eastAsia="cs-CZ"/>
              </w:rPr>
              <w:t> </w:t>
            </w:r>
            <w:r w:rsidRPr="00EB660F">
              <w:rPr>
                <w:rFonts w:ascii="Calibri" w:hAnsi="Calibri" w:cs="Calibri"/>
                <w:color w:val="000000" w:themeColor="text1"/>
                <w:sz w:val="20"/>
                <w:szCs w:val="20"/>
                <w:lang w:eastAsia="cs-CZ"/>
              </w:rPr>
              <w:t>060</w:t>
            </w:r>
            <w:r w:rsidR="00FF61EB" w:rsidRPr="00EB660F">
              <w:rPr>
                <w:rFonts w:ascii="Calibri" w:hAnsi="Calibri" w:cs="Calibri"/>
                <w:color w:val="000000" w:themeColor="text1"/>
                <w:sz w:val="20"/>
                <w:szCs w:val="20"/>
                <w:lang w:eastAsia="cs-CZ"/>
              </w:rPr>
              <w:t xml:space="preserve"> – </w:t>
            </w:r>
            <w:r w:rsidRPr="00EB660F">
              <w:rPr>
                <w:rFonts w:ascii="Calibri" w:hAnsi="Calibri" w:cs="Calibri"/>
                <w:color w:val="000000" w:themeColor="text1"/>
                <w:sz w:val="20"/>
                <w:szCs w:val="20"/>
                <w:lang w:eastAsia="cs-CZ"/>
              </w:rPr>
              <w:t>3</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730</w:t>
            </w:r>
          </w:p>
        </w:tc>
        <w:tc>
          <w:tcPr>
            <w:tcW w:w="772"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3</w:t>
            </w:r>
            <w:r w:rsidR="00FF61EB" w:rsidRPr="00EB660F">
              <w:rPr>
                <w:rFonts w:ascii="Calibri" w:hAnsi="Calibri" w:cs="Calibri"/>
                <w:color w:val="000000" w:themeColor="text1"/>
                <w:sz w:val="20"/>
                <w:szCs w:val="20"/>
                <w:lang w:eastAsia="cs-CZ"/>
              </w:rPr>
              <w:t> </w:t>
            </w:r>
            <w:r w:rsidRPr="00EB660F">
              <w:rPr>
                <w:rFonts w:ascii="Calibri" w:hAnsi="Calibri" w:cs="Calibri"/>
                <w:color w:val="000000" w:themeColor="text1"/>
                <w:sz w:val="20"/>
                <w:szCs w:val="20"/>
                <w:lang w:eastAsia="cs-CZ"/>
              </w:rPr>
              <w:t>550</w:t>
            </w:r>
            <w:r w:rsidR="00FF61EB" w:rsidRPr="00EB660F">
              <w:rPr>
                <w:rFonts w:ascii="Calibri" w:hAnsi="Calibri" w:cs="Calibri"/>
                <w:color w:val="000000" w:themeColor="text1"/>
                <w:sz w:val="20"/>
                <w:szCs w:val="20"/>
                <w:lang w:eastAsia="cs-CZ"/>
              </w:rPr>
              <w:t xml:space="preserve"> – </w:t>
            </w:r>
            <w:r w:rsidRPr="00EB660F">
              <w:rPr>
                <w:rFonts w:ascii="Calibri" w:hAnsi="Calibri" w:cs="Calibri"/>
                <w:color w:val="000000" w:themeColor="text1"/>
                <w:sz w:val="20"/>
                <w:szCs w:val="20"/>
                <w:lang w:eastAsia="cs-CZ"/>
              </w:rPr>
              <w:t>3</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040</w:t>
            </w:r>
          </w:p>
        </w:tc>
        <w:tc>
          <w:tcPr>
            <w:tcW w:w="898"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2</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162</w:t>
            </w:r>
          </w:p>
        </w:tc>
      </w:tr>
      <w:tr w:rsidR="00EB660F" w:rsidRPr="00EB660F" w:rsidTr="006C2447">
        <w:trPr>
          <w:trHeight w:hRule="exact" w:val="283"/>
          <w:jc w:val="center"/>
        </w:trPr>
        <w:tc>
          <w:tcPr>
            <w:tcW w:w="1015" w:type="pct"/>
            <w:shd w:val="clear" w:color="auto" w:fill="C6D9F1" w:themeFill="text2" w:themeFillTint="33"/>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2014</w:t>
            </w:r>
          </w:p>
        </w:tc>
        <w:tc>
          <w:tcPr>
            <w:tcW w:w="781" w:type="pct"/>
            <w:shd w:val="clear" w:color="auto" w:fill="auto"/>
            <w:noWrap/>
            <w:vAlign w:val="center"/>
            <w:hideMark/>
          </w:tcPr>
          <w:p w:rsidR="00CF5F0C" w:rsidRPr="00EB660F" w:rsidRDefault="002016B8"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w:t>
            </w:r>
          </w:p>
        </w:tc>
        <w:tc>
          <w:tcPr>
            <w:tcW w:w="762"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3</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230</w:t>
            </w:r>
          </w:p>
        </w:tc>
        <w:tc>
          <w:tcPr>
            <w:tcW w:w="772"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1</w:t>
            </w:r>
            <w:r w:rsidR="00FF61EB" w:rsidRPr="00EB660F">
              <w:rPr>
                <w:rFonts w:ascii="Calibri" w:hAnsi="Calibri" w:cs="Calibri"/>
                <w:color w:val="000000" w:themeColor="text1"/>
                <w:sz w:val="20"/>
                <w:szCs w:val="20"/>
                <w:lang w:eastAsia="cs-CZ"/>
              </w:rPr>
              <w:t> </w:t>
            </w:r>
            <w:r w:rsidRPr="00EB660F">
              <w:rPr>
                <w:rFonts w:ascii="Calibri" w:hAnsi="Calibri" w:cs="Calibri"/>
                <w:color w:val="000000" w:themeColor="text1"/>
                <w:sz w:val="20"/>
                <w:szCs w:val="20"/>
                <w:lang w:eastAsia="cs-CZ"/>
              </w:rPr>
              <w:t>310</w:t>
            </w:r>
            <w:r w:rsidR="00FF61EB" w:rsidRPr="00EB660F">
              <w:rPr>
                <w:rFonts w:ascii="Calibri" w:hAnsi="Calibri" w:cs="Calibri"/>
                <w:color w:val="000000" w:themeColor="text1"/>
                <w:sz w:val="20"/>
                <w:szCs w:val="20"/>
                <w:lang w:eastAsia="cs-CZ"/>
              </w:rPr>
              <w:t xml:space="preserve"> – </w:t>
            </w:r>
            <w:r w:rsidRPr="00EB660F">
              <w:rPr>
                <w:rFonts w:ascii="Calibri" w:hAnsi="Calibri" w:cs="Calibri"/>
                <w:color w:val="000000" w:themeColor="text1"/>
                <w:sz w:val="20"/>
                <w:szCs w:val="20"/>
                <w:lang w:eastAsia="cs-CZ"/>
              </w:rPr>
              <w:t>3</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335</w:t>
            </w:r>
          </w:p>
        </w:tc>
        <w:tc>
          <w:tcPr>
            <w:tcW w:w="772" w:type="pct"/>
            <w:shd w:val="clear" w:color="auto" w:fill="auto"/>
            <w:noWrap/>
            <w:vAlign w:val="center"/>
            <w:hideMark/>
          </w:tcPr>
          <w:p w:rsidR="00CF5F0C" w:rsidRPr="00EB660F" w:rsidRDefault="002016B8"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w:t>
            </w:r>
          </w:p>
        </w:tc>
        <w:tc>
          <w:tcPr>
            <w:tcW w:w="898" w:type="pct"/>
            <w:shd w:val="clear" w:color="auto" w:fill="auto"/>
            <w:noWrap/>
            <w:vAlign w:val="center"/>
            <w:hideMark/>
          </w:tcPr>
          <w:p w:rsidR="00CF5F0C" w:rsidRPr="00EB660F" w:rsidRDefault="00CF5F0C" w:rsidP="006C2447">
            <w:pPr>
              <w:spacing w:after="0" w:line="240" w:lineRule="auto"/>
              <w:jc w:val="center"/>
              <w:rPr>
                <w:rFonts w:ascii="Calibri" w:hAnsi="Calibri" w:cs="Calibri"/>
                <w:color w:val="000000" w:themeColor="text1"/>
                <w:sz w:val="20"/>
                <w:szCs w:val="20"/>
                <w:lang w:eastAsia="cs-CZ"/>
              </w:rPr>
            </w:pPr>
            <w:r w:rsidRPr="00EB660F">
              <w:rPr>
                <w:rFonts w:ascii="Calibri" w:hAnsi="Calibri" w:cs="Calibri"/>
                <w:color w:val="000000" w:themeColor="text1"/>
                <w:sz w:val="20"/>
                <w:szCs w:val="20"/>
                <w:lang w:eastAsia="cs-CZ"/>
              </w:rPr>
              <w:t>2</w:t>
            </w:r>
            <w:r w:rsidR="00FF61EB" w:rsidRPr="00EB660F">
              <w:rPr>
                <w:rFonts w:ascii="Calibri" w:hAnsi="Calibri" w:cs="Calibri"/>
                <w:color w:val="000000" w:themeColor="text1"/>
                <w:sz w:val="20"/>
                <w:szCs w:val="20"/>
                <w:lang w:eastAsia="cs-CZ"/>
              </w:rPr>
              <w:t xml:space="preserve"> </w:t>
            </w:r>
            <w:r w:rsidRPr="00EB660F">
              <w:rPr>
                <w:rFonts w:ascii="Calibri" w:hAnsi="Calibri" w:cs="Calibri"/>
                <w:color w:val="000000" w:themeColor="text1"/>
                <w:sz w:val="20"/>
                <w:szCs w:val="20"/>
                <w:lang w:eastAsia="cs-CZ"/>
              </w:rPr>
              <w:t>014</w:t>
            </w:r>
          </w:p>
        </w:tc>
      </w:tr>
    </w:tbl>
    <w:p w:rsidR="00CF5F0C" w:rsidRPr="00CC2917" w:rsidRDefault="00CF5F0C" w:rsidP="006C2447">
      <w:pPr>
        <w:tabs>
          <w:tab w:val="left" w:pos="567"/>
        </w:tabs>
        <w:spacing w:before="40" w:after="0" w:line="240" w:lineRule="auto"/>
        <w:ind w:left="567" w:hanging="567"/>
        <w:rPr>
          <w:rFonts w:ascii="Calibri" w:hAnsi="Calibri" w:cs="Calibri"/>
          <w:color w:val="000000" w:themeColor="text1"/>
          <w:sz w:val="20"/>
          <w:szCs w:val="20"/>
        </w:rPr>
      </w:pPr>
      <w:r w:rsidRPr="00CC2917">
        <w:rPr>
          <w:rFonts w:ascii="Calibri" w:hAnsi="Calibri" w:cs="Calibri"/>
          <w:b/>
          <w:color w:val="000000" w:themeColor="text1"/>
          <w:sz w:val="20"/>
          <w:szCs w:val="20"/>
        </w:rPr>
        <w:t>Zdroj:</w:t>
      </w:r>
      <w:r w:rsidRPr="00CC2917">
        <w:rPr>
          <w:rFonts w:ascii="Calibri" w:hAnsi="Calibri" w:cs="Calibri"/>
          <w:color w:val="000000" w:themeColor="text1"/>
          <w:sz w:val="20"/>
          <w:szCs w:val="20"/>
        </w:rPr>
        <w:t xml:space="preserve"> </w:t>
      </w:r>
      <w:r w:rsidR="00EB660F" w:rsidRPr="00CC2917">
        <w:rPr>
          <w:rFonts w:ascii="Calibri" w:hAnsi="Calibri" w:cs="Calibri"/>
          <w:color w:val="000000" w:themeColor="text1"/>
          <w:sz w:val="20"/>
          <w:szCs w:val="20"/>
        </w:rPr>
        <w:tab/>
      </w:r>
      <w:r w:rsidR="00B31D6F">
        <w:rPr>
          <w:rFonts w:ascii="Calibri" w:hAnsi="Calibri" w:cs="Calibri"/>
          <w:color w:val="000000" w:themeColor="text1"/>
          <w:sz w:val="20"/>
          <w:szCs w:val="20"/>
        </w:rPr>
        <w:t>c</w:t>
      </w:r>
      <w:r w:rsidRPr="00CC2917">
        <w:rPr>
          <w:rFonts w:ascii="Calibri" w:hAnsi="Calibri" w:cs="Calibri"/>
          <w:color w:val="000000" w:themeColor="text1"/>
          <w:sz w:val="20"/>
          <w:szCs w:val="20"/>
        </w:rPr>
        <w:t>eno</w:t>
      </w:r>
      <w:r w:rsidR="00E80765" w:rsidRPr="00CC2917">
        <w:rPr>
          <w:rFonts w:ascii="Calibri" w:hAnsi="Calibri" w:cs="Calibri"/>
          <w:color w:val="000000" w:themeColor="text1"/>
          <w:sz w:val="20"/>
          <w:szCs w:val="20"/>
        </w:rPr>
        <w:t>vá rozhodnutí ER</w:t>
      </w:r>
      <w:r w:rsidR="00EB601A">
        <w:rPr>
          <w:rFonts w:ascii="Calibri" w:hAnsi="Calibri" w:cs="Calibri"/>
          <w:color w:val="000000" w:themeColor="text1"/>
          <w:sz w:val="20"/>
          <w:szCs w:val="20"/>
        </w:rPr>
        <w:t>Ú</w:t>
      </w:r>
      <w:r w:rsidR="00E80765" w:rsidRPr="00CC2917">
        <w:rPr>
          <w:rFonts w:ascii="Calibri" w:hAnsi="Calibri" w:cs="Calibri"/>
          <w:color w:val="000000" w:themeColor="text1"/>
          <w:sz w:val="20"/>
          <w:szCs w:val="20"/>
        </w:rPr>
        <w:t>, dostupn</w:t>
      </w:r>
      <w:r w:rsidR="00BB027B">
        <w:rPr>
          <w:rFonts w:ascii="Calibri" w:hAnsi="Calibri" w:cs="Calibri"/>
          <w:color w:val="000000" w:themeColor="text1"/>
          <w:sz w:val="20"/>
          <w:szCs w:val="20"/>
        </w:rPr>
        <w:t xml:space="preserve">á </w:t>
      </w:r>
      <w:proofErr w:type="gramStart"/>
      <w:r w:rsidR="00E80765" w:rsidRPr="00CC2917">
        <w:rPr>
          <w:rFonts w:ascii="Calibri" w:hAnsi="Calibri" w:cs="Calibri"/>
          <w:color w:val="000000" w:themeColor="text1"/>
          <w:sz w:val="20"/>
          <w:szCs w:val="20"/>
        </w:rPr>
        <w:t>na</w:t>
      </w:r>
      <w:proofErr w:type="gramEnd"/>
      <w:r w:rsidR="00E80765" w:rsidRPr="00CC2917">
        <w:rPr>
          <w:rFonts w:ascii="Calibri" w:hAnsi="Calibri" w:cs="Calibri"/>
          <w:color w:val="000000" w:themeColor="text1"/>
          <w:sz w:val="20"/>
          <w:szCs w:val="20"/>
        </w:rPr>
        <w:t xml:space="preserve">: </w:t>
      </w:r>
      <w:hyperlink r:id="rId17" w:history="1">
        <w:r w:rsidR="00EB660F" w:rsidRPr="00CC2917">
          <w:rPr>
            <w:rStyle w:val="Hypertextovodkaz"/>
            <w:rFonts w:ascii="Calibri" w:hAnsi="Calibri" w:cs="Calibri"/>
            <w:sz w:val="20"/>
            <w:szCs w:val="20"/>
          </w:rPr>
          <w:t>http://www.eru.cz/user_data/files/ERV/2013/ERV7_2013titul_konec_fi.pdf</w:t>
        </w:r>
      </w:hyperlink>
      <w:r w:rsidR="006D660A">
        <w:rPr>
          <w:rFonts w:ascii="Calibri" w:hAnsi="Calibri" w:cs="Calibri"/>
          <w:color w:val="000000" w:themeColor="text1"/>
          <w:sz w:val="20"/>
          <w:szCs w:val="20"/>
        </w:rPr>
        <w:t>.</w:t>
      </w:r>
    </w:p>
    <w:p w:rsidR="00CF5F0C" w:rsidRPr="00CC2917" w:rsidRDefault="00CF5F0C" w:rsidP="00B31D6F">
      <w:pPr>
        <w:tabs>
          <w:tab w:val="left" w:pos="567"/>
        </w:tabs>
        <w:spacing w:after="0" w:line="240" w:lineRule="auto"/>
        <w:ind w:left="567" w:hanging="567"/>
        <w:rPr>
          <w:rFonts w:ascii="Calibri" w:hAnsi="Calibri" w:cs="Calibri"/>
          <w:color w:val="000000" w:themeColor="text1"/>
          <w:sz w:val="20"/>
          <w:szCs w:val="20"/>
        </w:rPr>
      </w:pPr>
      <w:r w:rsidRPr="00CC2917">
        <w:rPr>
          <w:rFonts w:ascii="Calibri" w:hAnsi="Calibri" w:cs="Calibri"/>
          <w:b/>
          <w:color w:val="000000" w:themeColor="text1"/>
          <w:sz w:val="20"/>
          <w:szCs w:val="20"/>
        </w:rPr>
        <w:t>Pozn</w:t>
      </w:r>
      <w:r w:rsidR="00B31D6F">
        <w:rPr>
          <w:rFonts w:ascii="Calibri" w:hAnsi="Calibri" w:cs="Calibri"/>
          <w:b/>
          <w:color w:val="000000" w:themeColor="text1"/>
          <w:sz w:val="20"/>
          <w:szCs w:val="20"/>
        </w:rPr>
        <w:t>.</w:t>
      </w:r>
      <w:r w:rsidRPr="00CC2917">
        <w:rPr>
          <w:rFonts w:ascii="Calibri" w:hAnsi="Calibri" w:cs="Calibri"/>
          <w:b/>
          <w:color w:val="000000" w:themeColor="text1"/>
          <w:sz w:val="20"/>
          <w:szCs w:val="20"/>
        </w:rPr>
        <w:t>:</w:t>
      </w:r>
      <w:r w:rsidRPr="00CC2917">
        <w:rPr>
          <w:rFonts w:ascii="Calibri" w:hAnsi="Calibri" w:cs="Calibri"/>
          <w:color w:val="000000" w:themeColor="text1"/>
          <w:sz w:val="20"/>
          <w:szCs w:val="20"/>
        </w:rPr>
        <w:t xml:space="preserve"> </w:t>
      </w:r>
      <w:r w:rsidR="00B31D6F">
        <w:rPr>
          <w:rFonts w:ascii="Calibri" w:hAnsi="Calibri" w:cs="Calibri"/>
          <w:color w:val="000000" w:themeColor="text1"/>
          <w:sz w:val="20"/>
          <w:szCs w:val="20"/>
        </w:rPr>
        <w:tab/>
        <w:t>Z</w:t>
      </w:r>
      <w:r w:rsidRPr="00CC2917">
        <w:rPr>
          <w:rFonts w:ascii="Calibri" w:hAnsi="Calibri" w:cs="Calibri"/>
          <w:color w:val="000000" w:themeColor="text1"/>
          <w:sz w:val="20"/>
          <w:szCs w:val="20"/>
        </w:rPr>
        <w:t>ejména u FVE docházelo od r. 2012 ke snižování kapacit, které mohly být provozně podporovány</w:t>
      </w:r>
      <w:r w:rsidR="002016B8" w:rsidRPr="00CC2917">
        <w:rPr>
          <w:rFonts w:ascii="Calibri" w:hAnsi="Calibri" w:cs="Calibri"/>
          <w:color w:val="000000" w:themeColor="text1"/>
          <w:sz w:val="20"/>
          <w:szCs w:val="20"/>
        </w:rPr>
        <w:t>.</w:t>
      </w:r>
    </w:p>
    <w:p w:rsidR="00EB660F" w:rsidRDefault="00EB660F" w:rsidP="00EB660F">
      <w:pPr>
        <w:spacing w:after="0" w:line="240" w:lineRule="auto"/>
        <w:jc w:val="both"/>
        <w:rPr>
          <w:rFonts w:ascii="Calibri" w:hAnsi="Calibri" w:cs="Calibri"/>
          <w:color w:val="000000" w:themeColor="text1"/>
          <w:sz w:val="24"/>
          <w:szCs w:val="24"/>
        </w:rPr>
      </w:pPr>
    </w:p>
    <w:p w:rsidR="0047210A" w:rsidRDefault="00850B22"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 xml:space="preserve">Z grafu č. 7 vyplývá, že </w:t>
      </w:r>
      <w:r w:rsidR="00F57E0E" w:rsidRPr="00EB660F">
        <w:rPr>
          <w:rFonts w:ascii="Calibri" w:hAnsi="Calibri" w:cs="Calibri"/>
          <w:color w:val="000000" w:themeColor="text1"/>
          <w:sz w:val="24"/>
          <w:szCs w:val="24"/>
        </w:rPr>
        <w:t xml:space="preserve">provozní </w:t>
      </w:r>
      <w:r w:rsidRPr="00EB660F">
        <w:rPr>
          <w:rFonts w:ascii="Calibri" w:hAnsi="Calibri" w:cs="Calibri"/>
          <w:color w:val="000000" w:themeColor="text1"/>
          <w:sz w:val="24"/>
          <w:szCs w:val="24"/>
        </w:rPr>
        <w:t>podpora výroby elektřiny z OZE není úměrná</w:t>
      </w:r>
      <w:r w:rsidR="0089520B">
        <w:rPr>
          <w:rFonts w:ascii="Calibri" w:hAnsi="Calibri" w:cs="Calibri"/>
          <w:color w:val="000000" w:themeColor="text1"/>
          <w:sz w:val="24"/>
          <w:szCs w:val="24"/>
        </w:rPr>
        <w:t xml:space="preserve"> </w:t>
      </w:r>
      <w:r w:rsidR="001217E7" w:rsidRPr="00EB660F">
        <w:rPr>
          <w:rFonts w:ascii="Calibri" w:hAnsi="Calibri" w:cs="Calibri"/>
          <w:color w:val="000000" w:themeColor="text1"/>
          <w:sz w:val="24"/>
          <w:szCs w:val="24"/>
        </w:rPr>
        <w:t xml:space="preserve">vyrobenému </w:t>
      </w:r>
      <w:r w:rsidRPr="00EB660F">
        <w:rPr>
          <w:rFonts w:ascii="Calibri" w:hAnsi="Calibri" w:cs="Calibri"/>
          <w:color w:val="000000" w:themeColor="text1"/>
          <w:sz w:val="24"/>
          <w:szCs w:val="24"/>
        </w:rPr>
        <w:t>množství. Tento rozpor je nejvýraznější u FVE.</w:t>
      </w:r>
    </w:p>
    <w:p w:rsidR="006C2447" w:rsidRDefault="006C2447" w:rsidP="00EB660F">
      <w:pPr>
        <w:spacing w:after="0" w:line="240" w:lineRule="auto"/>
        <w:jc w:val="both"/>
        <w:rPr>
          <w:rFonts w:ascii="Calibri" w:hAnsi="Calibri" w:cs="Calibri"/>
          <w:color w:val="000000" w:themeColor="text1"/>
          <w:sz w:val="24"/>
          <w:szCs w:val="24"/>
        </w:rPr>
      </w:pPr>
    </w:p>
    <w:p w:rsidR="00D41241" w:rsidRPr="00CC2917" w:rsidRDefault="0089520B" w:rsidP="0089520B">
      <w:pPr>
        <w:pStyle w:val="graf"/>
        <w:numPr>
          <w:ilvl w:val="0"/>
          <w:numId w:val="0"/>
        </w:numPr>
        <w:tabs>
          <w:tab w:val="left" w:pos="1276"/>
        </w:tabs>
        <w:spacing w:after="40"/>
        <w:rPr>
          <w:rFonts w:ascii="Calibri" w:hAnsi="Calibri" w:cs="Calibri"/>
          <w:b/>
          <w:color w:val="000000" w:themeColor="text1"/>
          <w:sz w:val="24"/>
          <w:szCs w:val="24"/>
        </w:rPr>
      </w:pPr>
      <w:r w:rsidRPr="0089520B">
        <w:rPr>
          <w:rFonts w:ascii="Calibri" w:hAnsi="Calibri" w:cs="Calibri"/>
          <w:b/>
          <w:color w:val="000000" w:themeColor="text1"/>
          <w:sz w:val="24"/>
          <w:szCs w:val="24"/>
        </w:rPr>
        <w:t>Graf č. 7</w:t>
      </w:r>
      <w:r>
        <w:rPr>
          <w:rFonts w:ascii="Calibri" w:hAnsi="Calibri" w:cs="Calibri"/>
          <w:b/>
          <w:color w:val="000000" w:themeColor="text1"/>
          <w:sz w:val="24"/>
          <w:szCs w:val="24"/>
        </w:rPr>
        <w:t xml:space="preserve"> –</w:t>
      </w:r>
      <w:r>
        <w:rPr>
          <w:rFonts w:ascii="Calibri" w:hAnsi="Calibri" w:cs="Calibri"/>
          <w:color w:val="000000" w:themeColor="text1"/>
          <w:sz w:val="24"/>
          <w:szCs w:val="24"/>
        </w:rPr>
        <w:tab/>
      </w:r>
      <w:r w:rsidR="00866E88" w:rsidRPr="00CC2917">
        <w:rPr>
          <w:rFonts w:ascii="Calibri" w:hAnsi="Calibri" w:cs="Calibri"/>
          <w:b/>
          <w:color w:val="000000" w:themeColor="text1"/>
          <w:sz w:val="24"/>
          <w:szCs w:val="24"/>
        </w:rPr>
        <w:t>Podpora a výroba elektřiny z OZE v roce 2013</w:t>
      </w:r>
    </w:p>
    <w:p w:rsidR="00620467" w:rsidRDefault="00991DBE" w:rsidP="00E20033">
      <w:pPr>
        <w:spacing w:after="0"/>
        <w:jc w:val="both"/>
        <w:rPr>
          <w:rFonts w:ascii="Arial" w:hAnsi="Arial" w:cs="Arial"/>
          <w:i/>
          <w:color w:val="000000" w:themeColor="text1"/>
          <w:sz w:val="18"/>
        </w:rPr>
      </w:pPr>
      <w:r>
        <w:rPr>
          <w:rFonts w:ascii="Arial" w:hAnsi="Arial" w:cs="Arial"/>
          <w:i/>
          <w:noProof/>
          <w:color w:val="000000" w:themeColor="text1"/>
          <w:sz w:val="18"/>
          <w:lang w:eastAsia="cs-CZ"/>
        </w:rPr>
        <w:drawing>
          <wp:inline distT="0" distB="0" distL="0" distR="0" wp14:anchorId="0F7F212E">
            <wp:extent cx="5825699" cy="2208362"/>
            <wp:effectExtent l="0" t="0" r="3810" b="1905"/>
            <wp:docPr id="9" name="Obrázek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5827881" cy="2209189"/>
                    </a:xfrm>
                    <a:prstGeom prst="rect">
                      <a:avLst/>
                    </a:prstGeom>
                    <a:noFill/>
                  </pic:spPr>
                </pic:pic>
              </a:graphicData>
            </a:graphic>
          </wp:inline>
        </w:drawing>
      </w:r>
    </w:p>
    <w:p w:rsidR="002D7DD5" w:rsidRPr="00CC2917" w:rsidRDefault="00866E88" w:rsidP="00EB660F">
      <w:pPr>
        <w:spacing w:before="40" w:after="0" w:line="240" w:lineRule="auto"/>
        <w:ind w:left="567" w:hanging="567"/>
        <w:jc w:val="both"/>
        <w:rPr>
          <w:rFonts w:ascii="Calibri" w:hAnsi="Calibri" w:cs="Calibri"/>
          <w:color w:val="000000" w:themeColor="text1"/>
          <w:sz w:val="20"/>
          <w:szCs w:val="20"/>
        </w:rPr>
      </w:pPr>
      <w:r w:rsidRPr="00CC2917">
        <w:rPr>
          <w:rFonts w:ascii="Calibri" w:hAnsi="Calibri" w:cs="Calibri"/>
          <w:b/>
          <w:color w:val="000000" w:themeColor="text1"/>
          <w:sz w:val="20"/>
          <w:szCs w:val="20"/>
        </w:rPr>
        <w:t>Zdroj:</w:t>
      </w:r>
      <w:r w:rsidRPr="00CC2917">
        <w:rPr>
          <w:rFonts w:ascii="Calibri" w:hAnsi="Calibri" w:cs="Calibri"/>
          <w:color w:val="000000" w:themeColor="text1"/>
          <w:sz w:val="20"/>
          <w:szCs w:val="20"/>
        </w:rPr>
        <w:t xml:space="preserve"> </w:t>
      </w:r>
      <w:r w:rsidR="00B31D6F">
        <w:rPr>
          <w:rFonts w:ascii="Calibri" w:hAnsi="Calibri" w:cs="Calibri"/>
          <w:color w:val="000000" w:themeColor="text1"/>
          <w:sz w:val="20"/>
          <w:szCs w:val="20"/>
        </w:rPr>
        <w:t>d</w:t>
      </w:r>
      <w:r w:rsidRPr="00CC2917">
        <w:rPr>
          <w:rFonts w:ascii="Calibri" w:hAnsi="Calibri" w:cs="Calibri"/>
          <w:color w:val="000000" w:themeColor="text1"/>
          <w:sz w:val="20"/>
          <w:szCs w:val="20"/>
        </w:rPr>
        <w:t xml:space="preserve">ata poskytnutá ERÚ (tabulka: „Plánované náklady vstupující do výpočtu ceny na podporované zdroje“), </w:t>
      </w:r>
      <w:r w:rsidRPr="00B31D6F">
        <w:rPr>
          <w:rFonts w:ascii="Calibri" w:hAnsi="Calibri" w:cs="Calibri"/>
          <w:i/>
          <w:color w:val="000000" w:themeColor="text1"/>
          <w:sz w:val="20"/>
          <w:szCs w:val="20"/>
        </w:rPr>
        <w:t>Roční zpráva o provozu elektrizační soustavy ČR</w:t>
      </w:r>
      <w:r w:rsidRPr="00CC2917">
        <w:rPr>
          <w:rFonts w:ascii="Calibri" w:hAnsi="Calibri" w:cs="Calibri"/>
          <w:color w:val="000000" w:themeColor="text1"/>
          <w:sz w:val="20"/>
          <w:szCs w:val="20"/>
        </w:rPr>
        <w:t xml:space="preserve"> za rok 2013</w:t>
      </w:r>
      <w:r w:rsidR="008D1179" w:rsidRPr="00CC2917">
        <w:rPr>
          <w:rFonts w:ascii="Calibri" w:hAnsi="Calibri" w:cs="Calibri"/>
          <w:color w:val="000000" w:themeColor="text1"/>
          <w:sz w:val="20"/>
          <w:szCs w:val="20"/>
        </w:rPr>
        <w:t>.</w:t>
      </w:r>
    </w:p>
    <w:p w:rsidR="00866E88" w:rsidRPr="00EB660F" w:rsidRDefault="00866E88" w:rsidP="00EB660F">
      <w:pPr>
        <w:spacing w:after="0" w:line="240" w:lineRule="auto"/>
        <w:jc w:val="both"/>
        <w:rPr>
          <w:rFonts w:ascii="Calibri" w:hAnsi="Calibri" w:cs="Calibri"/>
          <w:color w:val="000000" w:themeColor="text1"/>
          <w:sz w:val="24"/>
          <w:szCs w:val="24"/>
        </w:rPr>
      </w:pPr>
    </w:p>
    <w:p w:rsidR="00E20033" w:rsidRPr="00EB660F" w:rsidRDefault="00E20033" w:rsidP="00EB660F">
      <w:pPr>
        <w:pStyle w:val="Odstavecseseznamem"/>
        <w:numPr>
          <w:ilvl w:val="0"/>
          <w:numId w:val="35"/>
        </w:numPr>
        <w:spacing w:after="0" w:line="240" w:lineRule="auto"/>
        <w:ind w:left="284" w:hanging="284"/>
        <w:jc w:val="both"/>
        <w:rPr>
          <w:rFonts w:ascii="Calibri" w:hAnsi="Calibri" w:cs="Calibri"/>
          <w:b/>
          <w:bCs/>
          <w:color w:val="000000" w:themeColor="text1"/>
          <w:sz w:val="24"/>
          <w:szCs w:val="24"/>
        </w:rPr>
      </w:pPr>
      <w:r w:rsidRPr="00EB660F">
        <w:rPr>
          <w:rFonts w:ascii="Calibri" w:hAnsi="Calibri" w:cs="Calibri"/>
          <w:b/>
          <w:bCs/>
          <w:color w:val="000000" w:themeColor="text1"/>
          <w:sz w:val="24"/>
          <w:szCs w:val="24"/>
        </w:rPr>
        <w:t>Investiční podpory na výstavbu OZE</w:t>
      </w:r>
      <w:r w:rsidR="008C481F" w:rsidRPr="00EB660F">
        <w:rPr>
          <w:rFonts w:ascii="Calibri" w:hAnsi="Calibri" w:cs="Calibri"/>
          <w:b/>
          <w:bCs/>
          <w:color w:val="000000" w:themeColor="text1"/>
          <w:sz w:val="24"/>
          <w:szCs w:val="24"/>
        </w:rPr>
        <w:t xml:space="preserve"> </w:t>
      </w:r>
    </w:p>
    <w:p w:rsidR="00EB660F" w:rsidRDefault="00EB660F" w:rsidP="00EB660F">
      <w:pPr>
        <w:spacing w:after="0" w:line="240" w:lineRule="auto"/>
        <w:jc w:val="both"/>
        <w:rPr>
          <w:rFonts w:ascii="Calibri" w:hAnsi="Calibri" w:cs="Calibri"/>
          <w:color w:val="000000" w:themeColor="text1"/>
          <w:sz w:val="24"/>
          <w:szCs w:val="24"/>
        </w:rPr>
      </w:pPr>
    </w:p>
    <w:p w:rsidR="00AA71FB" w:rsidRDefault="001337B6"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Kontrolované o</w:t>
      </w:r>
      <w:r w:rsidR="007E0158" w:rsidRPr="00EB660F">
        <w:rPr>
          <w:rFonts w:ascii="Calibri" w:hAnsi="Calibri" w:cs="Calibri"/>
          <w:color w:val="000000" w:themeColor="text1"/>
          <w:sz w:val="24"/>
          <w:szCs w:val="24"/>
        </w:rPr>
        <w:t xml:space="preserve">perační programy financované </w:t>
      </w:r>
      <w:r w:rsidRPr="00EB660F">
        <w:rPr>
          <w:rFonts w:ascii="Calibri" w:hAnsi="Calibri" w:cs="Calibri"/>
          <w:color w:val="000000" w:themeColor="text1"/>
          <w:sz w:val="24"/>
          <w:szCs w:val="24"/>
        </w:rPr>
        <w:t>zejména</w:t>
      </w:r>
      <w:r w:rsidR="007E0158" w:rsidRPr="00EB660F">
        <w:rPr>
          <w:rFonts w:ascii="Calibri" w:hAnsi="Calibri" w:cs="Calibri"/>
          <w:color w:val="000000" w:themeColor="text1"/>
          <w:sz w:val="24"/>
          <w:szCs w:val="24"/>
        </w:rPr>
        <w:t xml:space="preserve"> z fondů EU byly určeny na období </w:t>
      </w:r>
      <w:r w:rsidRPr="00EB660F">
        <w:rPr>
          <w:rFonts w:ascii="Calibri" w:hAnsi="Calibri" w:cs="Calibri"/>
          <w:color w:val="000000" w:themeColor="text1"/>
          <w:sz w:val="24"/>
          <w:szCs w:val="24"/>
        </w:rPr>
        <w:t xml:space="preserve">let </w:t>
      </w:r>
      <w:r w:rsidR="007A794C" w:rsidRPr="00EB660F">
        <w:rPr>
          <w:rFonts w:ascii="Calibri" w:hAnsi="Calibri" w:cs="Calibri"/>
          <w:color w:val="000000" w:themeColor="text1"/>
          <w:sz w:val="24"/>
          <w:szCs w:val="24"/>
        </w:rPr>
        <w:t>2007–</w:t>
      </w:r>
      <w:r w:rsidR="007E0158" w:rsidRPr="00EB660F">
        <w:rPr>
          <w:rFonts w:ascii="Calibri" w:hAnsi="Calibri" w:cs="Calibri"/>
          <w:color w:val="000000" w:themeColor="text1"/>
          <w:sz w:val="24"/>
          <w:szCs w:val="24"/>
        </w:rPr>
        <w:t>2013</w:t>
      </w:r>
      <w:r w:rsidRPr="00EB660F">
        <w:rPr>
          <w:rFonts w:ascii="Calibri" w:hAnsi="Calibri" w:cs="Calibri"/>
          <w:color w:val="000000" w:themeColor="text1"/>
          <w:sz w:val="24"/>
          <w:szCs w:val="24"/>
        </w:rPr>
        <w:t>, peněžní prostředky lze čerpat do konce roku 2015</w:t>
      </w:r>
      <w:r w:rsidR="007E0158" w:rsidRPr="00EB660F">
        <w:rPr>
          <w:rFonts w:ascii="Calibri" w:hAnsi="Calibri" w:cs="Calibri"/>
          <w:color w:val="000000" w:themeColor="text1"/>
          <w:sz w:val="24"/>
          <w:szCs w:val="24"/>
        </w:rPr>
        <w:t xml:space="preserve">. </w:t>
      </w:r>
      <w:r w:rsidR="005230CC" w:rsidRPr="00EB660F">
        <w:rPr>
          <w:rFonts w:ascii="Calibri" w:hAnsi="Calibri" w:cs="Calibri"/>
          <w:color w:val="000000" w:themeColor="text1"/>
          <w:sz w:val="24"/>
          <w:szCs w:val="24"/>
        </w:rPr>
        <w:t>R</w:t>
      </w:r>
      <w:r w:rsidR="00F91EF1" w:rsidRPr="00EB660F">
        <w:rPr>
          <w:rFonts w:ascii="Calibri" w:hAnsi="Calibri" w:cs="Calibri"/>
          <w:color w:val="000000" w:themeColor="text1"/>
          <w:sz w:val="24"/>
          <w:szCs w:val="24"/>
        </w:rPr>
        <w:t>e</w:t>
      </w:r>
      <w:r w:rsidR="00417461">
        <w:rPr>
          <w:rFonts w:ascii="Calibri" w:hAnsi="Calibri" w:cs="Calibri"/>
          <w:color w:val="000000" w:themeColor="text1"/>
          <w:sz w:val="24"/>
          <w:szCs w:val="24"/>
        </w:rPr>
        <w:t>s</w:t>
      </w:r>
      <w:r w:rsidR="00F91EF1" w:rsidRPr="00EB660F">
        <w:rPr>
          <w:rFonts w:ascii="Calibri" w:hAnsi="Calibri" w:cs="Calibri"/>
          <w:color w:val="000000" w:themeColor="text1"/>
          <w:sz w:val="24"/>
          <w:szCs w:val="24"/>
        </w:rPr>
        <w:t>ort</w:t>
      </w:r>
      <w:r w:rsidR="007E0158" w:rsidRPr="00EB660F">
        <w:rPr>
          <w:rFonts w:ascii="Calibri" w:hAnsi="Calibri" w:cs="Calibri"/>
          <w:color w:val="000000" w:themeColor="text1"/>
          <w:sz w:val="24"/>
          <w:szCs w:val="24"/>
        </w:rPr>
        <w:t>y</w:t>
      </w:r>
      <w:r w:rsidR="00F91EF1" w:rsidRPr="00EB660F">
        <w:rPr>
          <w:rFonts w:ascii="Calibri" w:hAnsi="Calibri" w:cs="Calibri"/>
          <w:color w:val="000000" w:themeColor="text1"/>
          <w:sz w:val="24"/>
          <w:szCs w:val="24"/>
        </w:rPr>
        <w:t xml:space="preserve"> </w:t>
      </w:r>
      <w:r w:rsidR="005230CC" w:rsidRPr="00EB660F">
        <w:rPr>
          <w:rFonts w:ascii="Calibri" w:hAnsi="Calibri" w:cs="Calibri"/>
          <w:color w:val="000000" w:themeColor="text1"/>
          <w:sz w:val="24"/>
          <w:szCs w:val="24"/>
        </w:rPr>
        <w:t xml:space="preserve">MPO, MŽP a </w:t>
      </w:r>
      <w:proofErr w:type="spellStart"/>
      <w:r w:rsidR="005230CC" w:rsidRPr="00EB660F">
        <w:rPr>
          <w:rFonts w:ascii="Calibri" w:hAnsi="Calibri" w:cs="Calibri"/>
          <w:color w:val="000000" w:themeColor="text1"/>
          <w:sz w:val="24"/>
          <w:szCs w:val="24"/>
        </w:rPr>
        <w:t>MZe</w:t>
      </w:r>
      <w:proofErr w:type="spellEnd"/>
      <w:r w:rsidR="005230CC" w:rsidRPr="00EB660F">
        <w:rPr>
          <w:rFonts w:ascii="Calibri" w:hAnsi="Calibri" w:cs="Calibri"/>
          <w:color w:val="000000" w:themeColor="text1"/>
          <w:sz w:val="24"/>
          <w:szCs w:val="24"/>
        </w:rPr>
        <w:t xml:space="preserve"> </w:t>
      </w:r>
      <w:r w:rsidR="00F91EF1" w:rsidRPr="00EB660F">
        <w:rPr>
          <w:rFonts w:ascii="Calibri" w:hAnsi="Calibri" w:cs="Calibri"/>
          <w:color w:val="000000" w:themeColor="text1"/>
          <w:sz w:val="24"/>
          <w:szCs w:val="24"/>
        </w:rPr>
        <w:t>v</w:t>
      </w:r>
      <w:r w:rsidRPr="00EB660F">
        <w:rPr>
          <w:rFonts w:ascii="Calibri" w:hAnsi="Calibri" w:cs="Calibri"/>
          <w:color w:val="000000" w:themeColor="text1"/>
          <w:sz w:val="24"/>
          <w:szCs w:val="24"/>
        </w:rPr>
        <w:t> </w:t>
      </w:r>
      <w:r w:rsidR="007E0158" w:rsidRPr="00EB660F">
        <w:rPr>
          <w:rFonts w:ascii="Calibri" w:hAnsi="Calibri" w:cs="Calibri"/>
          <w:color w:val="000000" w:themeColor="text1"/>
          <w:sz w:val="24"/>
          <w:szCs w:val="24"/>
        </w:rPr>
        <w:t>těchto</w:t>
      </w:r>
      <w:r w:rsidR="00F91EF1" w:rsidRPr="00EB660F">
        <w:rPr>
          <w:rFonts w:ascii="Calibri" w:hAnsi="Calibri" w:cs="Calibri"/>
          <w:color w:val="000000" w:themeColor="text1"/>
          <w:sz w:val="24"/>
          <w:szCs w:val="24"/>
        </w:rPr>
        <w:t xml:space="preserve"> programech </w:t>
      </w:r>
      <w:r w:rsidR="007E0158" w:rsidRPr="00EB660F">
        <w:rPr>
          <w:rFonts w:ascii="Calibri" w:hAnsi="Calibri" w:cs="Calibri"/>
          <w:color w:val="000000" w:themeColor="text1"/>
          <w:sz w:val="24"/>
          <w:szCs w:val="24"/>
        </w:rPr>
        <w:t>podporoval</w:t>
      </w:r>
      <w:r w:rsidR="00F91EF1" w:rsidRPr="00EB660F">
        <w:rPr>
          <w:rFonts w:ascii="Calibri" w:hAnsi="Calibri" w:cs="Calibri"/>
          <w:color w:val="000000" w:themeColor="text1"/>
          <w:sz w:val="24"/>
          <w:szCs w:val="24"/>
        </w:rPr>
        <w:t xml:space="preserve">y </w:t>
      </w:r>
      <w:r w:rsidRPr="00EB660F">
        <w:rPr>
          <w:rFonts w:ascii="Calibri" w:hAnsi="Calibri" w:cs="Calibri"/>
          <w:color w:val="000000" w:themeColor="text1"/>
          <w:sz w:val="24"/>
          <w:szCs w:val="24"/>
        </w:rPr>
        <w:t xml:space="preserve">i </w:t>
      </w:r>
      <w:r w:rsidR="00F91EF1" w:rsidRPr="00EB660F">
        <w:rPr>
          <w:rFonts w:ascii="Calibri" w:hAnsi="Calibri" w:cs="Calibri"/>
          <w:color w:val="000000" w:themeColor="text1"/>
          <w:sz w:val="24"/>
          <w:szCs w:val="24"/>
        </w:rPr>
        <w:t xml:space="preserve">projekty </w:t>
      </w:r>
      <w:r w:rsidRPr="00EB660F">
        <w:rPr>
          <w:rFonts w:ascii="Calibri" w:hAnsi="Calibri" w:cs="Calibri"/>
          <w:color w:val="000000" w:themeColor="text1"/>
          <w:sz w:val="24"/>
          <w:szCs w:val="24"/>
        </w:rPr>
        <w:t xml:space="preserve">obsahující </w:t>
      </w:r>
      <w:r w:rsidR="00F91EF1" w:rsidRPr="00EB660F">
        <w:rPr>
          <w:rFonts w:ascii="Calibri" w:hAnsi="Calibri" w:cs="Calibri"/>
          <w:color w:val="000000" w:themeColor="text1"/>
          <w:sz w:val="24"/>
          <w:szCs w:val="24"/>
        </w:rPr>
        <w:t>OZE. Celkem byly</w:t>
      </w:r>
      <w:r w:rsidR="005230CC" w:rsidRPr="00EB660F">
        <w:rPr>
          <w:rFonts w:ascii="Calibri" w:hAnsi="Calibri" w:cs="Calibri"/>
          <w:color w:val="000000" w:themeColor="text1"/>
          <w:sz w:val="24"/>
          <w:szCs w:val="24"/>
        </w:rPr>
        <w:t xml:space="preserve"> uvedenými re</w:t>
      </w:r>
      <w:r w:rsidR="00417461">
        <w:rPr>
          <w:rFonts w:ascii="Calibri" w:hAnsi="Calibri" w:cs="Calibri"/>
          <w:color w:val="000000" w:themeColor="text1"/>
          <w:sz w:val="24"/>
          <w:szCs w:val="24"/>
        </w:rPr>
        <w:t>s</w:t>
      </w:r>
      <w:r w:rsidR="005230CC" w:rsidRPr="00EB660F">
        <w:rPr>
          <w:rFonts w:ascii="Calibri" w:hAnsi="Calibri" w:cs="Calibri"/>
          <w:color w:val="000000" w:themeColor="text1"/>
          <w:sz w:val="24"/>
          <w:szCs w:val="24"/>
        </w:rPr>
        <w:t>orty</w:t>
      </w:r>
      <w:r w:rsidR="00F91EF1" w:rsidRPr="00EB660F">
        <w:rPr>
          <w:rFonts w:ascii="Calibri" w:hAnsi="Calibri" w:cs="Calibri"/>
          <w:color w:val="000000" w:themeColor="text1"/>
          <w:sz w:val="24"/>
          <w:szCs w:val="24"/>
        </w:rPr>
        <w:t xml:space="preserve"> </w:t>
      </w:r>
      <w:r w:rsidR="003A4E30" w:rsidRPr="00EB660F">
        <w:rPr>
          <w:rFonts w:ascii="Calibri" w:hAnsi="Calibri" w:cs="Calibri"/>
          <w:color w:val="000000" w:themeColor="text1"/>
          <w:sz w:val="24"/>
          <w:szCs w:val="24"/>
        </w:rPr>
        <w:t xml:space="preserve">na takové projekty </w:t>
      </w:r>
      <w:r w:rsidR="00F91EF1" w:rsidRPr="00EB660F">
        <w:rPr>
          <w:rFonts w:ascii="Calibri" w:hAnsi="Calibri" w:cs="Calibri"/>
          <w:color w:val="000000" w:themeColor="text1"/>
          <w:sz w:val="24"/>
          <w:szCs w:val="24"/>
        </w:rPr>
        <w:t xml:space="preserve">schváleny </w:t>
      </w:r>
      <w:r w:rsidR="003A4E30" w:rsidRPr="00EB660F">
        <w:rPr>
          <w:rFonts w:ascii="Calibri" w:hAnsi="Calibri" w:cs="Calibri"/>
          <w:color w:val="000000" w:themeColor="text1"/>
          <w:sz w:val="24"/>
          <w:szCs w:val="24"/>
        </w:rPr>
        <w:t xml:space="preserve">investiční </w:t>
      </w:r>
      <w:r w:rsidR="00995692" w:rsidRPr="00EB660F">
        <w:rPr>
          <w:rFonts w:ascii="Calibri" w:hAnsi="Calibri" w:cs="Calibri"/>
          <w:color w:val="000000" w:themeColor="text1"/>
          <w:sz w:val="24"/>
          <w:szCs w:val="24"/>
        </w:rPr>
        <w:t>podpory</w:t>
      </w:r>
      <w:r w:rsidR="00F91EF1" w:rsidRPr="00EB660F">
        <w:rPr>
          <w:rFonts w:ascii="Calibri" w:hAnsi="Calibri" w:cs="Calibri"/>
          <w:color w:val="000000" w:themeColor="text1"/>
          <w:sz w:val="24"/>
          <w:szCs w:val="24"/>
        </w:rPr>
        <w:t xml:space="preserve"> ve výši </w:t>
      </w:r>
      <w:r w:rsidR="003A4E30" w:rsidRPr="00EB660F">
        <w:rPr>
          <w:rFonts w:ascii="Calibri" w:hAnsi="Calibri" w:cs="Calibri"/>
          <w:color w:val="000000" w:themeColor="text1"/>
          <w:sz w:val="24"/>
          <w:szCs w:val="24"/>
        </w:rPr>
        <w:t>7 971 mil. Kč</w:t>
      </w:r>
      <w:r w:rsidR="005230CC" w:rsidRPr="00EB660F">
        <w:rPr>
          <w:rFonts w:ascii="Calibri" w:hAnsi="Calibri" w:cs="Calibri"/>
          <w:color w:val="000000" w:themeColor="text1"/>
          <w:sz w:val="24"/>
          <w:szCs w:val="24"/>
        </w:rPr>
        <w:t>. Dále byly OZE podpořeny</w:t>
      </w:r>
      <w:r w:rsidR="003A4E30" w:rsidRPr="00EB660F">
        <w:rPr>
          <w:rFonts w:ascii="Calibri" w:hAnsi="Calibri" w:cs="Calibri"/>
          <w:color w:val="000000" w:themeColor="text1"/>
          <w:sz w:val="24"/>
          <w:szCs w:val="24"/>
        </w:rPr>
        <w:t xml:space="preserve"> úvěry 457 mil Kč</w:t>
      </w:r>
      <w:r w:rsidR="005230CC" w:rsidRPr="00EB660F">
        <w:rPr>
          <w:rFonts w:ascii="Calibri" w:hAnsi="Calibri" w:cs="Calibri"/>
          <w:color w:val="000000" w:themeColor="text1"/>
          <w:sz w:val="24"/>
          <w:szCs w:val="24"/>
        </w:rPr>
        <w:t xml:space="preserve"> a</w:t>
      </w:r>
      <w:r w:rsidR="003A4E30" w:rsidRPr="00EB660F">
        <w:rPr>
          <w:rFonts w:ascii="Calibri" w:hAnsi="Calibri" w:cs="Calibri"/>
          <w:color w:val="000000" w:themeColor="text1"/>
          <w:sz w:val="24"/>
          <w:szCs w:val="24"/>
        </w:rPr>
        <w:t xml:space="preserve"> ve výši 4 </w:t>
      </w:r>
      <w:r w:rsidR="009238F1" w:rsidRPr="00EB660F">
        <w:rPr>
          <w:rFonts w:ascii="Calibri" w:hAnsi="Calibri" w:cs="Calibri"/>
          <w:color w:val="000000" w:themeColor="text1"/>
          <w:sz w:val="24"/>
          <w:szCs w:val="24"/>
        </w:rPr>
        <w:t>315</w:t>
      </w:r>
      <w:r w:rsidR="003A4E30" w:rsidRPr="00EB660F">
        <w:rPr>
          <w:rFonts w:ascii="Calibri" w:hAnsi="Calibri" w:cs="Calibri"/>
          <w:color w:val="000000" w:themeColor="text1"/>
          <w:sz w:val="24"/>
          <w:szCs w:val="24"/>
        </w:rPr>
        <w:t xml:space="preserve"> mil</w:t>
      </w:r>
      <w:r w:rsidR="009238F1" w:rsidRPr="00EB660F">
        <w:rPr>
          <w:rFonts w:ascii="Calibri" w:hAnsi="Calibri" w:cs="Calibri"/>
          <w:color w:val="000000" w:themeColor="text1"/>
          <w:sz w:val="24"/>
          <w:szCs w:val="24"/>
        </w:rPr>
        <w:t>.</w:t>
      </w:r>
      <w:r w:rsidR="003A4E30" w:rsidRPr="00EB660F">
        <w:rPr>
          <w:rFonts w:ascii="Calibri" w:hAnsi="Calibri" w:cs="Calibri"/>
          <w:color w:val="000000" w:themeColor="text1"/>
          <w:sz w:val="24"/>
          <w:szCs w:val="24"/>
        </w:rPr>
        <w:t xml:space="preserve"> Kč byly převzaty záruky za komerční úvěry. </w:t>
      </w:r>
    </w:p>
    <w:p w:rsidR="00EB660F" w:rsidRPr="00EB660F" w:rsidRDefault="00EB660F" w:rsidP="00EB660F">
      <w:pPr>
        <w:spacing w:after="0" w:line="240" w:lineRule="auto"/>
        <w:jc w:val="both"/>
        <w:rPr>
          <w:rFonts w:ascii="Calibri" w:hAnsi="Calibri" w:cs="Calibri"/>
          <w:color w:val="000000" w:themeColor="text1"/>
          <w:sz w:val="24"/>
          <w:szCs w:val="24"/>
        </w:rPr>
      </w:pPr>
    </w:p>
    <w:p w:rsidR="009C1813" w:rsidRDefault="003A4E30"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Uvedené částky je třeba v souvislosti s OZE považovat za orientační mj. proto, že v dotačních programech</w:t>
      </w:r>
      <w:r w:rsidR="00152F0C" w:rsidRPr="00EB660F">
        <w:rPr>
          <w:rFonts w:ascii="Calibri" w:hAnsi="Calibri" w:cs="Calibri"/>
          <w:color w:val="000000" w:themeColor="text1"/>
          <w:sz w:val="24"/>
          <w:szCs w:val="24"/>
        </w:rPr>
        <w:t xml:space="preserve"> i v jednotlivých projektech</w:t>
      </w:r>
      <w:r w:rsidRPr="00EB660F">
        <w:rPr>
          <w:rFonts w:ascii="Calibri" w:hAnsi="Calibri" w:cs="Calibri"/>
          <w:color w:val="000000" w:themeColor="text1"/>
          <w:sz w:val="24"/>
          <w:szCs w:val="24"/>
        </w:rPr>
        <w:t xml:space="preserve"> j</w:t>
      </w:r>
      <w:r w:rsidR="00AA71FB" w:rsidRPr="00EB660F">
        <w:rPr>
          <w:rFonts w:ascii="Calibri" w:hAnsi="Calibri" w:cs="Calibri"/>
          <w:color w:val="000000" w:themeColor="text1"/>
          <w:sz w:val="24"/>
          <w:szCs w:val="24"/>
        </w:rPr>
        <w:t>e</w:t>
      </w:r>
      <w:r w:rsidRPr="00EB660F">
        <w:rPr>
          <w:rFonts w:ascii="Calibri" w:hAnsi="Calibri" w:cs="Calibri"/>
          <w:color w:val="000000" w:themeColor="text1"/>
          <w:sz w:val="24"/>
          <w:szCs w:val="24"/>
        </w:rPr>
        <w:t xml:space="preserve"> často </w:t>
      </w:r>
      <w:r w:rsidR="00AA71FB" w:rsidRPr="00EB660F">
        <w:rPr>
          <w:rFonts w:ascii="Calibri" w:hAnsi="Calibri" w:cs="Calibri"/>
          <w:color w:val="000000" w:themeColor="text1"/>
          <w:sz w:val="24"/>
          <w:szCs w:val="24"/>
        </w:rPr>
        <w:t>p</w:t>
      </w:r>
      <w:r w:rsidR="00E4039B" w:rsidRPr="00EB660F">
        <w:rPr>
          <w:rFonts w:ascii="Calibri" w:hAnsi="Calibri" w:cs="Calibri"/>
          <w:color w:val="000000" w:themeColor="text1"/>
          <w:sz w:val="24"/>
          <w:szCs w:val="24"/>
        </w:rPr>
        <w:t>odpor</w:t>
      </w:r>
      <w:r w:rsidR="00AA71FB" w:rsidRPr="00EB660F">
        <w:rPr>
          <w:rFonts w:ascii="Calibri" w:hAnsi="Calibri" w:cs="Calibri"/>
          <w:color w:val="000000" w:themeColor="text1"/>
          <w:sz w:val="24"/>
          <w:szCs w:val="24"/>
        </w:rPr>
        <w:t xml:space="preserve">a </w:t>
      </w:r>
      <w:r w:rsidRPr="00EB660F">
        <w:rPr>
          <w:rFonts w:ascii="Calibri" w:hAnsi="Calibri" w:cs="Calibri"/>
          <w:color w:val="000000" w:themeColor="text1"/>
          <w:sz w:val="24"/>
          <w:szCs w:val="24"/>
        </w:rPr>
        <w:t>OZE spojován</w:t>
      </w:r>
      <w:r w:rsidR="00AA71FB" w:rsidRPr="00EB660F">
        <w:rPr>
          <w:rFonts w:ascii="Calibri" w:hAnsi="Calibri" w:cs="Calibri"/>
          <w:color w:val="000000" w:themeColor="text1"/>
          <w:sz w:val="24"/>
          <w:szCs w:val="24"/>
        </w:rPr>
        <w:t>a</w:t>
      </w:r>
      <w:r w:rsidRPr="00EB660F">
        <w:rPr>
          <w:rFonts w:ascii="Calibri" w:hAnsi="Calibri" w:cs="Calibri"/>
          <w:color w:val="000000" w:themeColor="text1"/>
          <w:sz w:val="24"/>
          <w:szCs w:val="24"/>
        </w:rPr>
        <w:t xml:space="preserve"> s</w:t>
      </w:r>
      <w:r w:rsidR="001337B6" w:rsidRPr="00EB660F">
        <w:rPr>
          <w:rFonts w:ascii="Calibri" w:hAnsi="Calibri" w:cs="Calibri"/>
          <w:color w:val="000000" w:themeColor="text1"/>
          <w:sz w:val="24"/>
          <w:szCs w:val="24"/>
        </w:rPr>
        <w:t> </w:t>
      </w:r>
      <w:r w:rsidRPr="00EB660F">
        <w:rPr>
          <w:rFonts w:ascii="Calibri" w:hAnsi="Calibri" w:cs="Calibri"/>
          <w:color w:val="000000" w:themeColor="text1"/>
          <w:sz w:val="24"/>
          <w:szCs w:val="24"/>
        </w:rPr>
        <w:t>úsporami</w:t>
      </w:r>
      <w:r w:rsidR="001337B6" w:rsidRPr="00EB660F">
        <w:rPr>
          <w:rFonts w:ascii="Calibri" w:hAnsi="Calibri" w:cs="Calibri"/>
          <w:color w:val="000000" w:themeColor="text1"/>
          <w:sz w:val="24"/>
          <w:szCs w:val="24"/>
        </w:rPr>
        <w:t xml:space="preserve"> energie</w:t>
      </w:r>
      <w:r w:rsidR="00AA71FB" w:rsidRPr="00EB660F">
        <w:rPr>
          <w:rFonts w:ascii="Calibri" w:hAnsi="Calibri" w:cs="Calibri"/>
          <w:color w:val="000000" w:themeColor="text1"/>
          <w:sz w:val="24"/>
          <w:szCs w:val="24"/>
        </w:rPr>
        <w:t xml:space="preserve">. </w:t>
      </w:r>
      <w:r w:rsidR="00152F0C" w:rsidRPr="00EB660F">
        <w:rPr>
          <w:rFonts w:ascii="Calibri" w:hAnsi="Calibri" w:cs="Calibri"/>
          <w:color w:val="000000" w:themeColor="text1"/>
          <w:sz w:val="24"/>
          <w:szCs w:val="24"/>
        </w:rPr>
        <w:t xml:space="preserve">Kromě toho </w:t>
      </w:r>
      <w:r w:rsidR="001337B6" w:rsidRPr="00EB660F">
        <w:rPr>
          <w:rFonts w:ascii="Calibri" w:hAnsi="Calibri" w:cs="Calibri"/>
          <w:color w:val="000000" w:themeColor="text1"/>
          <w:sz w:val="24"/>
          <w:szCs w:val="24"/>
        </w:rPr>
        <w:t>byly</w:t>
      </w:r>
      <w:r w:rsidR="00152F0C" w:rsidRPr="00EB660F">
        <w:rPr>
          <w:rFonts w:ascii="Calibri" w:hAnsi="Calibri" w:cs="Calibri"/>
          <w:color w:val="000000" w:themeColor="text1"/>
          <w:sz w:val="24"/>
          <w:szCs w:val="24"/>
        </w:rPr>
        <w:t xml:space="preserve"> </w:t>
      </w:r>
      <w:r w:rsidR="00AA71FB" w:rsidRPr="00EB660F">
        <w:rPr>
          <w:rFonts w:ascii="Calibri" w:hAnsi="Calibri" w:cs="Calibri"/>
          <w:color w:val="000000" w:themeColor="text1"/>
          <w:sz w:val="24"/>
          <w:szCs w:val="24"/>
        </w:rPr>
        <w:t xml:space="preserve">OZE </w:t>
      </w:r>
      <w:r w:rsidR="001337B6" w:rsidRPr="00EB660F">
        <w:rPr>
          <w:rFonts w:ascii="Calibri" w:hAnsi="Calibri" w:cs="Calibri"/>
          <w:color w:val="000000" w:themeColor="text1"/>
          <w:sz w:val="24"/>
          <w:szCs w:val="24"/>
        </w:rPr>
        <w:t xml:space="preserve">podporovány </w:t>
      </w:r>
      <w:r w:rsidR="00152F0C" w:rsidRPr="00EB660F">
        <w:rPr>
          <w:rFonts w:ascii="Calibri" w:hAnsi="Calibri" w:cs="Calibri"/>
          <w:color w:val="000000" w:themeColor="text1"/>
          <w:sz w:val="24"/>
          <w:szCs w:val="24"/>
        </w:rPr>
        <w:t>také</w:t>
      </w:r>
      <w:r w:rsidR="00AA71FB" w:rsidRPr="00EB660F">
        <w:rPr>
          <w:rFonts w:ascii="Calibri" w:hAnsi="Calibri" w:cs="Calibri"/>
          <w:color w:val="000000" w:themeColor="text1"/>
          <w:sz w:val="24"/>
          <w:szCs w:val="24"/>
        </w:rPr>
        <w:t xml:space="preserve"> </w:t>
      </w:r>
      <w:r w:rsidR="001337B6" w:rsidRPr="00EB660F">
        <w:rPr>
          <w:rFonts w:ascii="Calibri" w:hAnsi="Calibri" w:cs="Calibri"/>
          <w:color w:val="000000" w:themeColor="text1"/>
          <w:sz w:val="24"/>
          <w:szCs w:val="24"/>
        </w:rPr>
        <w:t xml:space="preserve">z </w:t>
      </w:r>
      <w:r w:rsidR="00152F0C" w:rsidRPr="00EB660F">
        <w:rPr>
          <w:rFonts w:ascii="Calibri" w:hAnsi="Calibri" w:cs="Calibri"/>
          <w:color w:val="000000" w:themeColor="text1"/>
          <w:sz w:val="24"/>
          <w:szCs w:val="24"/>
        </w:rPr>
        <w:t xml:space="preserve">dotačních </w:t>
      </w:r>
      <w:r w:rsidR="00AA71FB" w:rsidRPr="00EB660F">
        <w:rPr>
          <w:rFonts w:ascii="Calibri" w:hAnsi="Calibri" w:cs="Calibri"/>
          <w:color w:val="000000" w:themeColor="text1"/>
          <w:sz w:val="24"/>
          <w:szCs w:val="24"/>
        </w:rPr>
        <w:t xml:space="preserve">programů, jejichž zaměření je širší, např. </w:t>
      </w:r>
      <w:r w:rsidR="00265CF6">
        <w:rPr>
          <w:rFonts w:ascii="Calibri" w:hAnsi="Calibri" w:cs="Calibri"/>
          <w:color w:val="000000" w:themeColor="text1"/>
          <w:sz w:val="24"/>
          <w:szCs w:val="24"/>
        </w:rPr>
        <w:t xml:space="preserve">na </w:t>
      </w:r>
      <w:r w:rsidR="00152F0C" w:rsidRPr="00EB660F">
        <w:rPr>
          <w:rFonts w:ascii="Calibri" w:hAnsi="Calibri" w:cs="Calibri"/>
          <w:color w:val="000000" w:themeColor="text1"/>
          <w:sz w:val="24"/>
          <w:szCs w:val="24"/>
        </w:rPr>
        <w:t>podpor</w:t>
      </w:r>
      <w:r w:rsidR="00265CF6">
        <w:rPr>
          <w:rFonts w:ascii="Calibri" w:hAnsi="Calibri" w:cs="Calibri"/>
          <w:color w:val="000000" w:themeColor="text1"/>
          <w:sz w:val="24"/>
          <w:szCs w:val="24"/>
        </w:rPr>
        <w:t>u</w:t>
      </w:r>
      <w:r w:rsidR="00152F0C" w:rsidRPr="00EB660F">
        <w:rPr>
          <w:rFonts w:ascii="Calibri" w:hAnsi="Calibri" w:cs="Calibri"/>
          <w:color w:val="000000" w:themeColor="text1"/>
          <w:sz w:val="24"/>
          <w:szCs w:val="24"/>
        </w:rPr>
        <w:t xml:space="preserve"> zakládání podniků, podpor</w:t>
      </w:r>
      <w:r w:rsidR="00265CF6">
        <w:rPr>
          <w:rFonts w:ascii="Calibri" w:hAnsi="Calibri" w:cs="Calibri"/>
          <w:color w:val="000000" w:themeColor="text1"/>
          <w:sz w:val="24"/>
          <w:szCs w:val="24"/>
        </w:rPr>
        <w:t>u</w:t>
      </w:r>
      <w:r w:rsidR="00152F0C" w:rsidRPr="00EB660F">
        <w:rPr>
          <w:rFonts w:ascii="Calibri" w:hAnsi="Calibri" w:cs="Calibri"/>
          <w:color w:val="000000" w:themeColor="text1"/>
          <w:sz w:val="24"/>
          <w:szCs w:val="24"/>
        </w:rPr>
        <w:t xml:space="preserve"> malého a středního podnikání nebo zkvalitnění nakládání s odpady. </w:t>
      </w:r>
      <w:r w:rsidR="00E34E81" w:rsidRPr="00EB660F">
        <w:rPr>
          <w:rFonts w:ascii="Calibri" w:hAnsi="Calibri" w:cs="Calibri"/>
          <w:color w:val="000000" w:themeColor="text1"/>
          <w:sz w:val="24"/>
          <w:szCs w:val="24"/>
        </w:rPr>
        <w:t xml:space="preserve">Průběžné vyčíslování </w:t>
      </w:r>
      <w:r w:rsidR="00E4039B" w:rsidRPr="00EB660F">
        <w:rPr>
          <w:rFonts w:ascii="Calibri" w:hAnsi="Calibri" w:cs="Calibri"/>
          <w:color w:val="000000" w:themeColor="text1"/>
          <w:sz w:val="24"/>
          <w:szCs w:val="24"/>
        </w:rPr>
        <w:t xml:space="preserve">výše </w:t>
      </w:r>
      <w:r w:rsidR="009238F1" w:rsidRPr="00EB660F">
        <w:rPr>
          <w:rFonts w:ascii="Calibri" w:hAnsi="Calibri" w:cs="Calibri"/>
          <w:color w:val="000000" w:themeColor="text1"/>
          <w:sz w:val="24"/>
          <w:szCs w:val="24"/>
        </w:rPr>
        <w:t xml:space="preserve">schválených a </w:t>
      </w:r>
      <w:r w:rsidR="00E34E81" w:rsidRPr="00EB660F">
        <w:rPr>
          <w:rFonts w:ascii="Calibri" w:hAnsi="Calibri" w:cs="Calibri"/>
          <w:color w:val="000000" w:themeColor="text1"/>
          <w:sz w:val="24"/>
          <w:szCs w:val="24"/>
        </w:rPr>
        <w:t xml:space="preserve">čerpaných </w:t>
      </w:r>
      <w:r w:rsidR="009238F1" w:rsidRPr="00EB660F">
        <w:rPr>
          <w:rFonts w:ascii="Calibri" w:hAnsi="Calibri" w:cs="Calibri"/>
          <w:color w:val="000000" w:themeColor="text1"/>
          <w:sz w:val="24"/>
          <w:szCs w:val="24"/>
        </w:rPr>
        <w:t xml:space="preserve">peněžních prostředků </w:t>
      </w:r>
      <w:r w:rsidR="00E4039B" w:rsidRPr="00EB660F">
        <w:rPr>
          <w:rFonts w:ascii="Calibri" w:hAnsi="Calibri" w:cs="Calibri"/>
          <w:color w:val="000000" w:themeColor="text1"/>
          <w:sz w:val="24"/>
          <w:szCs w:val="24"/>
        </w:rPr>
        <w:t>specificky</w:t>
      </w:r>
      <w:r w:rsidR="00E34E81" w:rsidRPr="00EB660F">
        <w:rPr>
          <w:rFonts w:ascii="Calibri" w:hAnsi="Calibri" w:cs="Calibri"/>
          <w:color w:val="000000" w:themeColor="text1"/>
          <w:sz w:val="24"/>
          <w:szCs w:val="24"/>
        </w:rPr>
        <w:t xml:space="preserve"> na OZE není za těchto okolností pro re</w:t>
      </w:r>
      <w:r w:rsidR="00417461">
        <w:rPr>
          <w:rFonts w:ascii="Calibri" w:hAnsi="Calibri" w:cs="Calibri"/>
          <w:color w:val="000000" w:themeColor="text1"/>
          <w:sz w:val="24"/>
          <w:szCs w:val="24"/>
        </w:rPr>
        <w:t>s</w:t>
      </w:r>
      <w:r w:rsidR="00E34E81" w:rsidRPr="00EB660F">
        <w:rPr>
          <w:rFonts w:ascii="Calibri" w:hAnsi="Calibri" w:cs="Calibri"/>
          <w:color w:val="000000" w:themeColor="text1"/>
          <w:sz w:val="24"/>
          <w:szCs w:val="24"/>
        </w:rPr>
        <w:t xml:space="preserve">orty prioritou. </w:t>
      </w:r>
    </w:p>
    <w:p w:rsidR="00EB660F" w:rsidRPr="00EB660F" w:rsidRDefault="00EB660F" w:rsidP="00EB660F">
      <w:pPr>
        <w:spacing w:after="0" w:line="240" w:lineRule="auto"/>
        <w:jc w:val="both"/>
        <w:rPr>
          <w:rFonts w:ascii="Calibri" w:hAnsi="Calibri" w:cs="Calibri"/>
          <w:color w:val="000000" w:themeColor="text1"/>
          <w:sz w:val="24"/>
          <w:szCs w:val="24"/>
        </w:rPr>
      </w:pPr>
    </w:p>
    <w:p w:rsidR="00547EF6" w:rsidRDefault="009C1813"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Zejména v re</w:t>
      </w:r>
      <w:r w:rsidR="00417461">
        <w:rPr>
          <w:rFonts w:ascii="Calibri" w:hAnsi="Calibri" w:cs="Calibri"/>
          <w:color w:val="000000" w:themeColor="text1"/>
          <w:sz w:val="24"/>
          <w:szCs w:val="24"/>
        </w:rPr>
        <w:t>s</w:t>
      </w:r>
      <w:r w:rsidRPr="00EB660F">
        <w:rPr>
          <w:rFonts w:ascii="Calibri" w:hAnsi="Calibri" w:cs="Calibri"/>
          <w:color w:val="000000" w:themeColor="text1"/>
          <w:sz w:val="24"/>
          <w:szCs w:val="24"/>
        </w:rPr>
        <w:t xml:space="preserve">ortech MPO a </w:t>
      </w:r>
      <w:proofErr w:type="spellStart"/>
      <w:r w:rsidRPr="00EB660F">
        <w:rPr>
          <w:rFonts w:ascii="Calibri" w:hAnsi="Calibri" w:cs="Calibri"/>
          <w:color w:val="000000" w:themeColor="text1"/>
          <w:sz w:val="24"/>
          <w:szCs w:val="24"/>
        </w:rPr>
        <w:t>MZe</w:t>
      </w:r>
      <w:proofErr w:type="spellEnd"/>
      <w:r w:rsidRPr="00EB660F">
        <w:rPr>
          <w:rFonts w:ascii="Calibri" w:hAnsi="Calibri" w:cs="Calibri"/>
          <w:color w:val="000000" w:themeColor="text1"/>
          <w:sz w:val="24"/>
          <w:szCs w:val="24"/>
        </w:rPr>
        <w:t xml:space="preserve"> jsou investiční podpory určeny na vybudování zařízení, jehož provozovatelé budou následně nárokovat provozní podporu na vyrobenou ene</w:t>
      </w:r>
      <w:r w:rsidR="00E214AE" w:rsidRPr="00EB660F">
        <w:rPr>
          <w:rFonts w:ascii="Calibri" w:hAnsi="Calibri" w:cs="Calibri"/>
          <w:color w:val="000000" w:themeColor="text1"/>
          <w:sz w:val="24"/>
          <w:szCs w:val="24"/>
        </w:rPr>
        <w:t>rgii.</w:t>
      </w:r>
    </w:p>
    <w:p w:rsidR="00EB660F" w:rsidRPr="00EB660F" w:rsidRDefault="00EB660F" w:rsidP="00EB660F">
      <w:pPr>
        <w:spacing w:after="0" w:line="240" w:lineRule="auto"/>
        <w:jc w:val="both"/>
        <w:rPr>
          <w:rFonts w:ascii="Calibri" w:hAnsi="Calibri" w:cs="Calibri"/>
          <w:color w:val="000000" w:themeColor="text1"/>
          <w:sz w:val="24"/>
          <w:szCs w:val="24"/>
        </w:rPr>
      </w:pPr>
    </w:p>
    <w:p w:rsidR="006346EF" w:rsidRPr="00EB660F" w:rsidRDefault="006346EF" w:rsidP="00EB660F">
      <w:pPr>
        <w:pStyle w:val="Odstavecseseznamem"/>
        <w:numPr>
          <w:ilvl w:val="0"/>
          <w:numId w:val="35"/>
        </w:numPr>
        <w:spacing w:after="0" w:line="240" w:lineRule="auto"/>
        <w:ind w:left="284" w:hanging="284"/>
        <w:jc w:val="both"/>
        <w:rPr>
          <w:rFonts w:ascii="Calibri" w:hAnsi="Calibri" w:cs="Calibri"/>
          <w:b/>
          <w:bCs/>
          <w:color w:val="000000" w:themeColor="text1"/>
          <w:sz w:val="24"/>
          <w:szCs w:val="24"/>
        </w:rPr>
      </w:pPr>
      <w:r w:rsidRPr="00EB660F">
        <w:rPr>
          <w:rFonts w:ascii="Calibri" w:hAnsi="Calibri" w:cs="Calibri"/>
          <w:b/>
          <w:bCs/>
          <w:color w:val="000000" w:themeColor="text1"/>
          <w:sz w:val="24"/>
          <w:szCs w:val="24"/>
        </w:rPr>
        <w:t>Daňová podpora OZE</w:t>
      </w:r>
    </w:p>
    <w:p w:rsidR="00EB660F" w:rsidRDefault="00EB660F" w:rsidP="00EB660F">
      <w:pPr>
        <w:spacing w:after="0" w:line="240" w:lineRule="auto"/>
        <w:jc w:val="both"/>
        <w:rPr>
          <w:rFonts w:ascii="Calibri" w:hAnsi="Calibri" w:cs="Calibri"/>
          <w:color w:val="000000" w:themeColor="text1"/>
          <w:sz w:val="24"/>
          <w:szCs w:val="24"/>
        </w:rPr>
      </w:pPr>
    </w:p>
    <w:p w:rsidR="00241500" w:rsidRDefault="006346EF"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Nejdéle do konce roku 2015 může být využíváno osvobození od daně z příjmů</w:t>
      </w:r>
      <w:r w:rsidR="00265CF6">
        <w:rPr>
          <w:rFonts w:ascii="Calibri" w:hAnsi="Calibri" w:cs="Calibri"/>
          <w:color w:val="000000" w:themeColor="text1"/>
          <w:sz w:val="24"/>
          <w:szCs w:val="24"/>
        </w:rPr>
        <w:t xml:space="preserve"> týkající se OZE. </w:t>
      </w:r>
      <w:r w:rsidRPr="00EB660F">
        <w:rPr>
          <w:rFonts w:ascii="Calibri" w:hAnsi="Calibri" w:cs="Calibri"/>
          <w:color w:val="000000" w:themeColor="text1"/>
          <w:sz w:val="24"/>
          <w:szCs w:val="24"/>
        </w:rPr>
        <w:t>Výše osvobození, uplatňovan</w:t>
      </w:r>
      <w:r w:rsidR="001337B6" w:rsidRPr="00EB660F">
        <w:rPr>
          <w:rFonts w:ascii="Calibri" w:hAnsi="Calibri" w:cs="Calibri"/>
          <w:color w:val="000000" w:themeColor="text1"/>
          <w:sz w:val="24"/>
          <w:szCs w:val="24"/>
        </w:rPr>
        <w:t>á</w:t>
      </w:r>
      <w:r w:rsidRPr="00EB660F">
        <w:rPr>
          <w:rFonts w:ascii="Calibri" w:hAnsi="Calibri" w:cs="Calibri"/>
          <w:color w:val="000000" w:themeColor="text1"/>
          <w:sz w:val="24"/>
          <w:szCs w:val="24"/>
        </w:rPr>
        <w:t xml:space="preserve"> provozovatel</w:t>
      </w:r>
      <w:r w:rsidR="002C08A1" w:rsidRPr="00EB660F">
        <w:rPr>
          <w:rFonts w:ascii="Calibri" w:hAnsi="Calibri" w:cs="Calibri"/>
          <w:color w:val="000000" w:themeColor="text1"/>
          <w:sz w:val="24"/>
          <w:szCs w:val="24"/>
        </w:rPr>
        <w:t>i</w:t>
      </w:r>
      <w:r w:rsidRPr="00EB660F">
        <w:rPr>
          <w:rFonts w:ascii="Calibri" w:hAnsi="Calibri" w:cs="Calibri"/>
          <w:color w:val="000000" w:themeColor="text1"/>
          <w:sz w:val="24"/>
          <w:szCs w:val="24"/>
        </w:rPr>
        <w:t xml:space="preserve"> příslušných zařízení</w:t>
      </w:r>
      <w:r w:rsidR="00265CF6">
        <w:rPr>
          <w:rFonts w:ascii="Calibri" w:hAnsi="Calibri" w:cs="Calibri"/>
          <w:color w:val="000000" w:themeColor="text1"/>
          <w:sz w:val="24"/>
          <w:szCs w:val="24"/>
        </w:rPr>
        <w:t>,</w:t>
      </w:r>
      <w:r w:rsidRPr="00EB660F">
        <w:rPr>
          <w:rFonts w:ascii="Calibri" w:hAnsi="Calibri" w:cs="Calibri"/>
          <w:color w:val="000000" w:themeColor="text1"/>
          <w:sz w:val="24"/>
          <w:szCs w:val="24"/>
        </w:rPr>
        <w:t xml:space="preserve"> není centrálně sledována. Podle MPO nelze hodnotu osvobození vyčíslit ani odhadnout. </w:t>
      </w:r>
    </w:p>
    <w:p w:rsidR="00EB660F" w:rsidRPr="00EB660F" w:rsidRDefault="00EB660F" w:rsidP="00EB660F">
      <w:pPr>
        <w:spacing w:after="0" w:line="240" w:lineRule="auto"/>
        <w:jc w:val="both"/>
        <w:rPr>
          <w:rFonts w:ascii="Calibri" w:hAnsi="Calibri" w:cs="Calibri"/>
          <w:color w:val="000000" w:themeColor="text1"/>
          <w:sz w:val="24"/>
          <w:szCs w:val="24"/>
        </w:rPr>
      </w:pPr>
    </w:p>
    <w:p w:rsidR="00E20F2E" w:rsidRPr="00EB660F" w:rsidRDefault="00241500"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O</w:t>
      </w:r>
      <w:r w:rsidR="006346EF" w:rsidRPr="00EB660F">
        <w:rPr>
          <w:rFonts w:ascii="Calibri" w:hAnsi="Calibri" w:cs="Calibri"/>
          <w:color w:val="000000" w:themeColor="text1"/>
          <w:sz w:val="24"/>
          <w:szCs w:val="24"/>
        </w:rPr>
        <w:t>d daně z</w:t>
      </w:r>
      <w:r w:rsidR="00F57E0E" w:rsidRPr="00EB660F">
        <w:rPr>
          <w:rFonts w:ascii="Calibri" w:hAnsi="Calibri" w:cs="Calibri"/>
          <w:color w:val="000000" w:themeColor="text1"/>
          <w:sz w:val="24"/>
          <w:szCs w:val="24"/>
        </w:rPr>
        <w:t> </w:t>
      </w:r>
      <w:r w:rsidR="006346EF" w:rsidRPr="00EB660F">
        <w:rPr>
          <w:rFonts w:ascii="Calibri" w:hAnsi="Calibri" w:cs="Calibri"/>
          <w:color w:val="000000" w:themeColor="text1"/>
          <w:sz w:val="24"/>
          <w:szCs w:val="24"/>
        </w:rPr>
        <w:t>nemovit</w:t>
      </w:r>
      <w:r w:rsidR="00F57E0E" w:rsidRPr="00EB660F">
        <w:rPr>
          <w:rFonts w:ascii="Calibri" w:hAnsi="Calibri" w:cs="Calibri"/>
          <w:color w:val="000000" w:themeColor="text1"/>
          <w:sz w:val="24"/>
          <w:szCs w:val="24"/>
        </w:rPr>
        <w:t>ých věcí</w:t>
      </w:r>
      <w:r w:rsidR="006346EF" w:rsidRPr="00EB660F">
        <w:rPr>
          <w:rFonts w:ascii="Calibri" w:hAnsi="Calibri" w:cs="Calibri"/>
          <w:color w:val="000000" w:themeColor="text1"/>
          <w:sz w:val="24"/>
          <w:szCs w:val="24"/>
        </w:rPr>
        <w:t xml:space="preserve"> jsou osvobozeny stavby sloužící výlučně provozu </w:t>
      </w:r>
      <w:r w:rsidR="0079098E" w:rsidRPr="00EB660F">
        <w:rPr>
          <w:rFonts w:ascii="Calibri" w:hAnsi="Calibri" w:cs="Calibri"/>
          <w:color w:val="000000" w:themeColor="text1"/>
          <w:sz w:val="24"/>
          <w:szCs w:val="24"/>
        </w:rPr>
        <w:t xml:space="preserve">vybraných </w:t>
      </w:r>
      <w:r w:rsidR="006346EF" w:rsidRPr="00EB660F">
        <w:rPr>
          <w:rFonts w:ascii="Calibri" w:hAnsi="Calibri" w:cs="Calibri"/>
          <w:color w:val="000000" w:themeColor="text1"/>
          <w:sz w:val="24"/>
          <w:szCs w:val="24"/>
        </w:rPr>
        <w:t>OZE. Ani výše těchto úlev není specificky sledována. Dále jsou osvobozeny od daně z</w:t>
      </w:r>
      <w:r w:rsidR="00F57E0E" w:rsidRPr="00EB660F">
        <w:rPr>
          <w:rFonts w:ascii="Calibri" w:hAnsi="Calibri" w:cs="Calibri"/>
          <w:color w:val="000000" w:themeColor="text1"/>
          <w:sz w:val="24"/>
          <w:szCs w:val="24"/>
        </w:rPr>
        <w:t> </w:t>
      </w:r>
      <w:r w:rsidR="006346EF" w:rsidRPr="00EB660F">
        <w:rPr>
          <w:rFonts w:ascii="Calibri" w:hAnsi="Calibri" w:cs="Calibri"/>
          <w:color w:val="000000" w:themeColor="text1"/>
          <w:sz w:val="24"/>
          <w:szCs w:val="24"/>
        </w:rPr>
        <w:t>nemovit</w:t>
      </w:r>
      <w:r w:rsidR="00F57E0E" w:rsidRPr="00EB660F">
        <w:rPr>
          <w:rFonts w:ascii="Calibri" w:hAnsi="Calibri" w:cs="Calibri"/>
          <w:color w:val="000000" w:themeColor="text1"/>
          <w:sz w:val="24"/>
          <w:szCs w:val="24"/>
        </w:rPr>
        <w:t>ých věcí</w:t>
      </w:r>
      <w:r w:rsidR="006346EF" w:rsidRPr="00EB660F">
        <w:rPr>
          <w:rFonts w:ascii="Calibri" w:hAnsi="Calibri" w:cs="Calibri"/>
          <w:color w:val="000000" w:themeColor="text1"/>
          <w:sz w:val="24"/>
          <w:szCs w:val="24"/>
        </w:rPr>
        <w:t xml:space="preserve"> stavby po změně systému vytápění přechodem z pevných paliv na systém využívající OZE</w:t>
      </w:r>
      <w:r w:rsidR="002C08A1" w:rsidRPr="00EB660F">
        <w:rPr>
          <w:rFonts w:ascii="Calibri" w:hAnsi="Calibri" w:cs="Calibri"/>
          <w:color w:val="000000" w:themeColor="text1"/>
          <w:sz w:val="24"/>
          <w:szCs w:val="24"/>
        </w:rPr>
        <w:t>.</w:t>
      </w:r>
      <w:r w:rsidR="006346EF" w:rsidRPr="00EB660F">
        <w:rPr>
          <w:rFonts w:ascii="Calibri" w:hAnsi="Calibri" w:cs="Calibri"/>
          <w:color w:val="000000" w:themeColor="text1"/>
          <w:sz w:val="24"/>
          <w:szCs w:val="24"/>
        </w:rPr>
        <w:t xml:space="preserve"> </w:t>
      </w:r>
      <w:r w:rsidR="002C08A1" w:rsidRPr="00EB660F">
        <w:rPr>
          <w:rFonts w:ascii="Calibri" w:hAnsi="Calibri" w:cs="Calibri"/>
          <w:color w:val="000000" w:themeColor="text1"/>
          <w:sz w:val="24"/>
          <w:szCs w:val="24"/>
        </w:rPr>
        <w:t>T</w:t>
      </w:r>
      <w:r w:rsidR="006346EF" w:rsidRPr="00EB660F">
        <w:rPr>
          <w:rFonts w:ascii="Calibri" w:hAnsi="Calibri" w:cs="Calibri"/>
          <w:color w:val="000000" w:themeColor="text1"/>
          <w:sz w:val="24"/>
          <w:szCs w:val="24"/>
        </w:rPr>
        <w:t xml:space="preserve">ato úleva </w:t>
      </w:r>
      <w:r w:rsidR="002C08A1" w:rsidRPr="00EB660F">
        <w:rPr>
          <w:rFonts w:ascii="Calibri" w:hAnsi="Calibri" w:cs="Calibri"/>
          <w:color w:val="000000" w:themeColor="text1"/>
          <w:sz w:val="24"/>
          <w:szCs w:val="24"/>
        </w:rPr>
        <w:t xml:space="preserve">je </w:t>
      </w:r>
      <w:r w:rsidR="001217E7" w:rsidRPr="00EB660F">
        <w:rPr>
          <w:rFonts w:ascii="Calibri" w:hAnsi="Calibri" w:cs="Calibri"/>
          <w:color w:val="000000" w:themeColor="text1"/>
          <w:sz w:val="24"/>
          <w:szCs w:val="24"/>
        </w:rPr>
        <w:t xml:space="preserve">na rozdíl od ostatních </w:t>
      </w:r>
      <w:r w:rsidR="002C08A1" w:rsidRPr="00EB660F">
        <w:rPr>
          <w:rFonts w:ascii="Calibri" w:hAnsi="Calibri" w:cs="Calibri"/>
          <w:color w:val="000000" w:themeColor="text1"/>
          <w:sz w:val="24"/>
          <w:szCs w:val="24"/>
        </w:rPr>
        <w:t>sledována</w:t>
      </w:r>
      <w:r w:rsidR="00F57E0E" w:rsidRPr="00EB660F">
        <w:rPr>
          <w:rFonts w:ascii="Calibri" w:hAnsi="Calibri" w:cs="Calibri"/>
          <w:color w:val="000000" w:themeColor="text1"/>
          <w:sz w:val="24"/>
          <w:szCs w:val="24"/>
        </w:rPr>
        <w:t>,</w:t>
      </w:r>
      <w:r w:rsidR="002C08A1" w:rsidRPr="00EB660F">
        <w:rPr>
          <w:rFonts w:ascii="Calibri" w:hAnsi="Calibri" w:cs="Calibri"/>
          <w:color w:val="000000" w:themeColor="text1"/>
          <w:sz w:val="24"/>
          <w:szCs w:val="24"/>
        </w:rPr>
        <w:t xml:space="preserve"> a</w:t>
      </w:r>
      <w:r w:rsidR="00F57E0E" w:rsidRPr="00EB660F">
        <w:rPr>
          <w:rFonts w:ascii="Calibri" w:hAnsi="Calibri" w:cs="Calibri"/>
          <w:color w:val="000000" w:themeColor="text1"/>
          <w:sz w:val="24"/>
          <w:szCs w:val="24"/>
        </w:rPr>
        <w:t>le</w:t>
      </w:r>
      <w:r w:rsidR="002C08A1" w:rsidRPr="00EB660F">
        <w:rPr>
          <w:rFonts w:ascii="Calibri" w:hAnsi="Calibri" w:cs="Calibri"/>
          <w:color w:val="000000" w:themeColor="text1"/>
          <w:sz w:val="24"/>
          <w:szCs w:val="24"/>
        </w:rPr>
        <w:t xml:space="preserve"> </w:t>
      </w:r>
      <w:r w:rsidR="00C370F4" w:rsidRPr="00EB660F">
        <w:rPr>
          <w:rFonts w:ascii="Calibri" w:hAnsi="Calibri" w:cs="Calibri"/>
          <w:color w:val="000000" w:themeColor="text1"/>
          <w:sz w:val="24"/>
          <w:szCs w:val="24"/>
        </w:rPr>
        <w:t>v kontextu celkových podpor na OZE je málo významná (</w:t>
      </w:r>
      <w:r w:rsidR="00A75AD7" w:rsidRPr="00EB660F">
        <w:rPr>
          <w:rFonts w:ascii="Calibri" w:hAnsi="Calibri" w:cs="Calibri"/>
          <w:color w:val="000000" w:themeColor="text1"/>
          <w:sz w:val="24"/>
          <w:szCs w:val="24"/>
        </w:rPr>
        <w:t xml:space="preserve">činí </w:t>
      </w:r>
      <w:r w:rsidR="00C370F4" w:rsidRPr="00EB660F">
        <w:rPr>
          <w:rFonts w:ascii="Calibri" w:hAnsi="Calibri" w:cs="Calibri"/>
          <w:color w:val="000000" w:themeColor="text1"/>
          <w:sz w:val="24"/>
          <w:szCs w:val="24"/>
        </w:rPr>
        <w:t>méně než 1 ‰ provozních podpor)</w:t>
      </w:r>
      <w:r w:rsidR="006346EF" w:rsidRPr="00EB660F">
        <w:rPr>
          <w:rFonts w:ascii="Calibri" w:hAnsi="Calibri" w:cs="Calibri"/>
          <w:color w:val="000000" w:themeColor="text1"/>
          <w:sz w:val="24"/>
          <w:szCs w:val="24"/>
        </w:rPr>
        <w:t>.</w:t>
      </w:r>
    </w:p>
    <w:p w:rsidR="00CB6109" w:rsidRPr="00EB660F" w:rsidRDefault="00CB6109" w:rsidP="00EB660F">
      <w:pPr>
        <w:spacing w:after="0" w:line="240" w:lineRule="auto"/>
        <w:rPr>
          <w:rFonts w:ascii="Calibri" w:hAnsi="Calibri" w:cs="Calibri"/>
          <w:color w:val="000000" w:themeColor="text1"/>
          <w:sz w:val="24"/>
          <w:szCs w:val="24"/>
        </w:rPr>
      </w:pPr>
    </w:p>
    <w:p w:rsidR="00EB660F" w:rsidRPr="00EB660F" w:rsidRDefault="00EB660F" w:rsidP="00EB660F">
      <w:pPr>
        <w:spacing w:after="0" w:line="240" w:lineRule="auto"/>
        <w:rPr>
          <w:rFonts w:ascii="Calibri" w:hAnsi="Calibri" w:cs="Calibri"/>
          <w:color w:val="000000" w:themeColor="text1"/>
          <w:sz w:val="24"/>
          <w:szCs w:val="24"/>
        </w:rPr>
      </w:pPr>
    </w:p>
    <w:p w:rsidR="00FE7988" w:rsidRDefault="00EB660F" w:rsidP="00EB660F">
      <w:pPr>
        <w:pStyle w:val="Odstavecseseznamem"/>
        <w:spacing w:after="0" w:line="240" w:lineRule="auto"/>
        <w:ind w:left="0"/>
        <w:contextualSpacing w:val="0"/>
        <w:jc w:val="center"/>
        <w:rPr>
          <w:rFonts w:ascii="Calibri" w:hAnsi="Calibri" w:cs="Calibri"/>
          <w:b/>
          <w:color w:val="000000" w:themeColor="text1"/>
          <w:sz w:val="26"/>
          <w:szCs w:val="26"/>
        </w:rPr>
      </w:pPr>
      <w:r w:rsidRPr="00EB660F">
        <w:rPr>
          <w:rFonts w:ascii="Calibri" w:hAnsi="Calibri" w:cs="Calibri"/>
          <w:b/>
          <w:color w:val="000000" w:themeColor="text1"/>
          <w:sz w:val="26"/>
          <w:szCs w:val="26"/>
        </w:rPr>
        <w:t xml:space="preserve">VI. </w:t>
      </w:r>
      <w:r w:rsidR="00BB33FD" w:rsidRPr="00EB660F">
        <w:rPr>
          <w:rFonts w:ascii="Calibri" w:hAnsi="Calibri" w:cs="Calibri"/>
          <w:b/>
          <w:color w:val="000000" w:themeColor="text1"/>
          <w:sz w:val="26"/>
          <w:szCs w:val="26"/>
        </w:rPr>
        <w:t>Vyhodnocení</w:t>
      </w:r>
    </w:p>
    <w:p w:rsidR="00EB660F" w:rsidRPr="00EB660F" w:rsidRDefault="00EB660F" w:rsidP="00EB660F">
      <w:pPr>
        <w:pStyle w:val="Odstavecseseznamem"/>
        <w:spacing w:after="0" w:line="240" w:lineRule="auto"/>
        <w:ind w:left="0"/>
        <w:contextualSpacing w:val="0"/>
        <w:jc w:val="both"/>
        <w:rPr>
          <w:rFonts w:ascii="Calibri" w:hAnsi="Calibri" w:cs="Calibri"/>
          <w:color w:val="000000" w:themeColor="text1"/>
          <w:sz w:val="24"/>
          <w:szCs w:val="24"/>
        </w:rPr>
      </w:pPr>
    </w:p>
    <w:p w:rsidR="002843EE" w:rsidRPr="00EB660F" w:rsidRDefault="00EB660F" w:rsidP="00EB660F">
      <w:pPr>
        <w:pStyle w:val="Odstavecseseznamem"/>
        <w:spacing w:after="0" w:line="240" w:lineRule="auto"/>
        <w:ind w:left="0"/>
        <w:contextualSpacing w:val="0"/>
        <w:jc w:val="both"/>
        <w:rPr>
          <w:rFonts w:ascii="Calibri" w:hAnsi="Calibri" w:cs="Calibri"/>
          <w:b/>
          <w:color w:val="000000" w:themeColor="text1"/>
          <w:sz w:val="24"/>
          <w:szCs w:val="24"/>
        </w:rPr>
      </w:pPr>
      <w:r>
        <w:rPr>
          <w:rFonts w:ascii="Calibri" w:hAnsi="Calibri" w:cs="Calibri"/>
          <w:b/>
          <w:color w:val="000000" w:themeColor="text1"/>
          <w:sz w:val="24"/>
          <w:szCs w:val="24"/>
        </w:rPr>
        <w:t xml:space="preserve">1. </w:t>
      </w:r>
      <w:r w:rsidR="002843EE" w:rsidRPr="00EB660F">
        <w:rPr>
          <w:rFonts w:ascii="Calibri" w:hAnsi="Calibri" w:cs="Calibri"/>
          <w:b/>
          <w:color w:val="000000" w:themeColor="text1"/>
          <w:sz w:val="24"/>
          <w:szCs w:val="24"/>
        </w:rPr>
        <w:t xml:space="preserve">Proč a jakým způsobem jsou </w:t>
      </w:r>
      <w:r w:rsidR="00A6392D" w:rsidRPr="00EB660F">
        <w:rPr>
          <w:rFonts w:ascii="Calibri" w:hAnsi="Calibri" w:cs="Calibri"/>
          <w:b/>
          <w:color w:val="000000" w:themeColor="text1"/>
          <w:sz w:val="24"/>
          <w:szCs w:val="24"/>
        </w:rPr>
        <w:t xml:space="preserve">OZE </w:t>
      </w:r>
      <w:r w:rsidR="002843EE" w:rsidRPr="00EB660F">
        <w:rPr>
          <w:rFonts w:ascii="Calibri" w:hAnsi="Calibri" w:cs="Calibri"/>
          <w:b/>
          <w:color w:val="000000" w:themeColor="text1"/>
          <w:sz w:val="24"/>
          <w:szCs w:val="24"/>
        </w:rPr>
        <w:t>v</w:t>
      </w:r>
      <w:r w:rsidR="00A6392D" w:rsidRPr="00EB660F">
        <w:rPr>
          <w:rFonts w:ascii="Calibri" w:hAnsi="Calibri" w:cs="Calibri"/>
          <w:b/>
          <w:color w:val="000000" w:themeColor="text1"/>
          <w:sz w:val="24"/>
          <w:szCs w:val="24"/>
        </w:rPr>
        <w:t xml:space="preserve"> ČR </w:t>
      </w:r>
      <w:r w:rsidR="002843EE" w:rsidRPr="00EB660F">
        <w:rPr>
          <w:rFonts w:ascii="Calibri" w:hAnsi="Calibri" w:cs="Calibri"/>
          <w:b/>
          <w:color w:val="000000" w:themeColor="text1"/>
          <w:sz w:val="24"/>
          <w:szCs w:val="24"/>
        </w:rPr>
        <w:t>podporovány?</w:t>
      </w:r>
      <w:r w:rsidR="00A6392D" w:rsidRPr="00EB660F">
        <w:rPr>
          <w:rFonts w:ascii="Calibri" w:hAnsi="Calibri" w:cs="Calibri"/>
          <w:b/>
          <w:color w:val="000000" w:themeColor="text1"/>
          <w:sz w:val="24"/>
          <w:szCs w:val="24"/>
        </w:rPr>
        <w:t xml:space="preserve"> </w:t>
      </w:r>
    </w:p>
    <w:p w:rsidR="00EB660F" w:rsidRDefault="00EB660F" w:rsidP="00EB660F">
      <w:pPr>
        <w:spacing w:after="0" w:line="240" w:lineRule="auto"/>
        <w:jc w:val="both"/>
        <w:rPr>
          <w:rFonts w:ascii="Calibri" w:hAnsi="Calibri" w:cs="Calibri"/>
          <w:color w:val="000000" w:themeColor="text1"/>
          <w:sz w:val="24"/>
          <w:szCs w:val="24"/>
        </w:rPr>
      </w:pPr>
    </w:p>
    <w:p w:rsidR="00A74E21" w:rsidRDefault="002843EE"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EU stanovila pro členské státy cíle ve využití OZE.</w:t>
      </w:r>
      <w:r w:rsidR="009543FC" w:rsidRPr="00EB660F">
        <w:rPr>
          <w:rFonts w:ascii="Calibri" w:hAnsi="Calibri" w:cs="Calibri"/>
          <w:color w:val="000000" w:themeColor="text1"/>
          <w:sz w:val="24"/>
          <w:szCs w:val="24"/>
        </w:rPr>
        <w:t xml:space="preserve"> Pro ČR tak indikativní cíl na</w:t>
      </w:r>
      <w:r w:rsidR="00A74E21" w:rsidRPr="00EB660F">
        <w:rPr>
          <w:rFonts w:ascii="Calibri" w:hAnsi="Calibri" w:cs="Calibri"/>
          <w:color w:val="000000" w:themeColor="text1"/>
          <w:sz w:val="24"/>
          <w:szCs w:val="24"/>
        </w:rPr>
        <w:t xml:space="preserve"> rok 2010</w:t>
      </w:r>
      <w:r w:rsidR="009543FC" w:rsidRPr="00EB660F">
        <w:rPr>
          <w:rFonts w:ascii="Calibri" w:hAnsi="Calibri" w:cs="Calibri"/>
          <w:color w:val="000000" w:themeColor="text1"/>
          <w:sz w:val="24"/>
          <w:szCs w:val="24"/>
        </w:rPr>
        <w:t xml:space="preserve"> </w:t>
      </w:r>
      <w:r w:rsidR="0011366C" w:rsidRPr="00EB660F">
        <w:rPr>
          <w:rFonts w:ascii="Calibri" w:hAnsi="Calibri" w:cs="Calibri"/>
          <w:color w:val="000000" w:themeColor="text1"/>
          <w:sz w:val="24"/>
          <w:szCs w:val="24"/>
        </w:rPr>
        <w:t>činil 8 </w:t>
      </w:r>
      <w:r w:rsidR="00A74E21" w:rsidRPr="00EB660F">
        <w:rPr>
          <w:rFonts w:ascii="Calibri" w:hAnsi="Calibri" w:cs="Calibri"/>
          <w:color w:val="000000" w:themeColor="text1"/>
          <w:sz w:val="24"/>
          <w:szCs w:val="24"/>
        </w:rPr>
        <w:t>% výroby elektřiny</w:t>
      </w:r>
      <w:r w:rsidR="009543FC" w:rsidRPr="00EB660F">
        <w:rPr>
          <w:rFonts w:ascii="Calibri" w:hAnsi="Calibri" w:cs="Calibri"/>
          <w:color w:val="000000" w:themeColor="text1"/>
          <w:sz w:val="24"/>
          <w:szCs w:val="24"/>
        </w:rPr>
        <w:t xml:space="preserve"> z OZE</w:t>
      </w:r>
      <w:r w:rsidR="00A74E21" w:rsidRPr="00EB660F">
        <w:rPr>
          <w:rFonts w:ascii="Calibri" w:hAnsi="Calibri" w:cs="Calibri"/>
          <w:color w:val="000000" w:themeColor="text1"/>
          <w:sz w:val="24"/>
          <w:szCs w:val="24"/>
        </w:rPr>
        <w:t xml:space="preserve"> z její spotřeby</w:t>
      </w:r>
      <w:r w:rsidR="009543FC" w:rsidRPr="00EB660F">
        <w:rPr>
          <w:rFonts w:ascii="Calibri" w:hAnsi="Calibri" w:cs="Calibri"/>
          <w:color w:val="000000" w:themeColor="text1"/>
          <w:sz w:val="24"/>
          <w:szCs w:val="24"/>
        </w:rPr>
        <w:t>. Další cíl byl stanoven jako závazný a to ve výši 13 % výroby energie</w:t>
      </w:r>
      <w:r w:rsidRPr="00EB660F">
        <w:rPr>
          <w:rFonts w:ascii="Calibri" w:hAnsi="Calibri" w:cs="Calibri"/>
          <w:color w:val="000000" w:themeColor="text1"/>
          <w:sz w:val="24"/>
          <w:szCs w:val="24"/>
        </w:rPr>
        <w:t xml:space="preserve"> </w:t>
      </w:r>
      <w:r w:rsidR="009543FC" w:rsidRPr="00EB660F">
        <w:rPr>
          <w:rFonts w:ascii="Calibri" w:hAnsi="Calibri" w:cs="Calibri"/>
          <w:color w:val="000000" w:themeColor="text1"/>
          <w:sz w:val="24"/>
          <w:szCs w:val="24"/>
        </w:rPr>
        <w:t xml:space="preserve">z OZE z její spotřeby v roce 2020. </w:t>
      </w:r>
      <w:r w:rsidRPr="00EB660F">
        <w:rPr>
          <w:rFonts w:ascii="Calibri" w:hAnsi="Calibri" w:cs="Calibri"/>
          <w:color w:val="000000" w:themeColor="text1"/>
          <w:sz w:val="24"/>
          <w:szCs w:val="24"/>
        </w:rPr>
        <w:t xml:space="preserve">Zvyšování podílu OZE je také součástí </w:t>
      </w:r>
      <w:r w:rsidR="00A74E21" w:rsidRPr="00EB660F">
        <w:rPr>
          <w:rFonts w:ascii="Calibri" w:hAnsi="Calibri" w:cs="Calibri"/>
          <w:color w:val="000000" w:themeColor="text1"/>
          <w:sz w:val="24"/>
          <w:szCs w:val="24"/>
        </w:rPr>
        <w:t xml:space="preserve">vládních energetických </w:t>
      </w:r>
      <w:r w:rsidRPr="00EB660F">
        <w:rPr>
          <w:rFonts w:ascii="Calibri" w:hAnsi="Calibri" w:cs="Calibri"/>
          <w:color w:val="000000" w:themeColor="text1"/>
          <w:sz w:val="24"/>
          <w:szCs w:val="24"/>
        </w:rPr>
        <w:t xml:space="preserve">strategií ČR. </w:t>
      </w:r>
    </w:p>
    <w:p w:rsidR="00B31D6F" w:rsidRPr="00EB660F" w:rsidRDefault="00B31D6F" w:rsidP="00EB660F">
      <w:pPr>
        <w:spacing w:after="0" w:line="240" w:lineRule="auto"/>
        <w:jc w:val="both"/>
        <w:rPr>
          <w:rFonts w:ascii="Calibri" w:hAnsi="Calibri" w:cs="Calibri"/>
          <w:color w:val="000000" w:themeColor="text1"/>
          <w:sz w:val="24"/>
          <w:szCs w:val="24"/>
        </w:rPr>
      </w:pPr>
    </w:p>
    <w:p w:rsidR="00C341FE" w:rsidRDefault="002843EE"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P</w:t>
      </w:r>
      <w:r w:rsidR="00A6392D" w:rsidRPr="00EB660F">
        <w:rPr>
          <w:rFonts w:ascii="Calibri" w:hAnsi="Calibri" w:cs="Calibri"/>
          <w:color w:val="000000" w:themeColor="text1"/>
          <w:sz w:val="24"/>
          <w:szCs w:val="24"/>
        </w:rPr>
        <w:t>odpora</w:t>
      </w:r>
      <w:r w:rsidR="003F3738" w:rsidRPr="00EB660F">
        <w:rPr>
          <w:rFonts w:ascii="Calibri" w:hAnsi="Calibri" w:cs="Calibri"/>
          <w:color w:val="000000" w:themeColor="text1"/>
          <w:sz w:val="24"/>
          <w:szCs w:val="24"/>
        </w:rPr>
        <w:t xml:space="preserve"> OZE</w:t>
      </w:r>
      <w:r w:rsidRPr="00EB660F">
        <w:rPr>
          <w:rFonts w:ascii="Calibri" w:hAnsi="Calibri" w:cs="Calibri"/>
          <w:color w:val="000000" w:themeColor="text1"/>
          <w:sz w:val="24"/>
          <w:szCs w:val="24"/>
        </w:rPr>
        <w:t xml:space="preserve"> v ČR</w:t>
      </w:r>
      <w:r w:rsidR="00A6392D" w:rsidRPr="00EB660F">
        <w:rPr>
          <w:rFonts w:ascii="Calibri" w:hAnsi="Calibri" w:cs="Calibri"/>
          <w:color w:val="000000" w:themeColor="text1"/>
          <w:sz w:val="24"/>
          <w:szCs w:val="24"/>
        </w:rPr>
        <w:t xml:space="preserve"> </w:t>
      </w:r>
      <w:r w:rsidR="00B47030" w:rsidRPr="00EB660F">
        <w:rPr>
          <w:rFonts w:ascii="Calibri" w:hAnsi="Calibri" w:cs="Calibri"/>
          <w:color w:val="000000" w:themeColor="text1"/>
          <w:sz w:val="24"/>
          <w:szCs w:val="24"/>
        </w:rPr>
        <w:t>se skládá</w:t>
      </w:r>
      <w:r w:rsidR="00A6392D" w:rsidRPr="00EB660F">
        <w:rPr>
          <w:rFonts w:ascii="Calibri" w:hAnsi="Calibri" w:cs="Calibri"/>
          <w:color w:val="000000" w:themeColor="text1"/>
          <w:sz w:val="24"/>
          <w:szCs w:val="24"/>
        </w:rPr>
        <w:t xml:space="preserve"> z provozních podpor na vyrobenou energii</w:t>
      </w:r>
      <w:r w:rsidR="0079098E" w:rsidRPr="00EB660F">
        <w:rPr>
          <w:rFonts w:ascii="Calibri" w:hAnsi="Calibri" w:cs="Calibri"/>
          <w:color w:val="000000" w:themeColor="text1"/>
          <w:sz w:val="24"/>
          <w:szCs w:val="24"/>
        </w:rPr>
        <w:t xml:space="preserve"> (příspěvky </w:t>
      </w:r>
      <w:r w:rsidR="00262E36" w:rsidRPr="00EB660F">
        <w:rPr>
          <w:rFonts w:ascii="Calibri" w:hAnsi="Calibri" w:cs="Calibri"/>
          <w:color w:val="000000" w:themeColor="text1"/>
          <w:sz w:val="24"/>
          <w:szCs w:val="24"/>
        </w:rPr>
        <w:t>odběratelů</w:t>
      </w:r>
      <w:r w:rsidR="0079098E" w:rsidRPr="00EB660F">
        <w:rPr>
          <w:rFonts w:ascii="Calibri" w:hAnsi="Calibri" w:cs="Calibri"/>
          <w:color w:val="000000" w:themeColor="text1"/>
          <w:sz w:val="24"/>
          <w:szCs w:val="24"/>
        </w:rPr>
        <w:t xml:space="preserve"> a dotace ze státního rozpočtu)</w:t>
      </w:r>
      <w:r w:rsidR="00A6392D" w:rsidRPr="00EB660F">
        <w:rPr>
          <w:rFonts w:ascii="Calibri" w:hAnsi="Calibri" w:cs="Calibri"/>
          <w:color w:val="000000" w:themeColor="text1"/>
          <w:sz w:val="24"/>
          <w:szCs w:val="24"/>
        </w:rPr>
        <w:t xml:space="preserve">, investičních </w:t>
      </w:r>
      <w:r w:rsidR="0079098E" w:rsidRPr="00EB660F">
        <w:rPr>
          <w:rFonts w:ascii="Calibri" w:hAnsi="Calibri" w:cs="Calibri"/>
          <w:color w:val="000000" w:themeColor="text1"/>
          <w:sz w:val="24"/>
          <w:szCs w:val="24"/>
        </w:rPr>
        <w:t>podpor (</w:t>
      </w:r>
      <w:r w:rsidR="00262E36" w:rsidRPr="00EB660F">
        <w:rPr>
          <w:rFonts w:ascii="Calibri" w:hAnsi="Calibri" w:cs="Calibri"/>
          <w:color w:val="000000" w:themeColor="text1"/>
          <w:sz w:val="24"/>
          <w:szCs w:val="24"/>
        </w:rPr>
        <w:t>programy s využitím</w:t>
      </w:r>
      <w:r w:rsidR="00B31D6F">
        <w:rPr>
          <w:rFonts w:ascii="Calibri" w:hAnsi="Calibri" w:cs="Calibri"/>
          <w:color w:val="000000" w:themeColor="text1"/>
          <w:sz w:val="24"/>
          <w:szCs w:val="24"/>
        </w:rPr>
        <w:t xml:space="preserve"> </w:t>
      </w:r>
      <w:r w:rsidR="00262E36" w:rsidRPr="00EB660F">
        <w:rPr>
          <w:rFonts w:ascii="Calibri" w:hAnsi="Calibri" w:cs="Calibri"/>
          <w:color w:val="000000" w:themeColor="text1"/>
          <w:sz w:val="24"/>
          <w:szCs w:val="24"/>
        </w:rPr>
        <w:t>fondů</w:t>
      </w:r>
      <w:r w:rsidR="0079098E" w:rsidRPr="00EB660F">
        <w:rPr>
          <w:rFonts w:ascii="Calibri" w:hAnsi="Calibri" w:cs="Calibri"/>
          <w:color w:val="000000" w:themeColor="text1"/>
          <w:sz w:val="24"/>
          <w:szCs w:val="24"/>
        </w:rPr>
        <w:t xml:space="preserve"> EU) </w:t>
      </w:r>
      <w:r w:rsidR="00995692" w:rsidRPr="00EB660F">
        <w:rPr>
          <w:rFonts w:ascii="Calibri" w:hAnsi="Calibri" w:cs="Calibri"/>
          <w:color w:val="000000" w:themeColor="text1"/>
          <w:sz w:val="24"/>
          <w:szCs w:val="24"/>
        </w:rPr>
        <w:t>a</w:t>
      </w:r>
      <w:r w:rsidR="003C2596" w:rsidRPr="00EB660F">
        <w:rPr>
          <w:rFonts w:ascii="Calibri" w:hAnsi="Calibri" w:cs="Calibri"/>
          <w:color w:val="000000" w:themeColor="text1"/>
          <w:sz w:val="24"/>
          <w:szCs w:val="24"/>
        </w:rPr>
        <w:t> </w:t>
      </w:r>
      <w:r w:rsidR="00A6392D" w:rsidRPr="00EB660F">
        <w:rPr>
          <w:rFonts w:ascii="Calibri" w:hAnsi="Calibri" w:cs="Calibri"/>
          <w:color w:val="000000" w:themeColor="text1"/>
          <w:sz w:val="24"/>
          <w:szCs w:val="24"/>
        </w:rPr>
        <w:t xml:space="preserve">daňových </w:t>
      </w:r>
      <w:r w:rsidR="00995692" w:rsidRPr="00EB660F">
        <w:rPr>
          <w:rFonts w:ascii="Calibri" w:hAnsi="Calibri" w:cs="Calibri"/>
          <w:color w:val="000000" w:themeColor="text1"/>
          <w:sz w:val="24"/>
          <w:szCs w:val="24"/>
        </w:rPr>
        <w:t>podpor</w:t>
      </w:r>
      <w:r w:rsidR="00A6392D" w:rsidRPr="00EB660F">
        <w:rPr>
          <w:rFonts w:ascii="Calibri" w:hAnsi="Calibri" w:cs="Calibri"/>
          <w:color w:val="000000" w:themeColor="text1"/>
          <w:sz w:val="24"/>
          <w:szCs w:val="24"/>
        </w:rPr>
        <w:t xml:space="preserve">. </w:t>
      </w:r>
    </w:p>
    <w:p w:rsidR="00EB660F" w:rsidRPr="00EB660F" w:rsidRDefault="00EB660F" w:rsidP="00EB660F">
      <w:pPr>
        <w:spacing w:after="0" w:line="240" w:lineRule="auto"/>
        <w:jc w:val="both"/>
        <w:rPr>
          <w:rFonts w:ascii="Calibri" w:hAnsi="Calibri" w:cs="Calibri"/>
          <w:color w:val="000000" w:themeColor="text1"/>
          <w:sz w:val="24"/>
          <w:szCs w:val="24"/>
        </w:rPr>
      </w:pPr>
    </w:p>
    <w:p w:rsidR="00A6392D" w:rsidRPr="00EB660F" w:rsidRDefault="00EB660F" w:rsidP="00EB660F">
      <w:pPr>
        <w:spacing w:after="0" w:line="240" w:lineRule="auto"/>
        <w:jc w:val="both"/>
        <w:rPr>
          <w:rFonts w:ascii="Calibri" w:hAnsi="Calibri" w:cs="Calibri"/>
          <w:b/>
          <w:color w:val="000000" w:themeColor="text1"/>
          <w:sz w:val="24"/>
          <w:szCs w:val="24"/>
        </w:rPr>
      </w:pPr>
      <w:r>
        <w:rPr>
          <w:rFonts w:ascii="Calibri" w:hAnsi="Calibri" w:cs="Calibri"/>
          <w:b/>
          <w:color w:val="000000" w:themeColor="text1"/>
          <w:sz w:val="24"/>
          <w:szCs w:val="24"/>
        </w:rPr>
        <w:t xml:space="preserve">2. </w:t>
      </w:r>
      <w:r w:rsidR="00A6392D" w:rsidRPr="00EB660F">
        <w:rPr>
          <w:rFonts w:ascii="Calibri" w:hAnsi="Calibri" w:cs="Calibri"/>
          <w:b/>
          <w:color w:val="000000" w:themeColor="text1"/>
          <w:sz w:val="24"/>
          <w:szCs w:val="24"/>
        </w:rPr>
        <w:t xml:space="preserve">Byl stanovený cíl dosažen </w:t>
      </w:r>
      <w:r w:rsidR="0011366C" w:rsidRPr="00EB660F">
        <w:rPr>
          <w:rFonts w:ascii="Calibri" w:hAnsi="Calibri" w:cs="Calibri"/>
          <w:b/>
          <w:color w:val="000000" w:themeColor="text1"/>
          <w:sz w:val="24"/>
          <w:szCs w:val="24"/>
        </w:rPr>
        <w:t xml:space="preserve">a byl dosažen </w:t>
      </w:r>
      <w:r w:rsidR="00A6392D" w:rsidRPr="00EB660F">
        <w:rPr>
          <w:rFonts w:ascii="Calibri" w:hAnsi="Calibri" w:cs="Calibri"/>
          <w:b/>
          <w:color w:val="000000" w:themeColor="text1"/>
          <w:sz w:val="24"/>
          <w:szCs w:val="24"/>
        </w:rPr>
        <w:t>hospodárně?</w:t>
      </w:r>
    </w:p>
    <w:p w:rsidR="00EB660F" w:rsidRDefault="00EB660F" w:rsidP="00EB660F">
      <w:pPr>
        <w:spacing w:after="0" w:line="240" w:lineRule="auto"/>
        <w:jc w:val="both"/>
        <w:rPr>
          <w:rFonts w:ascii="Calibri" w:hAnsi="Calibri" w:cs="Calibri"/>
          <w:color w:val="000000" w:themeColor="text1"/>
          <w:sz w:val="24"/>
          <w:szCs w:val="24"/>
        </w:rPr>
      </w:pPr>
    </w:p>
    <w:p w:rsidR="00A6392D" w:rsidRDefault="0011366C"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 xml:space="preserve">Indikativní cíl pro rok 2010 byl dosažen. </w:t>
      </w:r>
      <w:r w:rsidR="00A6392D" w:rsidRPr="00EB660F">
        <w:rPr>
          <w:rFonts w:ascii="Calibri" w:hAnsi="Calibri" w:cs="Calibri"/>
          <w:color w:val="000000" w:themeColor="text1"/>
          <w:sz w:val="24"/>
          <w:szCs w:val="24"/>
        </w:rPr>
        <w:t xml:space="preserve">Poskytování podpory OZE bylo </w:t>
      </w:r>
      <w:r w:rsidR="00B47030" w:rsidRPr="00EB660F">
        <w:rPr>
          <w:rFonts w:ascii="Calibri" w:hAnsi="Calibri" w:cs="Calibri"/>
          <w:color w:val="000000" w:themeColor="text1"/>
          <w:sz w:val="24"/>
          <w:szCs w:val="24"/>
        </w:rPr>
        <w:t>ne</w:t>
      </w:r>
      <w:r w:rsidR="00A6392D" w:rsidRPr="00EB660F">
        <w:rPr>
          <w:rFonts w:ascii="Calibri" w:hAnsi="Calibri" w:cs="Calibri"/>
          <w:color w:val="000000" w:themeColor="text1"/>
          <w:sz w:val="24"/>
          <w:szCs w:val="24"/>
        </w:rPr>
        <w:t>hospodárné – stanovené úkoly nebyly zajištěny s co nejnižším vynaložením prostředků.</w:t>
      </w:r>
      <w:r w:rsidR="00C341FE" w:rsidRPr="00EB660F">
        <w:rPr>
          <w:rFonts w:ascii="Calibri" w:hAnsi="Calibri" w:cs="Calibri"/>
          <w:color w:val="000000" w:themeColor="text1"/>
          <w:sz w:val="24"/>
          <w:szCs w:val="24"/>
        </w:rPr>
        <w:t xml:space="preserve"> Cíl byl splněn za cenu neúm</w:t>
      </w:r>
      <w:r w:rsidR="00B47030" w:rsidRPr="00EB660F">
        <w:rPr>
          <w:rFonts w:ascii="Calibri" w:hAnsi="Calibri" w:cs="Calibri"/>
          <w:color w:val="000000" w:themeColor="text1"/>
          <w:sz w:val="24"/>
          <w:szCs w:val="24"/>
        </w:rPr>
        <w:t>ěrného zatížení ekonomiky – většina provozní podpory je hrazena odběrateli elektrické energie.</w:t>
      </w:r>
    </w:p>
    <w:p w:rsidR="00EB660F" w:rsidRPr="00EB660F" w:rsidRDefault="00EB660F" w:rsidP="00EB660F">
      <w:pPr>
        <w:spacing w:after="0" w:line="240" w:lineRule="auto"/>
        <w:jc w:val="both"/>
        <w:rPr>
          <w:rFonts w:ascii="Calibri" w:hAnsi="Calibri" w:cs="Calibri"/>
          <w:color w:val="000000" w:themeColor="text1"/>
          <w:sz w:val="24"/>
          <w:szCs w:val="24"/>
        </w:rPr>
      </w:pPr>
    </w:p>
    <w:p w:rsidR="00A6392D" w:rsidRPr="00EB660F" w:rsidRDefault="00EB660F" w:rsidP="00EB660F">
      <w:pPr>
        <w:spacing w:after="0" w:line="240" w:lineRule="auto"/>
        <w:jc w:val="both"/>
        <w:rPr>
          <w:rFonts w:ascii="Calibri" w:hAnsi="Calibri" w:cs="Calibri"/>
          <w:b/>
          <w:color w:val="000000" w:themeColor="text1"/>
          <w:sz w:val="24"/>
          <w:szCs w:val="24"/>
        </w:rPr>
      </w:pPr>
      <w:r>
        <w:rPr>
          <w:rFonts w:ascii="Calibri" w:hAnsi="Calibri" w:cs="Calibri"/>
          <w:b/>
          <w:color w:val="000000" w:themeColor="text1"/>
          <w:sz w:val="24"/>
          <w:szCs w:val="24"/>
        </w:rPr>
        <w:t xml:space="preserve">3. </w:t>
      </w:r>
      <w:r w:rsidR="00A6392D" w:rsidRPr="00EB660F">
        <w:rPr>
          <w:rFonts w:ascii="Calibri" w:hAnsi="Calibri" w:cs="Calibri"/>
          <w:b/>
          <w:color w:val="000000" w:themeColor="text1"/>
          <w:sz w:val="24"/>
          <w:szCs w:val="24"/>
        </w:rPr>
        <w:t>Jaká byla základní příčina nehospodárnosti?</w:t>
      </w:r>
    </w:p>
    <w:p w:rsidR="00EB660F" w:rsidRDefault="00EB660F" w:rsidP="00EB660F">
      <w:pPr>
        <w:spacing w:after="0" w:line="240" w:lineRule="auto"/>
        <w:jc w:val="both"/>
        <w:rPr>
          <w:rFonts w:ascii="Calibri" w:hAnsi="Calibri" w:cs="Calibri"/>
          <w:color w:val="000000" w:themeColor="text1"/>
          <w:sz w:val="24"/>
          <w:szCs w:val="24"/>
        </w:rPr>
      </w:pPr>
    </w:p>
    <w:p w:rsidR="00A6392D" w:rsidRDefault="00B47030"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Základní příčinou bylo u</w:t>
      </w:r>
      <w:r w:rsidR="00A6392D" w:rsidRPr="00EB660F">
        <w:rPr>
          <w:rFonts w:ascii="Calibri" w:hAnsi="Calibri" w:cs="Calibri"/>
          <w:color w:val="000000" w:themeColor="text1"/>
          <w:sz w:val="24"/>
          <w:szCs w:val="24"/>
        </w:rPr>
        <w:t>platnění</w:t>
      </w:r>
      <w:r w:rsidR="00971DC8" w:rsidRPr="00EB660F">
        <w:rPr>
          <w:rFonts w:ascii="Calibri" w:hAnsi="Calibri" w:cs="Calibri"/>
          <w:color w:val="000000" w:themeColor="text1"/>
          <w:sz w:val="24"/>
          <w:szCs w:val="24"/>
        </w:rPr>
        <w:t xml:space="preserve"> </w:t>
      </w:r>
      <w:r w:rsidR="00A6392D" w:rsidRPr="00EB660F">
        <w:rPr>
          <w:rFonts w:ascii="Calibri" w:hAnsi="Calibri" w:cs="Calibri"/>
          <w:color w:val="000000" w:themeColor="text1"/>
          <w:sz w:val="24"/>
          <w:szCs w:val="24"/>
        </w:rPr>
        <w:t xml:space="preserve">principu plošné podpory </w:t>
      </w:r>
      <w:r w:rsidR="00EB660F">
        <w:rPr>
          <w:rFonts w:ascii="Calibri" w:hAnsi="Calibri" w:cs="Calibri"/>
          <w:color w:val="000000" w:themeColor="text1"/>
          <w:sz w:val="24"/>
          <w:szCs w:val="24"/>
        </w:rPr>
        <w:t>–</w:t>
      </w:r>
      <w:r w:rsidRPr="00EB660F">
        <w:rPr>
          <w:rFonts w:ascii="Calibri" w:hAnsi="Calibri" w:cs="Calibri"/>
          <w:color w:val="000000" w:themeColor="text1"/>
          <w:sz w:val="24"/>
          <w:szCs w:val="24"/>
        </w:rPr>
        <w:t xml:space="preserve"> </w:t>
      </w:r>
      <w:r w:rsidR="00A6392D" w:rsidRPr="00EB660F">
        <w:rPr>
          <w:rFonts w:ascii="Calibri" w:hAnsi="Calibri" w:cs="Calibri"/>
          <w:color w:val="000000" w:themeColor="text1"/>
          <w:sz w:val="24"/>
          <w:szCs w:val="24"/>
        </w:rPr>
        <w:t xml:space="preserve">byly podporovány i nejdražší </w:t>
      </w:r>
      <w:r w:rsidR="00971DC8" w:rsidRPr="00EB660F">
        <w:rPr>
          <w:rFonts w:ascii="Calibri" w:hAnsi="Calibri" w:cs="Calibri"/>
          <w:color w:val="000000" w:themeColor="text1"/>
          <w:sz w:val="24"/>
          <w:szCs w:val="24"/>
        </w:rPr>
        <w:t>OZE</w:t>
      </w:r>
      <w:r w:rsidR="00A6392D" w:rsidRPr="00EB660F">
        <w:rPr>
          <w:rFonts w:ascii="Calibri" w:hAnsi="Calibri" w:cs="Calibri"/>
          <w:color w:val="000000" w:themeColor="text1"/>
          <w:sz w:val="24"/>
          <w:szCs w:val="24"/>
        </w:rPr>
        <w:t xml:space="preserve">. </w:t>
      </w:r>
      <w:proofErr w:type="spellStart"/>
      <w:r w:rsidR="00A6392D" w:rsidRPr="00EB660F">
        <w:rPr>
          <w:rFonts w:ascii="Calibri" w:hAnsi="Calibri" w:cs="Calibri"/>
          <w:color w:val="000000" w:themeColor="text1"/>
          <w:sz w:val="24"/>
          <w:szCs w:val="24"/>
        </w:rPr>
        <w:t>Fotovoltaika</w:t>
      </w:r>
      <w:proofErr w:type="spellEnd"/>
      <w:r w:rsidR="00A6392D" w:rsidRPr="00EB660F">
        <w:rPr>
          <w:rFonts w:ascii="Calibri" w:hAnsi="Calibri" w:cs="Calibri"/>
          <w:color w:val="000000" w:themeColor="text1"/>
          <w:sz w:val="24"/>
          <w:szCs w:val="24"/>
        </w:rPr>
        <w:t xml:space="preserve"> jako jeden z nejdražších zdrojů</w:t>
      </w:r>
      <w:r w:rsidR="00265CF6">
        <w:rPr>
          <w:rFonts w:ascii="Calibri" w:hAnsi="Calibri" w:cs="Calibri"/>
          <w:color w:val="000000" w:themeColor="text1"/>
          <w:sz w:val="24"/>
          <w:szCs w:val="24"/>
        </w:rPr>
        <w:t xml:space="preserve"> </w:t>
      </w:r>
      <w:r w:rsidR="00A6392D" w:rsidRPr="00EB660F">
        <w:rPr>
          <w:rFonts w:ascii="Calibri" w:hAnsi="Calibri" w:cs="Calibri"/>
          <w:color w:val="000000" w:themeColor="text1"/>
          <w:sz w:val="24"/>
          <w:szCs w:val="24"/>
        </w:rPr>
        <w:t xml:space="preserve">např. v roce 2013 činila </w:t>
      </w:r>
      <w:r w:rsidR="00E4039B" w:rsidRPr="00EB660F">
        <w:rPr>
          <w:rFonts w:ascii="Calibri" w:hAnsi="Calibri" w:cs="Calibri"/>
          <w:color w:val="000000" w:themeColor="text1"/>
          <w:sz w:val="24"/>
          <w:szCs w:val="24"/>
        </w:rPr>
        <w:t>přibližně</w:t>
      </w:r>
      <w:r w:rsidR="00823F63" w:rsidRPr="00EB660F">
        <w:rPr>
          <w:rFonts w:ascii="Calibri" w:hAnsi="Calibri" w:cs="Calibri"/>
          <w:color w:val="000000" w:themeColor="text1"/>
          <w:sz w:val="24"/>
          <w:szCs w:val="24"/>
        </w:rPr>
        <w:t xml:space="preserve"> 6</w:t>
      </w:r>
      <w:r w:rsidR="00E4039B" w:rsidRPr="00EB660F">
        <w:rPr>
          <w:rFonts w:ascii="Calibri" w:hAnsi="Calibri" w:cs="Calibri"/>
          <w:color w:val="000000" w:themeColor="text1"/>
          <w:sz w:val="24"/>
          <w:szCs w:val="24"/>
        </w:rPr>
        <w:t>6</w:t>
      </w:r>
      <w:r w:rsidR="00464891" w:rsidRPr="00EB660F">
        <w:rPr>
          <w:rFonts w:ascii="Calibri" w:hAnsi="Calibri" w:cs="Calibri"/>
          <w:color w:val="000000" w:themeColor="text1"/>
          <w:sz w:val="24"/>
          <w:szCs w:val="24"/>
        </w:rPr>
        <w:t> </w:t>
      </w:r>
      <w:r w:rsidR="00823F63" w:rsidRPr="00EB660F">
        <w:rPr>
          <w:rFonts w:ascii="Calibri" w:hAnsi="Calibri" w:cs="Calibri"/>
          <w:color w:val="000000" w:themeColor="text1"/>
          <w:sz w:val="24"/>
          <w:szCs w:val="24"/>
        </w:rPr>
        <w:t>%</w:t>
      </w:r>
      <w:r w:rsidR="00265CF6">
        <w:rPr>
          <w:rFonts w:ascii="Calibri" w:hAnsi="Calibri" w:cs="Calibri"/>
          <w:color w:val="000000" w:themeColor="text1"/>
          <w:sz w:val="24"/>
          <w:szCs w:val="24"/>
        </w:rPr>
        <w:t xml:space="preserve"> </w:t>
      </w:r>
      <w:r w:rsidR="00A6392D" w:rsidRPr="00EB660F">
        <w:rPr>
          <w:rFonts w:ascii="Calibri" w:hAnsi="Calibri" w:cs="Calibri"/>
          <w:color w:val="000000" w:themeColor="text1"/>
          <w:sz w:val="24"/>
          <w:szCs w:val="24"/>
        </w:rPr>
        <w:t xml:space="preserve">nákladů na provozní podporu všech OZE. Přitom </w:t>
      </w:r>
      <w:r w:rsidR="00762C13" w:rsidRPr="00EB660F">
        <w:rPr>
          <w:rFonts w:ascii="Calibri" w:hAnsi="Calibri" w:cs="Calibri"/>
          <w:color w:val="000000" w:themeColor="text1"/>
          <w:sz w:val="24"/>
          <w:szCs w:val="24"/>
        </w:rPr>
        <w:t>FVE</w:t>
      </w:r>
      <w:r w:rsidR="00A6392D" w:rsidRPr="00EB660F">
        <w:rPr>
          <w:rFonts w:ascii="Calibri" w:hAnsi="Calibri" w:cs="Calibri"/>
          <w:color w:val="000000" w:themeColor="text1"/>
          <w:sz w:val="24"/>
          <w:szCs w:val="24"/>
        </w:rPr>
        <w:t xml:space="preserve"> vyrobily v tomto roce pouze </w:t>
      </w:r>
      <w:r w:rsidR="00823F63" w:rsidRPr="00EB660F">
        <w:rPr>
          <w:rFonts w:ascii="Calibri" w:hAnsi="Calibri" w:cs="Calibri"/>
          <w:color w:val="000000" w:themeColor="text1"/>
          <w:sz w:val="24"/>
          <w:szCs w:val="24"/>
        </w:rPr>
        <w:t xml:space="preserve">cca </w:t>
      </w:r>
      <w:r w:rsidR="00A6392D" w:rsidRPr="00EB660F">
        <w:rPr>
          <w:rFonts w:ascii="Calibri" w:hAnsi="Calibri" w:cs="Calibri"/>
          <w:color w:val="000000" w:themeColor="text1"/>
          <w:sz w:val="24"/>
          <w:szCs w:val="24"/>
        </w:rPr>
        <w:t>22</w:t>
      </w:r>
      <w:r w:rsidR="00265CF6">
        <w:rPr>
          <w:rFonts w:ascii="Calibri" w:hAnsi="Calibri" w:cs="Calibri"/>
          <w:color w:val="000000" w:themeColor="text1"/>
          <w:sz w:val="24"/>
          <w:szCs w:val="24"/>
        </w:rPr>
        <w:t> </w:t>
      </w:r>
      <w:r w:rsidR="00A6392D" w:rsidRPr="00EB660F">
        <w:rPr>
          <w:rFonts w:ascii="Calibri" w:hAnsi="Calibri" w:cs="Calibri"/>
          <w:color w:val="000000" w:themeColor="text1"/>
          <w:sz w:val="24"/>
          <w:szCs w:val="24"/>
        </w:rPr>
        <w:t>% elektřiny produkované z OZE.</w:t>
      </w:r>
      <w:r w:rsidR="009543FC" w:rsidRPr="00EB660F">
        <w:rPr>
          <w:rFonts w:ascii="Calibri" w:hAnsi="Calibri" w:cs="Calibri"/>
          <w:color w:val="000000" w:themeColor="text1"/>
          <w:sz w:val="24"/>
          <w:szCs w:val="24"/>
        </w:rPr>
        <w:t xml:space="preserve"> </w:t>
      </w:r>
      <w:r w:rsidR="00464891" w:rsidRPr="00EB660F">
        <w:rPr>
          <w:rFonts w:ascii="Calibri" w:hAnsi="Calibri" w:cs="Calibri"/>
          <w:color w:val="000000" w:themeColor="text1"/>
          <w:sz w:val="24"/>
          <w:szCs w:val="24"/>
        </w:rPr>
        <w:t>Tento postup lze posoudit též jako neefektivní.</w:t>
      </w:r>
      <w:r w:rsidR="00A6392D" w:rsidRPr="00EB660F">
        <w:rPr>
          <w:rFonts w:ascii="Calibri" w:hAnsi="Calibri" w:cs="Calibri"/>
          <w:color w:val="000000" w:themeColor="text1"/>
          <w:sz w:val="24"/>
          <w:szCs w:val="24"/>
        </w:rPr>
        <w:t xml:space="preserve"> Plošná podpora OZE byla kritizována již v kontrolní akci</w:t>
      </w:r>
      <w:r w:rsidR="00265CF6">
        <w:rPr>
          <w:rFonts w:ascii="Calibri" w:hAnsi="Calibri" w:cs="Calibri"/>
          <w:color w:val="000000" w:themeColor="text1"/>
          <w:sz w:val="24"/>
          <w:szCs w:val="24"/>
        </w:rPr>
        <w:t xml:space="preserve"> č. </w:t>
      </w:r>
      <w:r w:rsidR="00464891" w:rsidRPr="00EB660F">
        <w:rPr>
          <w:rFonts w:ascii="Calibri" w:hAnsi="Calibri" w:cs="Calibri"/>
          <w:color w:val="000000" w:themeColor="text1"/>
          <w:sz w:val="24"/>
          <w:szCs w:val="24"/>
        </w:rPr>
        <w:t>08/38</w:t>
      </w:r>
      <w:r w:rsidR="00A6392D" w:rsidRPr="00EB660F">
        <w:rPr>
          <w:rFonts w:ascii="Calibri" w:hAnsi="Calibri" w:cs="Calibri"/>
          <w:color w:val="000000" w:themeColor="text1"/>
          <w:sz w:val="24"/>
          <w:szCs w:val="24"/>
        </w:rPr>
        <w:t xml:space="preserve"> dokončené v roce 2009.</w:t>
      </w:r>
    </w:p>
    <w:p w:rsidR="00EB660F" w:rsidRPr="00EB660F" w:rsidRDefault="00EB660F" w:rsidP="00EB660F">
      <w:pPr>
        <w:spacing w:after="0" w:line="240" w:lineRule="auto"/>
        <w:jc w:val="both"/>
        <w:rPr>
          <w:rFonts w:ascii="Calibri" w:hAnsi="Calibri" w:cs="Calibri"/>
          <w:color w:val="000000" w:themeColor="text1"/>
          <w:sz w:val="24"/>
          <w:szCs w:val="24"/>
        </w:rPr>
      </w:pPr>
    </w:p>
    <w:p w:rsidR="00A6392D" w:rsidRPr="00EB660F" w:rsidRDefault="00EB660F" w:rsidP="00EB660F">
      <w:pPr>
        <w:spacing w:after="0" w:line="240" w:lineRule="auto"/>
        <w:jc w:val="both"/>
        <w:rPr>
          <w:rFonts w:ascii="Calibri" w:hAnsi="Calibri" w:cs="Calibri"/>
          <w:b/>
          <w:color w:val="000000" w:themeColor="text1"/>
          <w:sz w:val="24"/>
          <w:szCs w:val="24"/>
        </w:rPr>
      </w:pPr>
      <w:r>
        <w:rPr>
          <w:rFonts w:ascii="Calibri" w:hAnsi="Calibri" w:cs="Calibri"/>
          <w:b/>
          <w:color w:val="000000" w:themeColor="text1"/>
          <w:sz w:val="24"/>
          <w:szCs w:val="24"/>
        </w:rPr>
        <w:t xml:space="preserve">4. </w:t>
      </w:r>
      <w:r w:rsidR="00A6392D" w:rsidRPr="00EB660F">
        <w:rPr>
          <w:rFonts w:ascii="Calibri" w:hAnsi="Calibri" w:cs="Calibri"/>
          <w:b/>
          <w:color w:val="000000" w:themeColor="text1"/>
          <w:sz w:val="24"/>
          <w:szCs w:val="24"/>
        </w:rPr>
        <w:t>Odpovídal vývoj zpracovaným koncepcím?</w:t>
      </w:r>
    </w:p>
    <w:p w:rsidR="00EB660F" w:rsidRDefault="00EB660F" w:rsidP="00EB660F">
      <w:pPr>
        <w:spacing w:after="0" w:line="240" w:lineRule="auto"/>
        <w:jc w:val="both"/>
        <w:rPr>
          <w:rFonts w:ascii="Calibri" w:hAnsi="Calibri" w:cs="Calibri"/>
          <w:color w:val="000000" w:themeColor="text1"/>
          <w:sz w:val="24"/>
          <w:szCs w:val="24"/>
        </w:rPr>
      </w:pPr>
    </w:p>
    <w:p w:rsidR="00AC1001" w:rsidRDefault="00762C13"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N</w:t>
      </w:r>
      <w:r w:rsidR="00971DC8" w:rsidRPr="00EB660F">
        <w:rPr>
          <w:rFonts w:ascii="Calibri" w:hAnsi="Calibri" w:cs="Calibri"/>
          <w:color w:val="000000" w:themeColor="text1"/>
          <w:sz w:val="24"/>
          <w:szCs w:val="24"/>
        </w:rPr>
        <w:t>ežádoucí</w:t>
      </w:r>
      <w:r w:rsidRPr="00EB660F">
        <w:rPr>
          <w:rFonts w:ascii="Calibri" w:hAnsi="Calibri" w:cs="Calibri"/>
          <w:color w:val="000000" w:themeColor="text1"/>
          <w:sz w:val="24"/>
          <w:szCs w:val="24"/>
        </w:rPr>
        <w:t xml:space="preserve"> </w:t>
      </w:r>
      <w:r w:rsidR="00971DC8" w:rsidRPr="00EB660F">
        <w:rPr>
          <w:rFonts w:ascii="Calibri" w:hAnsi="Calibri" w:cs="Calibri"/>
          <w:color w:val="000000" w:themeColor="text1"/>
          <w:sz w:val="24"/>
          <w:szCs w:val="24"/>
        </w:rPr>
        <w:t xml:space="preserve">vývoj </w:t>
      </w:r>
      <w:r w:rsidR="00A6392D" w:rsidRPr="00EB660F">
        <w:rPr>
          <w:rFonts w:ascii="Calibri" w:hAnsi="Calibri" w:cs="Calibri"/>
          <w:color w:val="000000" w:themeColor="text1"/>
          <w:sz w:val="24"/>
          <w:szCs w:val="24"/>
        </w:rPr>
        <w:t>byl</w:t>
      </w:r>
      <w:r w:rsidR="00971DC8" w:rsidRPr="00EB660F">
        <w:rPr>
          <w:rFonts w:ascii="Calibri" w:hAnsi="Calibri" w:cs="Calibri"/>
          <w:color w:val="000000" w:themeColor="text1"/>
          <w:sz w:val="24"/>
          <w:szCs w:val="24"/>
        </w:rPr>
        <w:t xml:space="preserve"> způsoben</w:t>
      </w:r>
      <w:r w:rsidR="00A6392D" w:rsidRPr="00EB660F">
        <w:rPr>
          <w:rFonts w:ascii="Calibri" w:hAnsi="Calibri" w:cs="Calibri"/>
          <w:color w:val="000000" w:themeColor="text1"/>
          <w:sz w:val="24"/>
          <w:szCs w:val="24"/>
        </w:rPr>
        <w:t xml:space="preserve"> </w:t>
      </w:r>
      <w:r w:rsidRPr="00EB660F">
        <w:rPr>
          <w:rFonts w:ascii="Calibri" w:hAnsi="Calibri" w:cs="Calibri"/>
          <w:color w:val="000000" w:themeColor="text1"/>
          <w:sz w:val="24"/>
          <w:szCs w:val="24"/>
        </w:rPr>
        <w:t>n</w:t>
      </w:r>
      <w:r w:rsidR="00971DC8" w:rsidRPr="00EB660F">
        <w:rPr>
          <w:rFonts w:ascii="Calibri" w:hAnsi="Calibri" w:cs="Calibri"/>
          <w:color w:val="000000" w:themeColor="text1"/>
          <w:sz w:val="24"/>
          <w:szCs w:val="24"/>
        </w:rPr>
        <w:t xml:space="preserve">eúměrně vysokou </w:t>
      </w:r>
      <w:r w:rsidR="00A6392D" w:rsidRPr="00EB660F">
        <w:rPr>
          <w:rFonts w:ascii="Calibri" w:hAnsi="Calibri" w:cs="Calibri"/>
          <w:color w:val="000000" w:themeColor="text1"/>
          <w:sz w:val="24"/>
          <w:szCs w:val="24"/>
        </w:rPr>
        <w:t>provozní podpor</w:t>
      </w:r>
      <w:r w:rsidR="00971DC8" w:rsidRPr="00EB660F">
        <w:rPr>
          <w:rFonts w:ascii="Calibri" w:hAnsi="Calibri" w:cs="Calibri"/>
          <w:color w:val="000000" w:themeColor="text1"/>
          <w:sz w:val="24"/>
          <w:szCs w:val="24"/>
        </w:rPr>
        <w:t>ou</w:t>
      </w:r>
      <w:r w:rsidR="00265CF6">
        <w:rPr>
          <w:rFonts w:ascii="Calibri" w:hAnsi="Calibri" w:cs="Calibri"/>
          <w:color w:val="000000" w:themeColor="text1"/>
          <w:sz w:val="24"/>
          <w:szCs w:val="24"/>
        </w:rPr>
        <w:t xml:space="preserve"> </w:t>
      </w:r>
      <w:r w:rsidRPr="00EB660F">
        <w:rPr>
          <w:rFonts w:ascii="Calibri" w:hAnsi="Calibri" w:cs="Calibri"/>
          <w:color w:val="000000" w:themeColor="text1"/>
          <w:sz w:val="24"/>
          <w:szCs w:val="24"/>
        </w:rPr>
        <w:t>FVE</w:t>
      </w:r>
      <w:r w:rsidR="00A6392D" w:rsidRPr="00EB660F">
        <w:rPr>
          <w:rFonts w:ascii="Calibri" w:hAnsi="Calibri" w:cs="Calibri"/>
          <w:color w:val="000000" w:themeColor="text1"/>
          <w:sz w:val="24"/>
          <w:szCs w:val="24"/>
        </w:rPr>
        <w:t xml:space="preserve"> pořízených do roku 2010</w:t>
      </w:r>
      <w:r w:rsidR="00971DC8" w:rsidRPr="00EB660F">
        <w:rPr>
          <w:rFonts w:ascii="Calibri" w:hAnsi="Calibri" w:cs="Calibri"/>
          <w:color w:val="000000" w:themeColor="text1"/>
          <w:sz w:val="24"/>
          <w:szCs w:val="24"/>
        </w:rPr>
        <w:t xml:space="preserve">. Vyvolaný </w:t>
      </w:r>
      <w:r w:rsidR="00BC4FF8" w:rsidRPr="00EB660F">
        <w:rPr>
          <w:rFonts w:ascii="Calibri" w:hAnsi="Calibri" w:cs="Calibri"/>
          <w:color w:val="000000" w:themeColor="text1"/>
          <w:sz w:val="24"/>
          <w:szCs w:val="24"/>
        </w:rPr>
        <w:t>solární</w:t>
      </w:r>
      <w:r w:rsidR="00A6392D" w:rsidRPr="00EB660F">
        <w:rPr>
          <w:rFonts w:ascii="Calibri" w:hAnsi="Calibri" w:cs="Calibri"/>
          <w:color w:val="000000" w:themeColor="text1"/>
          <w:sz w:val="24"/>
          <w:szCs w:val="24"/>
        </w:rPr>
        <w:t xml:space="preserve"> boom nevycházel z koncepcí, záměrů nebo plánů podložených </w:t>
      </w:r>
      <w:r w:rsidR="00A6392D" w:rsidRPr="00EB660F">
        <w:rPr>
          <w:rFonts w:ascii="Calibri" w:hAnsi="Calibri" w:cs="Calibri"/>
          <w:color w:val="000000" w:themeColor="text1"/>
          <w:sz w:val="24"/>
          <w:szCs w:val="24"/>
        </w:rPr>
        <w:lastRenderedPageBreak/>
        <w:t>analýzam</w:t>
      </w:r>
      <w:r w:rsidRPr="00EB660F">
        <w:rPr>
          <w:rFonts w:ascii="Calibri" w:hAnsi="Calibri" w:cs="Calibri"/>
          <w:color w:val="000000" w:themeColor="text1"/>
          <w:sz w:val="24"/>
          <w:szCs w:val="24"/>
        </w:rPr>
        <w:t>i.</w:t>
      </w:r>
      <w:r w:rsidR="00A6392D" w:rsidRPr="00EB660F">
        <w:rPr>
          <w:rFonts w:ascii="Calibri" w:hAnsi="Calibri" w:cs="Calibri"/>
          <w:color w:val="000000" w:themeColor="text1"/>
          <w:sz w:val="24"/>
          <w:szCs w:val="24"/>
        </w:rPr>
        <w:t xml:space="preserve"> </w:t>
      </w:r>
      <w:r w:rsidRPr="00EB660F">
        <w:rPr>
          <w:rFonts w:ascii="Calibri" w:hAnsi="Calibri" w:cs="Calibri"/>
          <w:color w:val="000000" w:themeColor="text1"/>
          <w:sz w:val="24"/>
          <w:szCs w:val="24"/>
        </w:rPr>
        <w:t>B</w:t>
      </w:r>
      <w:r w:rsidR="00A6392D" w:rsidRPr="00EB660F">
        <w:rPr>
          <w:rFonts w:ascii="Calibri" w:hAnsi="Calibri" w:cs="Calibri"/>
          <w:color w:val="000000" w:themeColor="text1"/>
          <w:sz w:val="24"/>
          <w:szCs w:val="24"/>
        </w:rPr>
        <w:t>yl</w:t>
      </w:r>
      <w:r w:rsidRPr="00EB660F">
        <w:rPr>
          <w:rFonts w:ascii="Calibri" w:hAnsi="Calibri" w:cs="Calibri"/>
          <w:color w:val="000000" w:themeColor="text1"/>
          <w:sz w:val="24"/>
          <w:szCs w:val="24"/>
        </w:rPr>
        <w:t xml:space="preserve"> </w:t>
      </w:r>
      <w:r w:rsidR="00A6392D" w:rsidRPr="00EB660F">
        <w:rPr>
          <w:rFonts w:ascii="Calibri" w:hAnsi="Calibri" w:cs="Calibri"/>
          <w:color w:val="000000" w:themeColor="text1"/>
          <w:sz w:val="24"/>
          <w:szCs w:val="24"/>
        </w:rPr>
        <w:t>výsledkem nesprávně nastavených podmínek v zákoně o podpoře výroby elektřiny z</w:t>
      </w:r>
      <w:r w:rsidR="00992C83" w:rsidRPr="00EB660F">
        <w:rPr>
          <w:rFonts w:ascii="Calibri" w:hAnsi="Calibri" w:cs="Calibri"/>
          <w:color w:val="000000" w:themeColor="text1"/>
          <w:sz w:val="24"/>
          <w:szCs w:val="24"/>
        </w:rPr>
        <w:t> </w:t>
      </w:r>
      <w:r w:rsidR="00A6392D" w:rsidRPr="00EB660F">
        <w:rPr>
          <w:rFonts w:ascii="Calibri" w:hAnsi="Calibri" w:cs="Calibri"/>
          <w:color w:val="000000" w:themeColor="text1"/>
          <w:sz w:val="24"/>
          <w:szCs w:val="24"/>
        </w:rPr>
        <w:t>OZE</w:t>
      </w:r>
      <w:r w:rsidR="00992C83" w:rsidRPr="00EB660F">
        <w:rPr>
          <w:rFonts w:ascii="Calibri" w:hAnsi="Calibri" w:cs="Calibri"/>
          <w:color w:val="000000" w:themeColor="text1"/>
          <w:sz w:val="24"/>
          <w:szCs w:val="24"/>
          <w:vertAlign w:val="superscript"/>
        </w:rPr>
        <w:t>16</w:t>
      </w:r>
      <w:r w:rsidR="00A6392D" w:rsidRPr="00EB660F">
        <w:rPr>
          <w:rFonts w:ascii="Calibri" w:hAnsi="Calibri" w:cs="Calibri"/>
          <w:color w:val="000000" w:themeColor="text1"/>
          <w:sz w:val="24"/>
          <w:szCs w:val="24"/>
        </w:rPr>
        <w:t xml:space="preserve">, které vedly k návratnosti </w:t>
      </w:r>
      <w:proofErr w:type="spellStart"/>
      <w:r w:rsidR="00A6392D" w:rsidRPr="00EB660F">
        <w:rPr>
          <w:rFonts w:ascii="Calibri" w:hAnsi="Calibri" w:cs="Calibri"/>
          <w:color w:val="000000" w:themeColor="text1"/>
          <w:sz w:val="24"/>
          <w:szCs w:val="24"/>
        </w:rPr>
        <w:t>fotovoltaiky</w:t>
      </w:r>
      <w:proofErr w:type="spellEnd"/>
      <w:r w:rsidR="00A6392D" w:rsidRPr="00EB660F">
        <w:rPr>
          <w:rFonts w:ascii="Calibri" w:hAnsi="Calibri" w:cs="Calibri"/>
          <w:color w:val="000000" w:themeColor="text1"/>
          <w:sz w:val="24"/>
          <w:szCs w:val="24"/>
        </w:rPr>
        <w:t xml:space="preserve"> okolo 7 let </w:t>
      </w:r>
      <w:r w:rsidR="00D14C59" w:rsidRPr="00EB660F">
        <w:rPr>
          <w:rFonts w:ascii="Calibri" w:hAnsi="Calibri" w:cs="Calibri"/>
          <w:color w:val="000000" w:themeColor="text1"/>
          <w:sz w:val="24"/>
          <w:szCs w:val="24"/>
        </w:rPr>
        <w:t>–</w:t>
      </w:r>
      <w:r w:rsidR="00A6392D" w:rsidRPr="00EB660F">
        <w:rPr>
          <w:rFonts w:ascii="Calibri" w:hAnsi="Calibri" w:cs="Calibri"/>
          <w:color w:val="000000" w:themeColor="text1"/>
          <w:sz w:val="24"/>
          <w:szCs w:val="24"/>
        </w:rPr>
        <w:t xml:space="preserve"> nejkratší ze všech OZE.</w:t>
      </w:r>
    </w:p>
    <w:p w:rsidR="00EB660F" w:rsidRPr="00EB660F" w:rsidRDefault="00EB660F" w:rsidP="00EB660F">
      <w:pPr>
        <w:spacing w:after="0" w:line="240" w:lineRule="auto"/>
        <w:jc w:val="both"/>
        <w:rPr>
          <w:rFonts w:ascii="Calibri" w:hAnsi="Calibri" w:cs="Calibri"/>
          <w:color w:val="000000" w:themeColor="text1"/>
          <w:sz w:val="24"/>
          <w:szCs w:val="24"/>
        </w:rPr>
      </w:pPr>
    </w:p>
    <w:p w:rsidR="00A6392D" w:rsidRPr="00EB660F" w:rsidRDefault="00EB660F" w:rsidP="00EB660F">
      <w:pPr>
        <w:spacing w:after="0" w:line="240" w:lineRule="auto"/>
        <w:jc w:val="both"/>
        <w:rPr>
          <w:rFonts w:ascii="Calibri" w:hAnsi="Calibri" w:cs="Calibri"/>
          <w:b/>
          <w:color w:val="000000" w:themeColor="text1"/>
          <w:sz w:val="24"/>
          <w:szCs w:val="24"/>
        </w:rPr>
      </w:pPr>
      <w:r>
        <w:rPr>
          <w:rFonts w:ascii="Calibri" w:hAnsi="Calibri" w:cs="Calibri"/>
          <w:b/>
          <w:color w:val="000000" w:themeColor="text1"/>
          <w:sz w:val="24"/>
          <w:szCs w:val="24"/>
        </w:rPr>
        <w:t xml:space="preserve">5. </w:t>
      </w:r>
      <w:r w:rsidR="00A6392D" w:rsidRPr="00EB660F">
        <w:rPr>
          <w:rFonts w:ascii="Calibri" w:hAnsi="Calibri" w:cs="Calibri"/>
          <w:b/>
          <w:color w:val="000000" w:themeColor="text1"/>
          <w:sz w:val="24"/>
          <w:szCs w:val="24"/>
        </w:rPr>
        <w:t>Byla bezprostředně provedena odpovídající opatření?</w:t>
      </w:r>
    </w:p>
    <w:p w:rsidR="00EB660F" w:rsidRDefault="00EB660F" w:rsidP="00EB660F">
      <w:pPr>
        <w:spacing w:after="0" w:line="240" w:lineRule="auto"/>
        <w:jc w:val="both"/>
        <w:rPr>
          <w:rFonts w:ascii="Calibri" w:hAnsi="Calibri" w:cs="Calibri"/>
          <w:color w:val="000000" w:themeColor="text1"/>
          <w:sz w:val="24"/>
          <w:szCs w:val="24"/>
        </w:rPr>
      </w:pPr>
    </w:p>
    <w:p w:rsidR="00A6392D" w:rsidRDefault="00B42FCD"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Odpovědné orgány neprovedly včas n</w:t>
      </w:r>
      <w:r w:rsidR="00A6392D" w:rsidRPr="00EB660F">
        <w:rPr>
          <w:rFonts w:ascii="Calibri" w:hAnsi="Calibri" w:cs="Calibri"/>
          <w:color w:val="000000" w:themeColor="text1"/>
          <w:sz w:val="24"/>
          <w:szCs w:val="24"/>
        </w:rPr>
        <w:t>ezbytn</w:t>
      </w:r>
      <w:r w:rsidRPr="00EB660F">
        <w:rPr>
          <w:rFonts w:ascii="Calibri" w:hAnsi="Calibri" w:cs="Calibri"/>
          <w:color w:val="000000" w:themeColor="text1"/>
          <w:sz w:val="24"/>
          <w:szCs w:val="24"/>
        </w:rPr>
        <w:t>ou</w:t>
      </w:r>
      <w:r w:rsidR="00A6392D" w:rsidRPr="00EB660F">
        <w:rPr>
          <w:rFonts w:ascii="Calibri" w:hAnsi="Calibri" w:cs="Calibri"/>
          <w:color w:val="000000" w:themeColor="text1"/>
          <w:sz w:val="24"/>
          <w:szCs w:val="24"/>
        </w:rPr>
        <w:t xml:space="preserve"> novelizac</w:t>
      </w:r>
      <w:r w:rsidRPr="00EB660F">
        <w:rPr>
          <w:rFonts w:ascii="Calibri" w:hAnsi="Calibri" w:cs="Calibri"/>
          <w:color w:val="000000" w:themeColor="text1"/>
          <w:sz w:val="24"/>
          <w:szCs w:val="24"/>
        </w:rPr>
        <w:t>i</w:t>
      </w:r>
      <w:r w:rsidR="00A6392D" w:rsidRPr="00EB660F">
        <w:rPr>
          <w:rFonts w:ascii="Calibri" w:hAnsi="Calibri" w:cs="Calibri"/>
          <w:color w:val="000000" w:themeColor="text1"/>
          <w:sz w:val="24"/>
          <w:szCs w:val="24"/>
        </w:rPr>
        <w:t xml:space="preserve"> zákona o podpoře výroby elektřiny z</w:t>
      </w:r>
      <w:r w:rsidR="00992C83" w:rsidRPr="00EB660F">
        <w:rPr>
          <w:rFonts w:ascii="Calibri" w:hAnsi="Calibri" w:cs="Calibri"/>
          <w:color w:val="000000" w:themeColor="text1"/>
          <w:sz w:val="24"/>
          <w:szCs w:val="24"/>
        </w:rPr>
        <w:t> </w:t>
      </w:r>
      <w:r w:rsidR="00A6392D" w:rsidRPr="00EB660F">
        <w:rPr>
          <w:rFonts w:ascii="Calibri" w:hAnsi="Calibri" w:cs="Calibri"/>
          <w:color w:val="000000" w:themeColor="text1"/>
          <w:sz w:val="24"/>
          <w:szCs w:val="24"/>
        </w:rPr>
        <w:t>OZE</w:t>
      </w:r>
      <w:r w:rsidR="00992C83" w:rsidRPr="00EB660F">
        <w:rPr>
          <w:rFonts w:ascii="Calibri" w:hAnsi="Calibri" w:cs="Calibri"/>
          <w:color w:val="000000" w:themeColor="text1"/>
          <w:sz w:val="24"/>
          <w:szCs w:val="24"/>
          <w:vertAlign w:val="superscript"/>
        </w:rPr>
        <w:t>16</w:t>
      </w:r>
      <w:r w:rsidR="00B47030" w:rsidRPr="00EB660F">
        <w:rPr>
          <w:rFonts w:ascii="Calibri" w:hAnsi="Calibri" w:cs="Calibri"/>
          <w:color w:val="000000" w:themeColor="text1"/>
          <w:sz w:val="24"/>
          <w:szCs w:val="24"/>
        </w:rPr>
        <w:t>,</w:t>
      </w:r>
      <w:r w:rsidR="00A6392D" w:rsidRPr="00EB660F">
        <w:rPr>
          <w:rFonts w:ascii="Calibri" w:hAnsi="Calibri" w:cs="Calibri"/>
          <w:color w:val="000000" w:themeColor="text1"/>
          <w:sz w:val="24"/>
          <w:szCs w:val="24"/>
        </w:rPr>
        <w:t xml:space="preserve"> </w:t>
      </w:r>
      <w:r w:rsidR="00B47030" w:rsidRPr="00EB660F">
        <w:rPr>
          <w:rFonts w:ascii="Calibri" w:hAnsi="Calibri" w:cs="Calibri"/>
          <w:color w:val="000000" w:themeColor="text1"/>
          <w:sz w:val="24"/>
          <w:szCs w:val="24"/>
        </w:rPr>
        <w:t>přestože</w:t>
      </w:r>
      <w:r w:rsidR="00A6392D" w:rsidRPr="00EB660F">
        <w:rPr>
          <w:rFonts w:ascii="Calibri" w:hAnsi="Calibri" w:cs="Calibri"/>
          <w:color w:val="000000" w:themeColor="text1"/>
          <w:sz w:val="24"/>
          <w:szCs w:val="24"/>
        </w:rPr>
        <w:t xml:space="preserve"> se projevilo negativně ustanovení původního znění zákona neumožňující snížit výkupní ce</w:t>
      </w:r>
      <w:r w:rsidR="00B47030" w:rsidRPr="00EB660F">
        <w:rPr>
          <w:rFonts w:ascii="Calibri" w:hAnsi="Calibri" w:cs="Calibri"/>
          <w:color w:val="000000" w:themeColor="text1"/>
          <w:sz w:val="24"/>
          <w:szCs w:val="24"/>
        </w:rPr>
        <w:t>nu z roku na rok o více než 5 %. To</w:t>
      </w:r>
      <w:r w:rsidRPr="00EB660F">
        <w:rPr>
          <w:rFonts w:ascii="Calibri" w:hAnsi="Calibri" w:cs="Calibri"/>
          <w:color w:val="000000" w:themeColor="text1"/>
          <w:sz w:val="24"/>
          <w:szCs w:val="24"/>
        </w:rPr>
        <w:t xml:space="preserve"> vedlo</w:t>
      </w:r>
      <w:r w:rsidR="00A6392D" w:rsidRPr="00EB660F">
        <w:rPr>
          <w:rFonts w:ascii="Calibri" w:hAnsi="Calibri" w:cs="Calibri"/>
          <w:color w:val="000000" w:themeColor="text1"/>
          <w:sz w:val="24"/>
          <w:szCs w:val="24"/>
        </w:rPr>
        <w:t xml:space="preserve"> </w:t>
      </w:r>
      <w:r w:rsidRPr="00EB660F">
        <w:rPr>
          <w:rFonts w:ascii="Calibri" w:hAnsi="Calibri" w:cs="Calibri"/>
          <w:color w:val="000000" w:themeColor="text1"/>
          <w:sz w:val="24"/>
          <w:szCs w:val="24"/>
        </w:rPr>
        <w:t xml:space="preserve">k závažným </w:t>
      </w:r>
      <w:r w:rsidR="00CD288B" w:rsidRPr="00EB660F">
        <w:rPr>
          <w:rFonts w:ascii="Calibri" w:hAnsi="Calibri" w:cs="Calibri"/>
          <w:color w:val="000000" w:themeColor="text1"/>
          <w:sz w:val="24"/>
          <w:szCs w:val="24"/>
        </w:rPr>
        <w:t xml:space="preserve">a dlouhodobým </w:t>
      </w:r>
      <w:r w:rsidRPr="00EB660F">
        <w:rPr>
          <w:rFonts w:ascii="Calibri" w:hAnsi="Calibri" w:cs="Calibri"/>
          <w:color w:val="000000" w:themeColor="text1"/>
          <w:sz w:val="24"/>
          <w:szCs w:val="24"/>
        </w:rPr>
        <w:t xml:space="preserve">dopadům </w:t>
      </w:r>
      <w:r w:rsidR="008B778D" w:rsidRPr="00EB660F">
        <w:rPr>
          <w:rFonts w:ascii="Calibri" w:hAnsi="Calibri" w:cs="Calibri"/>
          <w:color w:val="000000" w:themeColor="text1"/>
          <w:sz w:val="24"/>
          <w:szCs w:val="24"/>
        </w:rPr>
        <w:t>na</w:t>
      </w:r>
      <w:r w:rsidRPr="00EB660F">
        <w:rPr>
          <w:rFonts w:ascii="Calibri" w:hAnsi="Calibri" w:cs="Calibri"/>
          <w:color w:val="000000" w:themeColor="text1"/>
          <w:sz w:val="24"/>
          <w:szCs w:val="24"/>
        </w:rPr>
        <w:t xml:space="preserve"> ekonomik</w:t>
      </w:r>
      <w:r w:rsidR="008B778D" w:rsidRPr="00EB660F">
        <w:rPr>
          <w:rFonts w:ascii="Calibri" w:hAnsi="Calibri" w:cs="Calibri"/>
          <w:color w:val="000000" w:themeColor="text1"/>
          <w:sz w:val="24"/>
          <w:szCs w:val="24"/>
        </w:rPr>
        <w:t>u</w:t>
      </w:r>
      <w:r w:rsidRPr="00EB660F">
        <w:rPr>
          <w:rFonts w:ascii="Calibri" w:hAnsi="Calibri" w:cs="Calibri"/>
          <w:color w:val="000000" w:themeColor="text1"/>
          <w:sz w:val="24"/>
          <w:szCs w:val="24"/>
        </w:rPr>
        <w:t xml:space="preserve"> státu.</w:t>
      </w:r>
    </w:p>
    <w:p w:rsidR="00B31D6F" w:rsidRPr="00EB660F" w:rsidRDefault="00B31D6F" w:rsidP="00EB660F">
      <w:pPr>
        <w:spacing w:after="0" w:line="240" w:lineRule="auto"/>
        <w:jc w:val="both"/>
        <w:rPr>
          <w:rFonts w:ascii="Calibri" w:hAnsi="Calibri" w:cs="Calibri"/>
          <w:color w:val="000000" w:themeColor="text1"/>
          <w:sz w:val="24"/>
          <w:szCs w:val="24"/>
        </w:rPr>
      </w:pPr>
    </w:p>
    <w:p w:rsidR="0079098E" w:rsidRDefault="0079098E"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Ve vývoji</w:t>
      </w:r>
      <w:r w:rsidR="00B31D6F">
        <w:rPr>
          <w:rFonts w:ascii="Calibri" w:hAnsi="Calibri" w:cs="Calibri"/>
          <w:color w:val="000000" w:themeColor="text1"/>
          <w:sz w:val="24"/>
          <w:szCs w:val="24"/>
        </w:rPr>
        <w:t xml:space="preserve"> </w:t>
      </w:r>
      <w:r w:rsidRPr="00EB660F">
        <w:rPr>
          <w:rFonts w:ascii="Calibri" w:hAnsi="Calibri" w:cs="Calibri"/>
          <w:color w:val="000000" w:themeColor="text1"/>
          <w:sz w:val="24"/>
          <w:szCs w:val="24"/>
        </w:rPr>
        <w:t xml:space="preserve">energetiky došlo od roku 2004 k podstatným změnám, přesto je doposud platná </w:t>
      </w:r>
      <w:r w:rsidRPr="00863C2F">
        <w:rPr>
          <w:rFonts w:ascii="Calibri" w:hAnsi="Calibri" w:cs="Calibri"/>
          <w:i/>
          <w:color w:val="000000" w:themeColor="text1"/>
          <w:sz w:val="24"/>
          <w:szCs w:val="24"/>
        </w:rPr>
        <w:t>Státní energetická koncepce</w:t>
      </w:r>
      <w:r w:rsidRPr="00EB660F">
        <w:rPr>
          <w:rFonts w:ascii="Calibri" w:hAnsi="Calibri" w:cs="Calibri"/>
          <w:color w:val="000000" w:themeColor="text1"/>
          <w:sz w:val="24"/>
          <w:szCs w:val="24"/>
        </w:rPr>
        <w:t xml:space="preserve"> schválená vládou v roce 2004. </w:t>
      </w:r>
    </w:p>
    <w:p w:rsidR="00EB660F" w:rsidRPr="00EB660F" w:rsidRDefault="00EB660F" w:rsidP="00EB660F">
      <w:pPr>
        <w:spacing w:after="0" w:line="240" w:lineRule="auto"/>
        <w:jc w:val="both"/>
        <w:rPr>
          <w:rFonts w:ascii="Calibri" w:hAnsi="Calibri" w:cs="Calibri"/>
          <w:color w:val="000000" w:themeColor="text1"/>
          <w:sz w:val="24"/>
          <w:szCs w:val="24"/>
        </w:rPr>
      </w:pPr>
    </w:p>
    <w:p w:rsidR="00A6392D" w:rsidRPr="00EB660F" w:rsidRDefault="00EB660F" w:rsidP="00EB660F">
      <w:pPr>
        <w:spacing w:after="0" w:line="240" w:lineRule="auto"/>
        <w:jc w:val="both"/>
        <w:rPr>
          <w:rFonts w:ascii="Calibri" w:hAnsi="Calibri" w:cs="Calibri"/>
          <w:b/>
          <w:color w:val="000000" w:themeColor="text1"/>
          <w:sz w:val="24"/>
          <w:szCs w:val="24"/>
        </w:rPr>
      </w:pPr>
      <w:r>
        <w:rPr>
          <w:rFonts w:ascii="Calibri" w:hAnsi="Calibri" w:cs="Calibri"/>
          <w:b/>
          <w:color w:val="000000" w:themeColor="text1"/>
          <w:sz w:val="24"/>
          <w:szCs w:val="24"/>
        </w:rPr>
        <w:t xml:space="preserve">6. </w:t>
      </w:r>
      <w:r w:rsidR="00B47030" w:rsidRPr="00EB660F">
        <w:rPr>
          <w:rFonts w:ascii="Calibri" w:hAnsi="Calibri" w:cs="Calibri"/>
          <w:b/>
          <w:color w:val="000000" w:themeColor="text1"/>
          <w:sz w:val="24"/>
          <w:szCs w:val="24"/>
        </w:rPr>
        <w:t xml:space="preserve">Přetrvávají </w:t>
      </w:r>
      <w:r w:rsidR="00A6392D" w:rsidRPr="00EB660F">
        <w:rPr>
          <w:rFonts w:ascii="Calibri" w:hAnsi="Calibri" w:cs="Calibri"/>
          <w:b/>
          <w:color w:val="000000" w:themeColor="text1"/>
          <w:sz w:val="24"/>
          <w:szCs w:val="24"/>
        </w:rPr>
        <w:t>některé další příčiny vysokých nákladů na podporu OZE?</w:t>
      </w:r>
    </w:p>
    <w:p w:rsidR="00EB660F" w:rsidRDefault="00EB660F" w:rsidP="00EB660F">
      <w:pPr>
        <w:spacing w:after="0" w:line="240" w:lineRule="auto"/>
        <w:jc w:val="both"/>
        <w:rPr>
          <w:rFonts w:ascii="Calibri" w:hAnsi="Calibri" w:cs="Calibri"/>
          <w:color w:val="000000" w:themeColor="text1"/>
          <w:sz w:val="24"/>
          <w:szCs w:val="24"/>
        </w:rPr>
      </w:pPr>
    </w:p>
    <w:p w:rsidR="00E214AE" w:rsidRDefault="00A6392D"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 xml:space="preserve">Regulované výkupní ceny elektřiny z OZE </w:t>
      </w:r>
      <w:r w:rsidR="00B42FCD" w:rsidRPr="00EB660F">
        <w:rPr>
          <w:rFonts w:ascii="Calibri" w:hAnsi="Calibri" w:cs="Calibri"/>
          <w:color w:val="000000" w:themeColor="text1"/>
          <w:sz w:val="24"/>
          <w:szCs w:val="24"/>
        </w:rPr>
        <w:t>budou vypláceny ve stejné výši po dobu 20 nebo i</w:t>
      </w:r>
      <w:r w:rsidR="003C2596" w:rsidRPr="00EB660F">
        <w:rPr>
          <w:rFonts w:ascii="Calibri" w:hAnsi="Calibri" w:cs="Calibri"/>
          <w:color w:val="000000" w:themeColor="text1"/>
          <w:sz w:val="24"/>
          <w:szCs w:val="24"/>
        </w:rPr>
        <w:t> </w:t>
      </w:r>
      <w:r w:rsidR="00B42FCD" w:rsidRPr="00EB660F">
        <w:rPr>
          <w:rFonts w:ascii="Calibri" w:hAnsi="Calibri" w:cs="Calibri"/>
          <w:color w:val="000000" w:themeColor="text1"/>
          <w:sz w:val="24"/>
          <w:szCs w:val="24"/>
        </w:rPr>
        <w:t>30 let bez ohledu na to</w:t>
      </w:r>
      <w:r w:rsidRPr="00EB660F">
        <w:rPr>
          <w:rFonts w:ascii="Calibri" w:hAnsi="Calibri" w:cs="Calibri"/>
          <w:color w:val="000000" w:themeColor="text1"/>
          <w:sz w:val="24"/>
          <w:szCs w:val="24"/>
        </w:rPr>
        <w:t xml:space="preserve">, že </w:t>
      </w:r>
      <w:r w:rsidR="003420F8" w:rsidRPr="00EB660F">
        <w:rPr>
          <w:rFonts w:ascii="Calibri" w:hAnsi="Calibri" w:cs="Calibri"/>
          <w:color w:val="000000" w:themeColor="text1"/>
          <w:sz w:val="24"/>
          <w:szCs w:val="24"/>
        </w:rPr>
        <w:t>skuteč</w:t>
      </w:r>
      <w:r w:rsidRPr="00EB660F">
        <w:rPr>
          <w:rFonts w:ascii="Calibri" w:hAnsi="Calibri" w:cs="Calibri"/>
          <w:color w:val="000000" w:themeColor="text1"/>
          <w:sz w:val="24"/>
          <w:szCs w:val="24"/>
        </w:rPr>
        <w:t>ně dosahovaná návratnost investic je výrazně nižší než zákonem stanovený limit 15 let. Uvedený stav vyplývá z prováděcích předpisů, které vydal ERÚ na základě zmocnění v zákonech.</w:t>
      </w:r>
    </w:p>
    <w:p w:rsidR="00EB660F" w:rsidRPr="00EB660F" w:rsidRDefault="00EB660F" w:rsidP="00EB660F">
      <w:pPr>
        <w:spacing w:after="0" w:line="240" w:lineRule="auto"/>
        <w:jc w:val="both"/>
        <w:rPr>
          <w:rFonts w:ascii="Calibri" w:hAnsi="Calibri" w:cs="Calibri"/>
          <w:color w:val="000000" w:themeColor="text1"/>
          <w:sz w:val="24"/>
          <w:szCs w:val="24"/>
        </w:rPr>
      </w:pPr>
    </w:p>
    <w:p w:rsidR="00A6392D" w:rsidRPr="00EB660F" w:rsidRDefault="00EB660F" w:rsidP="00EB660F">
      <w:pPr>
        <w:spacing w:after="0" w:line="240" w:lineRule="auto"/>
        <w:jc w:val="both"/>
        <w:rPr>
          <w:rFonts w:ascii="Calibri" w:hAnsi="Calibri" w:cs="Calibri"/>
          <w:b/>
          <w:color w:val="000000" w:themeColor="text1"/>
          <w:sz w:val="24"/>
          <w:szCs w:val="24"/>
        </w:rPr>
      </w:pPr>
      <w:r>
        <w:rPr>
          <w:rFonts w:ascii="Calibri" w:hAnsi="Calibri" w:cs="Calibri"/>
          <w:b/>
          <w:color w:val="000000" w:themeColor="text1"/>
          <w:sz w:val="24"/>
          <w:szCs w:val="24"/>
        </w:rPr>
        <w:t xml:space="preserve">7. </w:t>
      </w:r>
      <w:r w:rsidR="00A6392D" w:rsidRPr="00EB660F">
        <w:rPr>
          <w:rFonts w:ascii="Calibri" w:hAnsi="Calibri" w:cs="Calibri"/>
          <w:b/>
          <w:color w:val="000000" w:themeColor="text1"/>
          <w:sz w:val="24"/>
          <w:szCs w:val="24"/>
        </w:rPr>
        <w:t>J</w:t>
      </w:r>
      <w:r w:rsidR="008960F4" w:rsidRPr="00EB660F">
        <w:rPr>
          <w:rFonts w:ascii="Calibri" w:hAnsi="Calibri" w:cs="Calibri"/>
          <w:b/>
          <w:color w:val="000000" w:themeColor="text1"/>
          <w:sz w:val="24"/>
          <w:szCs w:val="24"/>
        </w:rPr>
        <w:t>aké j</w:t>
      </w:r>
      <w:r w:rsidR="00A6392D" w:rsidRPr="00EB660F">
        <w:rPr>
          <w:rFonts w:ascii="Calibri" w:hAnsi="Calibri" w:cs="Calibri"/>
          <w:b/>
          <w:color w:val="000000" w:themeColor="text1"/>
          <w:sz w:val="24"/>
          <w:szCs w:val="24"/>
        </w:rPr>
        <w:t xml:space="preserve">sou </w:t>
      </w:r>
      <w:r w:rsidR="00B47030" w:rsidRPr="00EB660F">
        <w:rPr>
          <w:rFonts w:ascii="Calibri" w:hAnsi="Calibri" w:cs="Calibri"/>
          <w:b/>
          <w:color w:val="000000" w:themeColor="text1"/>
          <w:sz w:val="24"/>
          <w:szCs w:val="24"/>
        </w:rPr>
        <w:t>celkové</w:t>
      </w:r>
      <w:r w:rsidR="00A6392D" w:rsidRPr="00EB660F">
        <w:rPr>
          <w:rFonts w:ascii="Calibri" w:hAnsi="Calibri" w:cs="Calibri"/>
          <w:b/>
          <w:color w:val="000000" w:themeColor="text1"/>
          <w:sz w:val="24"/>
          <w:szCs w:val="24"/>
        </w:rPr>
        <w:t xml:space="preserve"> náklady na podporu výroby energie z OZE?</w:t>
      </w:r>
    </w:p>
    <w:p w:rsidR="00EB660F" w:rsidRDefault="00EB660F" w:rsidP="00EB660F">
      <w:pPr>
        <w:spacing w:after="0" w:line="240" w:lineRule="auto"/>
        <w:jc w:val="both"/>
        <w:rPr>
          <w:rFonts w:ascii="Calibri" w:hAnsi="Calibri" w:cs="Calibri"/>
          <w:color w:val="000000" w:themeColor="text1"/>
          <w:sz w:val="24"/>
          <w:szCs w:val="24"/>
        </w:rPr>
      </w:pPr>
    </w:p>
    <w:p w:rsidR="008960F4" w:rsidRPr="00EB660F" w:rsidRDefault="00D14C59"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V období 2007–</w:t>
      </w:r>
      <w:r w:rsidR="008649BC" w:rsidRPr="00EB660F">
        <w:rPr>
          <w:rFonts w:ascii="Calibri" w:hAnsi="Calibri" w:cs="Calibri"/>
          <w:color w:val="000000" w:themeColor="text1"/>
          <w:sz w:val="24"/>
          <w:szCs w:val="24"/>
        </w:rPr>
        <w:t xml:space="preserve">2013 byly schváleny </w:t>
      </w:r>
      <w:r w:rsidR="00B47030" w:rsidRPr="00EB660F">
        <w:rPr>
          <w:rFonts w:ascii="Calibri" w:hAnsi="Calibri" w:cs="Calibri"/>
          <w:color w:val="000000" w:themeColor="text1"/>
          <w:sz w:val="24"/>
          <w:szCs w:val="24"/>
        </w:rPr>
        <w:t>re</w:t>
      </w:r>
      <w:r w:rsidR="00417461">
        <w:rPr>
          <w:rFonts w:ascii="Calibri" w:hAnsi="Calibri" w:cs="Calibri"/>
          <w:color w:val="000000" w:themeColor="text1"/>
          <w:sz w:val="24"/>
          <w:szCs w:val="24"/>
        </w:rPr>
        <w:t>s</w:t>
      </w:r>
      <w:r w:rsidR="00B47030" w:rsidRPr="00EB660F">
        <w:rPr>
          <w:rFonts w:ascii="Calibri" w:hAnsi="Calibri" w:cs="Calibri"/>
          <w:color w:val="000000" w:themeColor="text1"/>
          <w:sz w:val="24"/>
          <w:szCs w:val="24"/>
        </w:rPr>
        <w:t xml:space="preserve">orty MPO, MŽP a </w:t>
      </w:r>
      <w:proofErr w:type="spellStart"/>
      <w:r w:rsidR="00B47030" w:rsidRPr="00EB660F">
        <w:rPr>
          <w:rFonts w:ascii="Calibri" w:hAnsi="Calibri" w:cs="Calibri"/>
          <w:color w:val="000000" w:themeColor="text1"/>
          <w:sz w:val="24"/>
          <w:szCs w:val="24"/>
        </w:rPr>
        <w:t>MZe</w:t>
      </w:r>
      <w:proofErr w:type="spellEnd"/>
      <w:r w:rsidR="00B47030" w:rsidRPr="00EB660F">
        <w:rPr>
          <w:rFonts w:ascii="Calibri" w:hAnsi="Calibri" w:cs="Calibri"/>
          <w:color w:val="000000" w:themeColor="text1"/>
          <w:sz w:val="24"/>
          <w:szCs w:val="24"/>
        </w:rPr>
        <w:t xml:space="preserve"> </w:t>
      </w:r>
      <w:r w:rsidR="008649BC" w:rsidRPr="00EB660F">
        <w:rPr>
          <w:rFonts w:ascii="Calibri" w:hAnsi="Calibri" w:cs="Calibri"/>
          <w:color w:val="000000" w:themeColor="text1"/>
          <w:sz w:val="24"/>
          <w:szCs w:val="24"/>
        </w:rPr>
        <w:t>i</w:t>
      </w:r>
      <w:r w:rsidR="008960F4" w:rsidRPr="00EB660F">
        <w:rPr>
          <w:rFonts w:ascii="Calibri" w:hAnsi="Calibri" w:cs="Calibri"/>
          <w:color w:val="000000" w:themeColor="text1"/>
          <w:sz w:val="24"/>
          <w:szCs w:val="24"/>
        </w:rPr>
        <w:t xml:space="preserve">nvestiční </w:t>
      </w:r>
      <w:r w:rsidR="00995692" w:rsidRPr="00EB660F">
        <w:rPr>
          <w:rFonts w:ascii="Calibri" w:hAnsi="Calibri" w:cs="Calibri"/>
          <w:color w:val="000000" w:themeColor="text1"/>
          <w:sz w:val="24"/>
          <w:szCs w:val="24"/>
        </w:rPr>
        <w:t>podpory</w:t>
      </w:r>
      <w:r w:rsidR="008649BC" w:rsidRPr="00EB660F">
        <w:rPr>
          <w:rFonts w:ascii="Calibri" w:hAnsi="Calibri" w:cs="Calibri"/>
          <w:color w:val="000000" w:themeColor="text1"/>
          <w:sz w:val="24"/>
          <w:szCs w:val="24"/>
        </w:rPr>
        <w:t xml:space="preserve"> </w:t>
      </w:r>
      <w:r w:rsidR="00926627" w:rsidRPr="00EB660F">
        <w:rPr>
          <w:rFonts w:ascii="Calibri" w:hAnsi="Calibri" w:cs="Calibri"/>
          <w:color w:val="000000" w:themeColor="text1"/>
          <w:sz w:val="24"/>
          <w:szCs w:val="24"/>
        </w:rPr>
        <w:t xml:space="preserve">ve formě dotací </w:t>
      </w:r>
      <w:r w:rsidR="008649BC" w:rsidRPr="00EB660F">
        <w:rPr>
          <w:rFonts w:ascii="Calibri" w:hAnsi="Calibri" w:cs="Calibri"/>
          <w:color w:val="000000" w:themeColor="text1"/>
          <w:sz w:val="24"/>
          <w:szCs w:val="24"/>
        </w:rPr>
        <w:t xml:space="preserve">na projekty obsahující </w:t>
      </w:r>
      <w:r w:rsidR="008960F4" w:rsidRPr="00EB660F">
        <w:rPr>
          <w:rFonts w:ascii="Calibri" w:hAnsi="Calibri" w:cs="Calibri"/>
          <w:color w:val="000000" w:themeColor="text1"/>
          <w:sz w:val="24"/>
          <w:szCs w:val="24"/>
        </w:rPr>
        <w:t>OZE</w:t>
      </w:r>
      <w:r w:rsidR="00050825" w:rsidRPr="00EB660F">
        <w:rPr>
          <w:rFonts w:ascii="Calibri" w:hAnsi="Calibri" w:cs="Calibri"/>
          <w:color w:val="000000" w:themeColor="text1"/>
          <w:sz w:val="24"/>
          <w:szCs w:val="24"/>
        </w:rPr>
        <w:t xml:space="preserve"> ve výši 7 971 mil</w:t>
      </w:r>
      <w:r w:rsidR="008960F4" w:rsidRPr="00EB660F">
        <w:rPr>
          <w:rFonts w:ascii="Calibri" w:hAnsi="Calibri" w:cs="Calibri"/>
          <w:color w:val="000000" w:themeColor="text1"/>
          <w:sz w:val="24"/>
          <w:szCs w:val="24"/>
        </w:rPr>
        <w:t>. Kč</w:t>
      </w:r>
      <w:r w:rsidR="008649BC" w:rsidRPr="00EB660F">
        <w:rPr>
          <w:rFonts w:ascii="Calibri" w:hAnsi="Calibri" w:cs="Calibri"/>
          <w:color w:val="000000" w:themeColor="text1"/>
          <w:sz w:val="24"/>
          <w:szCs w:val="24"/>
        </w:rPr>
        <w:t xml:space="preserve">, dále byly investice podpořeny úvěry </w:t>
      </w:r>
      <w:r w:rsidR="00050825" w:rsidRPr="00EB660F">
        <w:rPr>
          <w:rFonts w:ascii="Calibri" w:hAnsi="Calibri" w:cs="Calibri"/>
          <w:color w:val="000000" w:themeColor="text1"/>
          <w:sz w:val="24"/>
          <w:szCs w:val="24"/>
        </w:rPr>
        <w:t xml:space="preserve">(457 mil. Kč) </w:t>
      </w:r>
      <w:r w:rsidR="008649BC" w:rsidRPr="00EB660F">
        <w:rPr>
          <w:rFonts w:ascii="Calibri" w:hAnsi="Calibri" w:cs="Calibri"/>
          <w:color w:val="000000" w:themeColor="text1"/>
          <w:sz w:val="24"/>
          <w:szCs w:val="24"/>
        </w:rPr>
        <w:t>a zárukami</w:t>
      </w:r>
      <w:r w:rsidR="00050825" w:rsidRPr="00EB660F">
        <w:rPr>
          <w:rFonts w:ascii="Calibri" w:hAnsi="Calibri" w:cs="Calibri"/>
          <w:color w:val="000000" w:themeColor="text1"/>
          <w:sz w:val="24"/>
          <w:szCs w:val="24"/>
        </w:rPr>
        <w:t xml:space="preserve"> (4 315 mil. Kč)</w:t>
      </w:r>
      <w:r w:rsidR="008960F4" w:rsidRPr="00EB660F">
        <w:rPr>
          <w:rFonts w:ascii="Calibri" w:hAnsi="Calibri" w:cs="Calibri"/>
          <w:color w:val="000000" w:themeColor="text1"/>
          <w:sz w:val="24"/>
          <w:szCs w:val="24"/>
        </w:rPr>
        <w:t xml:space="preserve">. </w:t>
      </w:r>
    </w:p>
    <w:p w:rsidR="00B31D6F" w:rsidRDefault="00B31D6F" w:rsidP="00EB660F">
      <w:pPr>
        <w:spacing w:after="0" w:line="240" w:lineRule="auto"/>
        <w:jc w:val="both"/>
        <w:rPr>
          <w:rFonts w:ascii="Calibri" w:hAnsi="Calibri" w:cs="Calibri"/>
          <w:color w:val="000000" w:themeColor="text1"/>
          <w:sz w:val="24"/>
          <w:szCs w:val="24"/>
        </w:rPr>
      </w:pPr>
    </w:p>
    <w:p w:rsidR="00A6392D" w:rsidRDefault="00050825"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ERÚ vyčíslil n</w:t>
      </w:r>
      <w:r w:rsidR="00A6392D" w:rsidRPr="00EB660F">
        <w:rPr>
          <w:rFonts w:ascii="Calibri" w:hAnsi="Calibri" w:cs="Calibri"/>
          <w:color w:val="000000" w:themeColor="text1"/>
          <w:sz w:val="24"/>
          <w:szCs w:val="24"/>
        </w:rPr>
        <w:t>áklady na provozní podporu výroby elektřiny z OZE za rok 201</w:t>
      </w:r>
      <w:r w:rsidR="00AA3B8E" w:rsidRPr="00EB660F">
        <w:rPr>
          <w:rFonts w:ascii="Calibri" w:hAnsi="Calibri" w:cs="Calibri"/>
          <w:color w:val="000000" w:themeColor="text1"/>
          <w:sz w:val="24"/>
          <w:szCs w:val="24"/>
        </w:rPr>
        <w:t>3 na více než 44</w:t>
      </w:r>
      <w:r w:rsidR="00D616EF" w:rsidRPr="00EB660F">
        <w:rPr>
          <w:rFonts w:ascii="Calibri" w:hAnsi="Calibri" w:cs="Calibri"/>
          <w:color w:val="000000" w:themeColor="text1"/>
          <w:sz w:val="24"/>
          <w:szCs w:val="24"/>
        </w:rPr>
        <w:t> </w:t>
      </w:r>
      <w:r w:rsidR="00AA3B8E" w:rsidRPr="00EB660F">
        <w:rPr>
          <w:rFonts w:ascii="Calibri" w:hAnsi="Calibri" w:cs="Calibri"/>
          <w:color w:val="000000" w:themeColor="text1"/>
          <w:sz w:val="24"/>
          <w:szCs w:val="24"/>
        </w:rPr>
        <w:t>mld. Kč. Tato</w:t>
      </w:r>
      <w:r w:rsidR="00A6392D" w:rsidRPr="00EB660F">
        <w:rPr>
          <w:rFonts w:ascii="Calibri" w:hAnsi="Calibri" w:cs="Calibri"/>
          <w:color w:val="000000" w:themeColor="text1"/>
          <w:sz w:val="24"/>
          <w:szCs w:val="24"/>
        </w:rPr>
        <w:t xml:space="preserve"> částka bude mít každoročně rostoucí trend mj. s ohledem na </w:t>
      </w:r>
      <w:r w:rsidR="00C370F4" w:rsidRPr="00EB660F">
        <w:rPr>
          <w:rFonts w:ascii="Calibri" w:hAnsi="Calibri" w:cs="Calibri"/>
          <w:color w:val="000000" w:themeColor="text1"/>
          <w:sz w:val="24"/>
          <w:szCs w:val="24"/>
        </w:rPr>
        <w:t>pravidelné roční navyšování podle zákona (</w:t>
      </w:r>
      <w:r w:rsidR="00A6392D" w:rsidRPr="00EB660F">
        <w:rPr>
          <w:rFonts w:ascii="Calibri" w:hAnsi="Calibri" w:cs="Calibri"/>
          <w:color w:val="000000" w:themeColor="text1"/>
          <w:sz w:val="24"/>
          <w:szCs w:val="24"/>
        </w:rPr>
        <w:t>indexac</w:t>
      </w:r>
      <w:r w:rsidR="00C370F4" w:rsidRPr="00EB660F">
        <w:rPr>
          <w:rFonts w:ascii="Calibri" w:hAnsi="Calibri" w:cs="Calibri"/>
          <w:color w:val="000000" w:themeColor="text1"/>
          <w:sz w:val="24"/>
          <w:szCs w:val="24"/>
        </w:rPr>
        <w:t>e)</w:t>
      </w:r>
      <w:r w:rsidR="00A6392D" w:rsidRPr="00EB660F">
        <w:rPr>
          <w:rFonts w:ascii="Calibri" w:hAnsi="Calibri" w:cs="Calibri"/>
          <w:color w:val="000000" w:themeColor="text1"/>
          <w:sz w:val="24"/>
          <w:szCs w:val="24"/>
        </w:rPr>
        <w:t xml:space="preserve"> a bude vyplácena po dobu </w:t>
      </w:r>
      <w:r w:rsidR="00406488" w:rsidRPr="00EB660F">
        <w:rPr>
          <w:rFonts w:ascii="Calibri" w:hAnsi="Calibri" w:cs="Calibri"/>
          <w:color w:val="000000" w:themeColor="text1"/>
          <w:sz w:val="24"/>
          <w:szCs w:val="24"/>
        </w:rPr>
        <w:t>20 nebo 30 let podle druhu OZE</w:t>
      </w:r>
      <w:r w:rsidR="00A6392D" w:rsidRPr="00EB660F">
        <w:rPr>
          <w:rFonts w:ascii="Calibri" w:hAnsi="Calibri" w:cs="Calibri"/>
          <w:color w:val="000000" w:themeColor="text1"/>
          <w:sz w:val="24"/>
          <w:szCs w:val="24"/>
        </w:rPr>
        <w:t xml:space="preserve">. Proto je třeba počítat s celkovými náklady na provozní podporu OZE ve výši překračující bilion Kč. </w:t>
      </w:r>
      <w:r w:rsidR="00D616EF" w:rsidRPr="00EB660F">
        <w:rPr>
          <w:rFonts w:ascii="Calibri" w:hAnsi="Calibri" w:cs="Calibri"/>
          <w:color w:val="000000" w:themeColor="text1"/>
          <w:sz w:val="24"/>
          <w:szCs w:val="24"/>
        </w:rPr>
        <w:t>Většinu</w:t>
      </w:r>
      <w:r w:rsidR="00A6392D" w:rsidRPr="00EB660F">
        <w:rPr>
          <w:rFonts w:ascii="Calibri" w:hAnsi="Calibri" w:cs="Calibri"/>
          <w:color w:val="000000" w:themeColor="text1"/>
          <w:sz w:val="24"/>
          <w:szCs w:val="24"/>
        </w:rPr>
        <w:t xml:space="preserve"> platí odběratelé jako příp</w:t>
      </w:r>
      <w:r w:rsidRPr="00EB660F">
        <w:rPr>
          <w:rFonts w:ascii="Calibri" w:hAnsi="Calibri" w:cs="Calibri"/>
          <w:color w:val="000000" w:themeColor="text1"/>
          <w:sz w:val="24"/>
          <w:szCs w:val="24"/>
        </w:rPr>
        <w:t>latek ke spotřebované elektřině</w:t>
      </w:r>
      <w:r w:rsidR="00721CB4" w:rsidRPr="00EB660F">
        <w:rPr>
          <w:rFonts w:ascii="Calibri" w:hAnsi="Calibri" w:cs="Calibri"/>
          <w:color w:val="000000" w:themeColor="text1"/>
          <w:sz w:val="24"/>
          <w:szCs w:val="24"/>
        </w:rPr>
        <w:t xml:space="preserve"> např. v roce 2013</w:t>
      </w:r>
      <w:r w:rsidRPr="00EB660F">
        <w:rPr>
          <w:rFonts w:ascii="Calibri" w:hAnsi="Calibri" w:cs="Calibri"/>
          <w:color w:val="000000" w:themeColor="text1"/>
          <w:sz w:val="24"/>
          <w:szCs w:val="24"/>
        </w:rPr>
        <w:t xml:space="preserve"> celkem 32,84 mld. Kč.</w:t>
      </w:r>
      <w:r w:rsidR="00A6392D" w:rsidRPr="00EB660F">
        <w:rPr>
          <w:rFonts w:ascii="Calibri" w:hAnsi="Calibri" w:cs="Calibri"/>
          <w:color w:val="000000" w:themeColor="text1"/>
          <w:sz w:val="24"/>
          <w:szCs w:val="24"/>
        </w:rPr>
        <w:t xml:space="preserve"> Menší díl je hrazen ze státního rozpočtu</w:t>
      </w:r>
      <w:r w:rsidR="00721CB4" w:rsidRPr="00EB660F">
        <w:rPr>
          <w:rFonts w:ascii="Calibri" w:hAnsi="Calibri" w:cs="Calibri"/>
          <w:color w:val="000000" w:themeColor="text1"/>
          <w:sz w:val="24"/>
          <w:szCs w:val="24"/>
        </w:rPr>
        <w:t>,</w:t>
      </w:r>
      <w:r w:rsidRPr="00EB660F">
        <w:rPr>
          <w:rFonts w:ascii="Calibri" w:hAnsi="Calibri" w:cs="Calibri"/>
          <w:color w:val="000000" w:themeColor="text1"/>
          <w:sz w:val="24"/>
          <w:szCs w:val="24"/>
        </w:rPr>
        <w:t xml:space="preserve"> </w:t>
      </w:r>
      <w:r w:rsidR="00721CB4" w:rsidRPr="00EB660F">
        <w:rPr>
          <w:rFonts w:ascii="Calibri" w:hAnsi="Calibri" w:cs="Calibri"/>
          <w:color w:val="000000" w:themeColor="text1"/>
          <w:sz w:val="24"/>
          <w:szCs w:val="24"/>
        </w:rPr>
        <w:t>v témže roce</w:t>
      </w:r>
      <w:r w:rsidR="00A6392D" w:rsidRPr="00EB660F">
        <w:rPr>
          <w:rFonts w:ascii="Calibri" w:hAnsi="Calibri" w:cs="Calibri"/>
          <w:color w:val="000000" w:themeColor="text1"/>
          <w:sz w:val="24"/>
          <w:szCs w:val="24"/>
        </w:rPr>
        <w:t xml:space="preserve"> bylo na tuto dotaci </w:t>
      </w:r>
      <w:r w:rsidR="00406488" w:rsidRPr="00EB660F">
        <w:rPr>
          <w:rFonts w:ascii="Calibri" w:hAnsi="Calibri" w:cs="Calibri"/>
          <w:color w:val="000000" w:themeColor="text1"/>
          <w:sz w:val="24"/>
          <w:szCs w:val="24"/>
        </w:rPr>
        <w:t>kalkulov</w:t>
      </w:r>
      <w:r w:rsidR="00E4039B" w:rsidRPr="00EB660F">
        <w:rPr>
          <w:rFonts w:ascii="Calibri" w:hAnsi="Calibri" w:cs="Calibri"/>
          <w:color w:val="000000" w:themeColor="text1"/>
          <w:sz w:val="24"/>
          <w:szCs w:val="24"/>
        </w:rPr>
        <w:t>á</w:t>
      </w:r>
      <w:r w:rsidR="00A6392D" w:rsidRPr="00EB660F">
        <w:rPr>
          <w:rFonts w:ascii="Calibri" w:hAnsi="Calibri" w:cs="Calibri"/>
          <w:color w:val="000000" w:themeColor="text1"/>
          <w:sz w:val="24"/>
          <w:szCs w:val="24"/>
        </w:rPr>
        <w:t xml:space="preserve">no </w:t>
      </w:r>
      <w:r w:rsidR="00817728" w:rsidRPr="00EB660F">
        <w:rPr>
          <w:rFonts w:ascii="Calibri" w:hAnsi="Calibri" w:cs="Calibri"/>
          <w:color w:val="000000" w:themeColor="text1"/>
          <w:sz w:val="24"/>
          <w:szCs w:val="24"/>
        </w:rPr>
        <w:t>s</w:t>
      </w:r>
      <w:r w:rsidR="00406488" w:rsidRPr="00EB660F">
        <w:rPr>
          <w:rFonts w:ascii="Calibri" w:hAnsi="Calibri" w:cs="Calibri"/>
          <w:color w:val="000000" w:themeColor="text1"/>
          <w:sz w:val="24"/>
          <w:szCs w:val="24"/>
        </w:rPr>
        <w:t xml:space="preserve"> částkou </w:t>
      </w:r>
      <w:r w:rsidR="00A6392D" w:rsidRPr="00EB660F">
        <w:rPr>
          <w:rFonts w:ascii="Calibri" w:hAnsi="Calibri" w:cs="Calibri"/>
          <w:color w:val="000000" w:themeColor="text1"/>
          <w:sz w:val="24"/>
          <w:szCs w:val="24"/>
        </w:rPr>
        <w:t>1</w:t>
      </w:r>
      <w:r w:rsidRPr="00EB660F">
        <w:rPr>
          <w:rFonts w:ascii="Calibri" w:hAnsi="Calibri" w:cs="Calibri"/>
          <w:color w:val="000000" w:themeColor="text1"/>
          <w:sz w:val="24"/>
          <w:szCs w:val="24"/>
        </w:rPr>
        <w:t>1</w:t>
      </w:r>
      <w:r w:rsidR="00817728" w:rsidRPr="00EB660F">
        <w:rPr>
          <w:rFonts w:ascii="Calibri" w:hAnsi="Calibri" w:cs="Calibri"/>
          <w:color w:val="000000" w:themeColor="text1"/>
          <w:sz w:val="24"/>
          <w:szCs w:val="24"/>
        </w:rPr>
        <w:t>,</w:t>
      </w:r>
      <w:r w:rsidRPr="00EB660F">
        <w:rPr>
          <w:rFonts w:ascii="Calibri" w:hAnsi="Calibri" w:cs="Calibri"/>
          <w:color w:val="000000" w:themeColor="text1"/>
          <w:sz w:val="24"/>
          <w:szCs w:val="24"/>
        </w:rPr>
        <w:t>60</w:t>
      </w:r>
      <w:r w:rsidR="00A6392D" w:rsidRPr="00EB660F">
        <w:rPr>
          <w:rFonts w:ascii="Calibri" w:hAnsi="Calibri" w:cs="Calibri"/>
          <w:color w:val="000000" w:themeColor="text1"/>
          <w:sz w:val="24"/>
          <w:szCs w:val="24"/>
        </w:rPr>
        <w:t xml:space="preserve"> </w:t>
      </w:r>
      <w:r w:rsidR="00FE7988" w:rsidRPr="00EB660F">
        <w:rPr>
          <w:rFonts w:ascii="Calibri" w:hAnsi="Calibri" w:cs="Calibri"/>
          <w:color w:val="000000" w:themeColor="text1"/>
          <w:sz w:val="24"/>
          <w:szCs w:val="24"/>
        </w:rPr>
        <w:t>mld. Kč.</w:t>
      </w:r>
      <w:r w:rsidR="00B31D6F">
        <w:rPr>
          <w:rFonts w:ascii="Calibri" w:hAnsi="Calibri" w:cs="Calibri"/>
          <w:color w:val="000000" w:themeColor="text1"/>
          <w:sz w:val="24"/>
          <w:szCs w:val="24"/>
        </w:rPr>
        <w:t xml:space="preserve"> </w:t>
      </w:r>
      <w:r w:rsidR="00406488" w:rsidRPr="00EB660F">
        <w:rPr>
          <w:rFonts w:ascii="Calibri" w:hAnsi="Calibri" w:cs="Calibri"/>
          <w:color w:val="000000" w:themeColor="text1"/>
          <w:sz w:val="24"/>
          <w:szCs w:val="24"/>
        </w:rPr>
        <w:t xml:space="preserve">Výše </w:t>
      </w:r>
      <w:r w:rsidR="00995692" w:rsidRPr="00EB660F">
        <w:rPr>
          <w:rFonts w:ascii="Calibri" w:hAnsi="Calibri" w:cs="Calibri"/>
          <w:color w:val="000000" w:themeColor="text1"/>
          <w:sz w:val="24"/>
          <w:szCs w:val="24"/>
        </w:rPr>
        <w:t>daňové</w:t>
      </w:r>
      <w:r w:rsidR="00406488" w:rsidRPr="00EB660F">
        <w:rPr>
          <w:rFonts w:ascii="Calibri" w:hAnsi="Calibri" w:cs="Calibri"/>
          <w:color w:val="000000" w:themeColor="text1"/>
          <w:sz w:val="24"/>
          <w:szCs w:val="24"/>
        </w:rPr>
        <w:t xml:space="preserve"> </w:t>
      </w:r>
      <w:r w:rsidR="00995692" w:rsidRPr="00EB660F">
        <w:rPr>
          <w:rFonts w:ascii="Calibri" w:hAnsi="Calibri" w:cs="Calibri"/>
          <w:color w:val="000000" w:themeColor="text1"/>
          <w:sz w:val="24"/>
          <w:szCs w:val="24"/>
        </w:rPr>
        <w:t>podpory</w:t>
      </w:r>
      <w:r w:rsidR="00406488" w:rsidRPr="00EB660F">
        <w:rPr>
          <w:rFonts w:ascii="Calibri" w:hAnsi="Calibri" w:cs="Calibri"/>
          <w:color w:val="000000" w:themeColor="text1"/>
          <w:sz w:val="24"/>
          <w:szCs w:val="24"/>
        </w:rPr>
        <w:t xml:space="preserve"> OZE není sledována</w:t>
      </w:r>
      <w:r w:rsidRPr="00EB660F">
        <w:rPr>
          <w:rFonts w:ascii="Calibri" w:hAnsi="Calibri" w:cs="Calibri"/>
          <w:color w:val="000000" w:themeColor="text1"/>
          <w:sz w:val="24"/>
          <w:szCs w:val="24"/>
        </w:rPr>
        <w:t>, celkovou podporu</w:t>
      </w:r>
      <w:r w:rsidR="00406488" w:rsidRPr="00EB660F">
        <w:rPr>
          <w:rFonts w:ascii="Calibri" w:hAnsi="Calibri" w:cs="Calibri"/>
          <w:color w:val="000000" w:themeColor="text1"/>
          <w:sz w:val="24"/>
          <w:szCs w:val="24"/>
        </w:rPr>
        <w:t xml:space="preserve"> OZE tak </w:t>
      </w:r>
      <w:r w:rsidRPr="00EB660F">
        <w:rPr>
          <w:rFonts w:ascii="Calibri" w:hAnsi="Calibri" w:cs="Calibri"/>
          <w:color w:val="000000" w:themeColor="text1"/>
          <w:sz w:val="24"/>
          <w:szCs w:val="24"/>
        </w:rPr>
        <w:t xml:space="preserve">nelze </w:t>
      </w:r>
      <w:r w:rsidR="003A1771" w:rsidRPr="00EB660F">
        <w:rPr>
          <w:rFonts w:ascii="Calibri" w:hAnsi="Calibri" w:cs="Calibri"/>
          <w:color w:val="000000" w:themeColor="text1"/>
          <w:sz w:val="24"/>
          <w:szCs w:val="24"/>
        </w:rPr>
        <w:t>dle vyjádření MPO vyčíslit, ani odhadnout.</w:t>
      </w:r>
    </w:p>
    <w:p w:rsidR="00EB660F" w:rsidRPr="00EB660F" w:rsidRDefault="00EB660F" w:rsidP="00EB660F">
      <w:pPr>
        <w:spacing w:after="0" w:line="240" w:lineRule="auto"/>
        <w:jc w:val="both"/>
        <w:rPr>
          <w:rFonts w:ascii="Calibri" w:hAnsi="Calibri" w:cs="Calibri"/>
          <w:color w:val="000000" w:themeColor="text1"/>
          <w:sz w:val="24"/>
          <w:szCs w:val="24"/>
        </w:rPr>
      </w:pPr>
    </w:p>
    <w:p w:rsidR="00AE4089" w:rsidRPr="00EB660F" w:rsidRDefault="00EB660F" w:rsidP="00EB660F">
      <w:pPr>
        <w:spacing w:after="0" w:line="240" w:lineRule="auto"/>
        <w:jc w:val="both"/>
        <w:rPr>
          <w:rFonts w:ascii="Calibri" w:hAnsi="Calibri" w:cs="Calibri"/>
          <w:b/>
          <w:color w:val="000000" w:themeColor="text1"/>
          <w:sz w:val="24"/>
          <w:szCs w:val="24"/>
        </w:rPr>
      </w:pPr>
      <w:r>
        <w:rPr>
          <w:rFonts w:ascii="Calibri" w:hAnsi="Calibri" w:cs="Calibri"/>
          <w:b/>
          <w:color w:val="000000" w:themeColor="text1"/>
          <w:sz w:val="24"/>
          <w:szCs w:val="24"/>
        </w:rPr>
        <w:t xml:space="preserve">8. </w:t>
      </w:r>
      <w:r w:rsidR="00A6392D" w:rsidRPr="00EB660F">
        <w:rPr>
          <w:rFonts w:ascii="Calibri" w:hAnsi="Calibri" w:cs="Calibri"/>
          <w:b/>
          <w:color w:val="000000" w:themeColor="text1"/>
          <w:sz w:val="24"/>
          <w:szCs w:val="24"/>
        </w:rPr>
        <w:t>Byla provedena opatření pro snížení nákladů na podporu OZE?</w:t>
      </w:r>
      <w:r w:rsidR="00AE4089" w:rsidRPr="00EB660F">
        <w:rPr>
          <w:rFonts w:ascii="Calibri" w:hAnsi="Calibri" w:cs="Calibri"/>
          <w:b/>
          <w:color w:val="000000" w:themeColor="text1"/>
          <w:sz w:val="24"/>
          <w:szCs w:val="24"/>
        </w:rPr>
        <w:t xml:space="preserve"> </w:t>
      </w:r>
    </w:p>
    <w:p w:rsidR="00EB660F" w:rsidRDefault="00EB660F" w:rsidP="00EB660F">
      <w:pPr>
        <w:spacing w:after="0" w:line="240" w:lineRule="auto"/>
        <w:jc w:val="both"/>
        <w:rPr>
          <w:rFonts w:ascii="Calibri" w:hAnsi="Calibri" w:cs="Calibri"/>
          <w:color w:val="000000" w:themeColor="text1"/>
          <w:sz w:val="24"/>
          <w:szCs w:val="24"/>
        </w:rPr>
      </w:pPr>
    </w:p>
    <w:p w:rsidR="002A305E" w:rsidRDefault="00A6392D"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 xml:space="preserve">Po roce 2010 byla provozní podpora </w:t>
      </w:r>
      <w:r w:rsidR="00562AAD" w:rsidRPr="00EB660F">
        <w:rPr>
          <w:rFonts w:ascii="Calibri" w:hAnsi="Calibri" w:cs="Calibri"/>
          <w:color w:val="000000" w:themeColor="text1"/>
          <w:sz w:val="24"/>
          <w:szCs w:val="24"/>
        </w:rPr>
        <w:t>FVE</w:t>
      </w:r>
      <w:r w:rsidRPr="00EB660F">
        <w:rPr>
          <w:rFonts w:ascii="Calibri" w:hAnsi="Calibri" w:cs="Calibri"/>
          <w:color w:val="000000" w:themeColor="text1"/>
          <w:sz w:val="24"/>
          <w:szCs w:val="24"/>
        </w:rPr>
        <w:t xml:space="preserve"> postupně utlumována až po její úplné zastavení pro zdroj</w:t>
      </w:r>
      <w:r w:rsidR="00D222DA" w:rsidRPr="00EB660F">
        <w:rPr>
          <w:rFonts w:ascii="Calibri" w:hAnsi="Calibri" w:cs="Calibri"/>
          <w:color w:val="000000" w:themeColor="text1"/>
          <w:sz w:val="24"/>
          <w:szCs w:val="24"/>
        </w:rPr>
        <w:t>e</w:t>
      </w:r>
      <w:r w:rsidRPr="00EB660F">
        <w:rPr>
          <w:rFonts w:ascii="Calibri" w:hAnsi="Calibri" w:cs="Calibri"/>
          <w:color w:val="000000" w:themeColor="text1"/>
          <w:sz w:val="24"/>
          <w:szCs w:val="24"/>
        </w:rPr>
        <w:t xml:space="preserve"> dokončen</w:t>
      </w:r>
      <w:r w:rsidR="00D222DA" w:rsidRPr="00EB660F">
        <w:rPr>
          <w:rFonts w:ascii="Calibri" w:hAnsi="Calibri" w:cs="Calibri"/>
          <w:color w:val="000000" w:themeColor="text1"/>
          <w:sz w:val="24"/>
          <w:szCs w:val="24"/>
        </w:rPr>
        <w:t>é</w:t>
      </w:r>
      <w:r w:rsidRPr="00EB660F">
        <w:rPr>
          <w:rFonts w:ascii="Calibri" w:hAnsi="Calibri" w:cs="Calibri"/>
          <w:color w:val="000000" w:themeColor="text1"/>
          <w:sz w:val="24"/>
          <w:szCs w:val="24"/>
        </w:rPr>
        <w:t xml:space="preserve"> po roce 2013. Obdobně je omezována provozní podpora dalších </w:t>
      </w:r>
      <w:r w:rsidR="00796DBC" w:rsidRPr="00EB660F">
        <w:rPr>
          <w:rFonts w:ascii="Calibri" w:hAnsi="Calibri" w:cs="Calibri"/>
          <w:color w:val="000000" w:themeColor="text1"/>
          <w:sz w:val="24"/>
          <w:szCs w:val="24"/>
        </w:rPr>
        <w:t>OZE</w:t>
      </w:r>
      <w:r w:rsidRPr="00EB660F">
        <w:rPr>
          <w:rFonts w:ascii="Calibri" w:hAnsi="Calibri" w:cs="Calibri"/>
          <w:color w:val="000000" w:themeColor="text1"/>
          <w:sz w:val="24"/>
          <w:szCs w:val="24"/>
        </w:rPr>
        <w:t xml:space="preserve">. </w:t>
      </w:r>
      <w:r w:rsidR="00E76448" w:rsidRPr="00EB660F">
        <w:rPr>
          <w:rFonts w:ascii="Calibri" w:hAnsi="Calibri" w:cs="Calibri"/>
          <w:color w:val="000000" w:themeColor="text1"/>
          <w:sz w:val="24"/>
          <w:szCs w:val="24"/>
        </w:rPr>
        <w:t>Ovšem p</w:t>
      </w:r>
      <w:r w:rsidR="00050825" w:rsidRPr="00EB660F">
        <w:rPr>
          <w:rFonts w:ascii="Calibri" w:hAnsi="Calibri" w:cs="Calibri"/>
          <w:color w:val="000000" w:themeColor="text1"/>
          <w:sz w:val="24"/>
          <w:szCs w:val="24"/>
        </w:rPr>
        <w:t xml:space="preserve">ro zdroje platí po celou dobu </w:t>
      </w:r>
      <w:r w:rsidR="00E76448" w:rsidRPr="00EB660F">
        <w:rPr>
          <w:rFonts w:ascii="Calibri" w:hAnsi="Calibri" w:cs="Calibri"/>
          <w:color w:val="000000" w:themeColor="text1"/>
          <w:sz w:val="24"/>
          <w:szCs w:val="24"/>
        </w:rPr>
        <w:t xml:space="preserve">poskytování podpory </w:t>
      </w:r>
      <w:r w:rsidR="00050825" w:rsidRPr="00EB660F">
        <w:rPr>
          <w:rFonts w:ascii="Calibri" w:hAnsi="Calibri" w:cs="Calibri"/>
          <w:color w:val="000000" w:themeColor="text1"/>
          <w:sz w:val="24"/>
          <w:szCs w:val="24"/>
        </w:rPr>
        <w:t xml:space="preserve">takové podmínky, které byly nastaveny v době uvedení </w:t>
      </w:r>
      <w:r w:rsidR="00E76448" w:rsidRPr="00EB660F">
        <w:rPr>
          <w:rFonts w:ascii="Calibri" w:hAnsi="Calibri" w:cs="Calibri"/>
          <w:color w:val="000000" w:themeColor="text1"/>
          <w:sz w:val="24"/>
          <w:szCs w:val="24"/>
        </w:rPr>
        <w:t xml:space="preserve">zdrojů </w:t>
      </w:r>
      <w:r w:rsidR="00050825" w:rsidRPr="00EB660F">
        <w:rPr>
          <w:rFonts w:ascii="Calibri" w:hAnsi="Calibri" w:cs="Calibri"/>
          <w:color w:val="000000" w:themeColor="text1"/>
          <w:sz w:val="24"/>
          <w:szCs w:val="24"/>
        </w:rPr>
        <w:t>do provozu.</w:t>
      </w:r>
      <w:r w:rsidR="00B31D6F">
        <w:rPr>
          <w:rFonts w:ascii="Calibri" w:hAnsi="Calibri" w:cs="Calibri"/>
          <w:color w:val="000000" w:themeColor="text1"/>
          <w:sz w:val="24"/>
          <w:szCs w:val="24"/>
        </w:rPr>
        <w:t xml:space="preserve"> </w:t>
      </w:r>
      <w:r w:rsidR="002A305E" w:rsidRPr="00EB660F">
        <w:rPr>
          <w:rFonts w:ascii="Calibri" w:hAnsi="Calibri" w:cs="Calibri"/>
          <w:color w:val="000000" w:themeColor="text1"/>
          <w:sz w:val="24"/>
          <w:szCs w:val="24"/>
        </w:rPr>
        <w:t xml:space="preserve">Osvobození od daně z příjmů z provozu OZE je od roku 2011 zrušeno, </w:t>
      </w:r>
      <w:r w:rsidR="00E8108C" w:rsidRPr="00EB660F">
        <w:rPr>
          <w:rFonts w:ascii="Calibri" w:hAnsi="Calibri" w:cs="Calibri"/>
          <w:color w:val="000000" w:themeColor="text1"/>
          <w:sz w:val="24"/>
          <w:szCs w:val="24"/>
        </w:rPr>
        <w:t xml:space="preserve">avšak u zdrojů dokončených v letech 2009 a 2010 ještě dobíhá. </w:t>
      </w:r>
    </w:p>
    <w:p w:rsidR="00B31D6F" w:rsidRPr="00EB660F" w:rsidRDefault="00B31D6F" w:rsidP="00EB660F">
      <w:pPr>
        <w:spacing w:after="0" w:line="240" w:lineRule="auto"/>
        <w:jc w:val="both"/>
        <w:rPr>
          <w:rFonts w:ascii="Calibri" w:hAnsi="Calibri" w:cs="Calibri"/>
          <w:color w:val="000000" w:themeColor="text1"/>
          <w:sz w:val="24"/>
          <w:szCs w:val="24"/>
        </w:rPr>
      </w:pPr>
    </w:p>
    <w:p w:rsidR="00163F4A" w:rsidRDefault="00A6392D"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 xml:space="preserve">Pro vyrovnání části nákladů na </w:t>
      </w:r>
      <w:proofErr w:type="spellStart"/>
      <w:r w:rsidRPr="00EB660F">
        <w:rPr>
          <w:rFonts w:ascii="Calibri" w:hAnsi="Calibri" w:cs="Calibri"/>
          <w:color w:val="000000" w:themeColor="text1"/>
          <w:sz w:val="24"/>
          <w:szCs w:val="24"/>
        </w:rPr>
        <w:t>fotovoltaiku</w:t>
      </w:r>
      <w:proofErr w:type="spellEnd"/>
      <w:r w:rsidRPr="00EB660F">
        <w:rPr>
          <w:rFonts w:ascii="Calibri" w:hAnsi="Calibri" w:cs="Calibri"/>
          <w:color w:val="000000" w:themeColor="text1"/>
          <w:sz w:val="24"/>
          <w:szCs w:val="24"/>
        </w:rPr>
        <w:t xml:space="preserve"> byl od roku 2011 zaveden</w:t>
      </w:r>
      <w:r w:rsidR="00E76448" w:rsidRPr="00EB660F">
        <w:rPr>
          <w:rFonts w:ascii="Calibri" w:hAnsi="Calibri" w:cs="Calibri"/>
          <w:color w:val="000000" w:themeColor="text1"/>
          <w:sz w:val="24"/>
          <w:szCs w:val="24"/>
        </w:rPr>
        <w:t xml:space="preserve"> zákonem</w:t>
      </w:r>
      <w:r w:rsidRPr="00EB660F">
        <w:rPr>
          <w:rFonts w:ascii="Calibri" w:hAnsi="Calibri" w:cs="Calibri"/>
          <w:color w:val="000000" w:themeColor="text1"/>
          <w:sz w:val="24"/>
          <w:szCs w:val="24"/>
        </w:rPr>
        <w:t xml:space="preserve"> odvod ze</w:t>
      </w:r>
      <w:r w:rsidR="00265CF6">
        <w:rPr>
          <w:rFonts w:ascii="Calibri" w:hAnsi="Calibri" w:cs="Calibri"/>
          <w:color w:val="000000" w:themeColor="text1"/>
          <w:sz w:val="24"/>
          <w:szCs w:val="24"/>
        </w:rPr>
        <w:t xml:space="preserve"> </w:t>
      </w:r>
      <w:r w:rsidRPr="00EB660F">
        <w:rPr>
          <w:rFonts w:ascii="Calibri" w:hAnsi="Calibri" w:cs="Calibri"/>
          <w:color w:val="000000" w:themeColor="text1"/>
          <w:sz w:val="24"/>
          <w:szCs w:val="24"/>
        </w:rPr>
        <w:t>solárních zdrojů</w:t>
      </w:r>
      <w:r w:rsidR="00817728" w:rsidRPr="00EB660F">
        <w:rPr>
          <w:rFonts w:ascii="Calibri" w:hAnsi="Calibri" w:cs="Calibri"/>
          <w:color w:val="000000" w:themeColor="text1"/>
          <w:sz w:val="24"/>
          <w:szCs w:val="24"/>
        </w:rPr>
        <w:t xml:space="preserve"> výroby elektřiny</w:t>
      </w:r>
      <w:r w:rsidRPr="00EB660F">
        <w:rPr>
          <w:rFonts w:ascii="Calibri" w:hAnsi="Calibri" w:cs="Calibri"/>
          <w:color w:val="000000" w:themeColor="text1"/>
          <w:sz w:val="24"/>
          <w:szCs w:val="24"/>
        </w:rPr>
        <w:t xml:space="preserve">. </w:t>
      </w:r>
      <w:r w:rsidR="00406488" w:rsidRPr="00EB660F">
        <w:rPr>
          <w:rFonts w:ascii="Calibri" w:hAnsi="Calibri" w:cs="Calibri"/>
          <w:color w:val="000000" w:themeColor="text1"/>
          <w:sz w:val="24"/>
          <w:szCs w:val="24"/>
        </w:rPr>
        <w:t>V letech 2011</w:t>
      </w:r>
      <w:r w:rsidR="00D14C59" w:rsidRPr="00EB660F">
        <w:rPr>
          <w:rFonts w:ascii="Calibri" w:hAnsi="Calibri" w:cs="Calibri"/>
          <w:color w:val="000000" w:themeColor="text1"/>
          <w:sz w:val="24"/>
          <w:szCs w:val="24"/>
        </w:rPr>
        <w:t>–</w:t>
      </w:r>
      <w:r w:rsidR="00406488" w:rsidRPr="00EB660F">
        <w:rPr>
          <w:rFonts w:ascii="Calibri" w:hAnsi="Calibri" w:cs="Calibri"/>
          <w:color w:val="000000" w:themeColor="text1"/>
          <w:sz w:val="24"/>
          <w:szCs w:val="24"/>
        </w:rPr>
        <w:t>2013 se je</w:t>
      </w:r>
      <w:r w:rsidR="001E1864" w:rsidRPr="00EB660F">
        <w:rPr>
          <w:rFonts w:ascii="Calibri" w:hAnsi="Calibri" w:cs="Calibri"/>
          <w:color w:val="000000" w:themeColor="text1"/>
          <w:sz w:val="24"/>
          <w:szCs w:val="24"/>
        </w:rPr>
        <w:t>ho výnos pohyboval okolo 6 mld. </w:t>
      </w:r>
      <w:r w:rsidR="00406488" w:rsidRPr="00EB660F">
        <w:rPr>
          <w:rFonts w:ascii="Calibri" w:hAnsi="Calibri" w:cs="Calibri"/>
          <w:color w:val="000000" w:themeColor="text1"/>
          <w:sz w:val="24"/>
          <w:szCs w:val="24"/>
        </w:rPr>
        <w:t>Kč ročně, j</w:t>
      </w:r>
      <w:r w:rsidRPr="00EB660F">
        <w:rPr>
          <w:rFonts w:ascii="Calibri" w:hAnsi="Calibri" w:cs="Calibri"/>
          <w:color w:val="000000" w:themeColor="text1"/>
          <w:sz w:val="24"/>
          <w:szCs w:val="24"/>
        </w:rPr>
        <w:t xml:space="preserve">eho plánovaný výnos </w:t>
      </w:r>
      <w:r w:rsidR="00406488" w:rsidRPr="00EB660F">
        <w:rPr>
          <w:rFonts w:ascii="Calibri" w:hAnsi="Calibri" w:cs="Calibri"/>
          <w:color w:val="000000" w:themeColor="text1"/>
          <w:sz w:val="24"/>
          <w:szCs w:val="24"/>
        </w:rPr>
        <w:t xml:space="preserve">od </w:t>
      </w:r>
      <w:r w:rsidR="00163F4A" w:rsidRPr="00EB660F">
        <w:rPr>
          <w:rFonts w:ascii="Calibri" w:hAnsi="Calibri" w:cs="Calibri"/>
          <w:color w:val="000000" w:themeColor="text1"/>
          <w:sz w:val="24"/>
          <w:szCs w:val="24"/>
        </w:rPr>
        <w:t>ro</w:t>
      </w:r>
      <w:r w:rsidR="00406488" w:rsidRPr="00EB660F">
        <w:rPr>
          <w:rFonts w:ascii="Calibri" w:hAnsi="Calibri" w:cs="Calibri"/>
          <w:color w:val="000000" w:themeColor="text1"/>
          <w:sz w:val="24"/>
          <w:szCs w:val="24"/>
        </w:rPr>
        <w:t>ku</w:t>
      </w:r>
      <w:r w:rsidR="00163F4A" w:rsidRPr="00EB660F">
        <w:rPr>
          <w:rFonts w:ascii="Calibri" w:hAnsi="Calibri" w:cs="Calibri"/>
          <w:color w:val="000000" w:themeColor="text1"/>
          <w:sz w:val="24"/>
          <w:szCs w:val="24"/>
        </w:rPr>
        <w:t xml:space="preserve"> 2014</w:t>
      </w:r>
      <w:r w:rsidRPr="00EB660F">
        <w:rPr>
          <w:rFonts w:ascii="Calibri" w:hAnsi="Calibri" w:cs="Calibri"/>
          <w:color w:val="000000" w:themeColor="text1"/>
          <w:sz w:val="24"/>
          <w:szCs w:val="24"/>
        </w:rPr>
        <w:t xml:space="preserve"> </w:t>
      </w:r>
      <w:r w:rsidR="00E37582" w:rsidRPr="00EB660F">
        <w:rPr>
          <w:rFonts w:ascii="Calibri" w:hAnsi="Calibri" w:cs="Calibri"/>
          <w:color w:val="000000" w:themeColor="text1"/>
          <w:sz w:val="24"/>
          <w:szCs w:val="24"/>
        </w:rPr>
        <w:t>činí cca 2 mld. Kč</w:t>
      </w:r>
      <w:r w:rsidR="00FE7988" w:rsidRPr="00EB660F">
        <w:rPr>
          <w:rFonts w:ascii="Calibri" w:hAnsi="Calibri" w:cs="Calibri"/>
          <w:color w:val="000000" w:themeColor="text1"/>
          <w:sz w:val="24"/>
          <w:szCs w:val="24"/>
        </w:rPr>
        <w:t>.</w:t>
      </w:r>
    </w:p>
    <w:p w:rsidR="00EB660F" w:rsidRPr="00EB660F" w:rsidRDefault="00EB660F" w:rsidP="00EB660F">
      <w:pPr>
        <w:spacing w:after="0" w:line="240" w:lineRule="auto"/>
        <w:jc w:val="both"/>
        <w:rPr>
          <w:rFonts w:ascii="Calibri" w:hAnsi="Calibri" w:cs="Calibri"/>
          <w:color w:val="000000" w:themeColor="text1"/>
          <w:sz w:val="24"/>
          <w:szCs w:val="24"/>
        </w:rPr>
      </w:pPr>
    </w:p>
    <w:p w:rsidR="00721CB4" w:rsidRPr="00EB660F" w:rsidRDefault="00EB660F" w:rsidP="00EB660F">
      <w:pPr>
        <w:spacing w:after="0" w:line="240" w:lineRule="auto"/>
        <w:jc w:val="both"/>
        <w:rPr>
          <w:rFonts w:ascii="Calibri" w:hAnsi="Calibri" w:cs="Calibri"/>
          <w:b/>
          <w:color w:val="000000" w:themeColor="text1"/>
          <w:sz w:val="24"/>
          <w:szCs w:val="24"/>
        </w:rPr>
      </w:pPr>
      <w:r>
        <w:rPr>
          <w:rFonts w:ascii="Calibri" w:hAnsi="Calibri" w:cs="Calibri"/>
          <w:b/>
          <w:color w:val="000000" w:themeColor="text1"/>
          <w:sz w:val="24"/>
          <w:szCs w:val="24"/>
        </w:rPr>
        <w:lastRenderedPageBreak/>
        <w:t xml:space="preserve">9. </w:t>
      </w:r>
      <w:r w:rsidR="00721CB4" w:rsidRPr="00EB660F">
        <w:rPr>
          <w:rFonts w:ascii="Calibri" w:hAnsi="Calibri" w:cs="Calibri"/>
          <w:b/>
          <w:color w:val="000000" w:themeColor="text1"/>
          <w:sz w:val="24"/>
          <w:szCs w:val="24"/>
        </w:rPr>
        <w:t>Neohrožuje snižování podpory dosažení stanoveného cíle?</w:t>
      </w:r>
    </w:p>
    <w:p w:rsidR="00EB660F" w:rsidRDefault="00EB660F" w:rsidP="00EB660F">
      <w:pPr>
        <w:spacing w:after="0" w:line="240" w:lineRule="auto"/>
        <w:jc w:val="both"/>
        <w:rPr>
          <w:rFonts w:ascii="Calibri" w:hAnsi="Calibri" w:cs="Calibri"/>
          <w:color w:val="000000" w:themeColor="text1"/>
          <w:sz w:val="24"/>
          <w:szCs w:val="24"/>
        </w:rPr>
      </w:pPr>
    </w:p>
    <w:p w:rsidR="00721CB4" w:rsidRDefault="00721CB4"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Podle koncepčních dokumentů je splnění a překročení závazného cíle na rok 2020 ve výši 13% podílu energie z OZE na její spotřebě reálné i za podmínek zákonného omezování podpory pro nové zdroje.</w:t>
      </w:r>
    </w:p>
    <w:p w:rsidR="00EB660F" w:rsidRPr="00EB660F" w:rsidRDefault="00EB660F" w:rsidP="00EB660F">
      <w:pPr>
        <w:spacing w:after="0" w:line="240" w:lineRule="auto"/>
        <w:jc w:val="both"/>
        <w:rPr>
          <w:rFonts w:ascii="Calibri" w:hAnsi="Calibri" w:cs="Calibri"/>
          <w:color w:val="000000" w:themeColor="text1"/>
          <w:sz w:val="24"/>
          <w:szCs w:val="24"/>
        </w:rPr>
      </w:pPr>
    </w:p>
    <w:p w:rsidR="00721CB4" w:rsidRPr="00EB660F" w:rsidRDefault="00EB660F" w:rsidP="00EB660F">
      <w:pPr>
        <w:spacing w:after="0" w:line="240" w:lineRule="auto"/>
        <w:ind w:left="369" w:hanging="369"/>
        <w:jc w:val="both"/>
        <w:rPr>
          <w:rFonts w:ascii="Calibri" w:hAnsi="Calibri" w:cs="Calibri"/>
          <w:b/>
          <w:color w:val="000000" w:themeColor="text1"/>
          <w:sz w:val="24"/>
          <w:szCs w:val="24"/>
        </w:rPr>
      </w:pPr>
      <w:r>
        <w:rPr>
          <w:rFonts w:ascii="Calibri" w:hAnsi="Calibri" w:cs="Calibri"/>
          <w:b/>
          <w:color w:val="000000" w:themeColor="text1"/>
          <w:sz w:val="24"/>
          <w:szCs w:val="24"/>
        </w:rPr>
        <w:t xml:space="preserve">10. </w:t>
      </w:r>
      <w:r w:rsidR="00721CB4" w:rsidRPr="00EB660F">
        <w:rPr>
          <w:rFonts w:ascii="Calibri" w:hAnsi="Calibri" w:cs="Calibri"/>
          <w:b/>
          <w:color w:val="000000" w:themeColor="text1"/>
          <w:sz w:val="24"/>
          <w:szCs w:val="24"/>
        </w:rPr>
        <w:t>Byly investiční podpory, které zůstávají motivačním nástrojem pro výstavbu nových OZE, využívány účelně a efektivně?</w:t>
      </w:r>
    </w:p>
    <w:p w:rsidR="00EB660F" w:rsidRDefault="00EB660F" w:rsidP="00EB660F">
      <w:pPr>
        <w:spacing w:after="0" w:line="240" w:lineRule="auto"/>
        <w:jc w:val="both"/>
        <w:rPr>
          <w:rFonts w:ascii="Calibri" w:hAnsi="Calibri" w:cs="Calibri"/>
          <w:color w:val="000000" w:themeColor="text1"/>
          <w:sz w:val="24"/>
          <w:szCs w:val="24"/>
        </w:rPr>
      </w:pPr>
    </w:p>
    <w:p w:rsidR="008D208C" w:rsidRDefault="00721CB4"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Kumulací investičních a provozních podpor se v některých případech významně zkrátila již tak krátká doba návratnosti. V re</w:t>
      </w:r>
      <w:r w:rsidR="00417461">
        <w:rPr>
          <w:rFonts w:ascii="Calibri" w:hAnsi="Calibri" w:cs="Calibri"/>
          <w:color w:val="000000" w:themeColor="text1"/>
          <w:sz w:val="24"/>
          <w:szCs w:val="24"/>
        </w:rPr>
        <w:t>s</w:t>
      </w:r>
      <w:r w:rsidRPr="00EB660F">
        <w:rPr>
          <w:rFonts w:ascii="Calibri" w:hAnsi="Calibri" w:cs="Calibri"/>
          <w:color w:val="000000" w:themeColor="text1"/>
          <w:sz w:val="24"/>
          <w:szCs w:val="24"/>
        </w:rPr>
        <w:t xml:space="preserve">ortu MPO nebyly investiční podpory poskytovány účelně – i v době usměrňování nárůstu </w:t>
      </w:r>
      <w:proofErr w:type="spellStart"/>
      <w:r w:rsidRPr="00EB660F">
        <w:rPr>
          <w:rFonts w:ascii="Calibri" w:hAnsi="Calibri" w:cs="Calibri"/>
          <w:color w:val="000000" w:themeColor="text1"/>
          <w:sz w:val="24"/>
          <w:szCs w:val="24"/>
        </w:rPr>
        <w:t>fotovoltaiky</w:t>
      </w:r>
      <w:proofErr w:type="spellEnd"/>
      <w:r w:rsidRPr="00EB660F">
        <w:rPr>
          <w:rFonts w:ascii="Calibri" w:hAnsi="Calibri" w:cs="Calibri"/>
          <w:color w:val="000000" w:themeColor="text1"/>
          <w:sz w:val="24"/>
          <w:szCs w:val="24"/>
        </w:rPr>
        <w:t xml:space="preserve"> byly z některých programů tyto zdroje investičně podporovány. Ve významné části investičně dotovaných bioplynových stanic v re</w:t>
      </w:r>
      <w:r w:rsidR="00417461">
        <w:rPr>
          <w:rFonts w:ascii="Calibri" w:hAnsi="Calibri" w:cs="Calibri"/>
          <w:color w:val="000000" w:themeColor="text1"/>
          <w:sz w:val="24"/>
          <w:szCs w:val="24"/>
        </w:rPr>
        <w:t>s</w:t>
      </w:r>
      <w:r w:rsidRPr="00EB660F">
        <w:rPr>
          <w:rFonts w:ascii="Calibri" w:hAnsi="Calibri" w:cs="Calibri"/>
          <w:color w:val="000000" w:themeColor="text1"/>
          <w:sz w:val="24"/>
          <w:szCs w:val="24"/>
        </w:rPr>
        <w:t xml:space="preserve">ortu </w:t>
      </w:r>
      <w:proofErr w:type="spellStart"/>
      <w:r w:rsidRPr="00EB660F">
        <w:rPr>
          <w:rFonts w:ascii="Calibri" w:hAnsi="Calibri" w:cs="Calibri"/>
          <w:color w:val="000000" w:themeColor="text1"/>
          <w:sz w:val="24"/>
          <w:szCs w:val="24"/>
        </w:rPr>
        <w:t>MZe</w:t>
      </w:r>
      <w:proofErr w:type="spellEnd"/>
      <w:r w:rsidRPr="00EB660F">
        <w:rPr>
          <w:rFonts w:ascii="Calibri" w:hAnsi="Calibri" w:cs="Calibri"/>
          <w:color w:val="000000" w:themeColor="text1"/>
          <w:sz w:val="24"/>
          <w:szCs w:val="24"/>
        </w:rPr>
        <w:t xml:space="preserve"> není energie zdroje efektivně využita </w:t>
      </w:r>
      <w:r w:rsidR="00FE53AB" w:rsidRPr="00EB660F">
        <w:rPr>
          <w:rFonts w:ascii="Calibri" w:hAnsi="Calibri" w:cs="Calibri"/>
          <w:color w:val="000000" w:themeColor="text1"/>
          <w:sz w:val="24"/>
          <w:szCs w:val="24"/>
        </w:rPr>
        <w:t>–</w:t>
      </w:r>
      <w:r w:rsidRPr="00EB660F">
        <w:rPr>
          <w:rFonts w:ascii="Calibri" w:hAnsi="Calibri" w:cs="Calibri"/>
          <w:color w:val="000000" w:themeColor="text1"/>
          <w:sz w:val="24"/>
          <w:szCs w:val="24"/>
        </w:rPr>
        <w:t xml:space="preserve"> nezhodnocuje se produkované teplo.</w:t>
      </w:r>
    </w:p>
    <w:p w:rsidR="00EB660F" w:rsidRPr="00EB660F" w:rsidRDefault="00EB660F" w:rsidP="00EB660F">
      <w:pPr>
        <w:spacing w:after="0" w:line="240" w:lineRule="auto"/>
        <w:jc w:val="both"/>
        <w:rPr>
          <w:rFonts w:ascii="Calibri" w:hAnsi="Calibri" w:cs="Calibri"/>
          <w:color w:val="000000" w:themeColor="text1"/>
          <w:sz w:val="24"/>
          <w:szCs w:val="24"/>
        </w:rPr>
      </w:pPr>
    </w:p>
    <w:p w:rsidR="00721CB4" w:rsidRPr="00EB660F" w:rsidRDefault="00EB660F" w:rsidP="00EB660F">
      <w:pPr>
        <w:spacing w:after="0" w:line="240" w:lineRule="auto"/>
        <w:jc w:val="both"/>
        <w:rPr>
          <w:rFonts w:ascii="Calibri" w:hAnsi="Calibri" w:cs="Calibri"/>
          <w:b/>
          <w:color w:val="000000" w:themeColor="text1"/>
          <w:sz w:val="24"/>
          <w:szCs w:val="24"/>
        </w:rPr>
      </w:pPr>
      <w:r>
        <w:rPr>
          <w:rFonts w:ascii="Calibri" w:hAnsi="Calibri" w:cs="Calibri"/>
          <w:b/>
          <w:color w:val="000000" w:themeColor="text1"/>
          <w:sz w:val="24"/>
          <w:szCs w:val="24"/>
        </w:rPr>
        <w:t xml:space="preserve">11. </w:t>
      </w:r>
      <w:r w:rsidR="00721CB4" w:rsidRPr="00EB660F">
        <w:rPr>
          <w:rFonts w:ascii="Calibri" w:hAnsi="Calibri" w:cs="Calibri"/>
          <w:b/>
          <w:color w:val="000000" w:themeColor="text1"/>
          <w:sz w:val="24"/>
          <w:szCs w:val="24"/>
        </w:rPr>
        <w:t>Byly pro investiční podpory stanoveny odpovídající indikátory?</w:t>
      </w:r>
    </w:p>
    <w:p w:rsidR="00EB660F" w:rsidRDefault="00EB660F" w:rsidP="00EB660F">
      <w:pPr>
        <w:spacing w:after="0" w:line="240" w:lineRule="auto"/>
        <w:jc w:val="both"/>
        <w:rPr>
          <w:rFonts w:ascii="Calibri" w:hAnsi="Calibri" w:cs="Calibri"/>
          <w:color w:val="000000" w:themeColor="text1"/>
          <w:sz w:val="24"/>
          <w:szCs w:val="24"/>
        </w:rPr>
      </w:pPr>
    </w:p>
    <w:p w:rsidR="00721CB4" w:rsidRDefault="00721CB4"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 xml:space="preserve">V programech financovaných zejména z fondů EU, ze kterých jsou poskytovány investiční podpory, jsou stanoveny indikátory zaměřené na instalovaný výkon a vyrobenou energii. Jejich plnění je sledováno v jednotlivých projektech i za celé programy. Porovnání výsledků dotačních programů je obtížné s ohledem na jejich odlišné zaměření. </w:t>
      </w:r>
    </w:p>
    <w:p w:rsidR="00265CF6" w:rsidRPr="00EB660F" w:rsidRDefault="00265CF6" w:rsidP="00EB660F">
      <w:pPr>
        <w:spacing w:after="0" w:line="240" w:lineRule="auto"/>
        <w:jc w:val="both"/>
        <w:rPr>
          <w:rFonts w:ascii="Calibri" w:hAnsi="Calibri" w:cs="Calibri"/>
          <w:color w:val="000000" w:themeColor="text1"/>
          <w:sz w:val="24"/>
          <w:szCs w:val="24"/>
        </w:rPr>
      </w:pPr>
    </w:p>
    <w:p w:rsidR="00E214AE" w:rsidRDefault="00721CB4"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Pokud jsou nastavené indikátory typu zvýšení instalovaného výkonu nebo výroby elektřiny z OZE vykazovány pouze jako výsledek investičních podpor, nemají plnou vypovídající schopnost, protože výroba elektřiny má zároveň nárok na řádově vyšší provozní podporu. Za</w:t>
      </w:r>
      <w:r w:rsidR="00B973B3">
        <w:rPr>
          <w:rFonts w:ascii="Calibri" w:hAnsi="Calibri" w:cs="Calibri"/>
          <w:color w:val="000000" w:themeColor="text1"/>
          <w:sz w:val="24"/>
          <w:szCs w:val="24"/>
        </w:rPr>
        <w:t xml:space="preserve"> </w:t>
      </w:r>
      <w:r w:rsidRPr="00EB660F">
        <w:rPr>
          <w:rFonts w:ascii="Calibri" w:hAnsi="Calibri" w:cs="Calibri"/>
          <w:color w:val="000000" w:themeColor="text1"/>
          <w:sz w:val="24"/>
          <w:szCs w:val="24"/>
        </w:rPr>
        <w:t>těchto okolností použité ukazatele výkonnosti a provedené hodnocení nákladové efektivity neumožňují objektivně posoudit, do jaké míry finanční prostředky EU přispívají k dosažení stanovených cílů v oblasti OZE.</w:t>
      </w:r>
    </w:p>
    <w:p w:rsidR="00EB660F" w:rsidRPr="00EB660F" w:rsidRDefault="00EB660F" w:rsidP="00EB660F">
      <w:pPr>
        <w:spacing w:after="0" w:line="240" w:lineRule="auto"/>
        <w:jc w:val="both"/>
        <w:rPr>
          <w:rFonts w:ascii="Calibri" w:hAnsi="Calibri" w:cs="Calibri"/>
          <w:color w:val="000000" w:themeColor="text1"/>
          <w:sz w:val="24"/>
          <w:szCs w:val="24"/>
        </w:rPr>
      </w:pPr>
    </w:p>
    <w:p w:rsidR="0076631C" w:rsidRPr="00EB660F" w:rsidRDefault="00EB660F" w:rsidP="00EB660F">
      <w:pPr>
        <w:spacing w:after="0" w:line="240" w:lineRule="auto"/>
        <w:jc w:val="both"/>
        <w:rPr>
          <w:rFonts w:ascii="Calibri" w:hAnsi="Calibri" w:cs="Calibri"/>
          <w:b/>
          <w:color w:val="000000" w:themeColor="text1"/>
          <w:sz w:val="24"/>
          <w:szCs w:val="24"/>
        </w:rPr>
      </w:pPr>
      <w:r>
        <w:rPr>
          <w:rFonts w:ascii="Calibri" w:hAnsi="Calibri" w:cs="Calibri"/>
          <w:b/>
          <w:color w:val="000000" w:themeColor="text1"/>
          <w:sz w:val="24"/>
          <w:szCs w:val="24"/>
        </w:rPr>
        <w:t xml:space="preserve">12. </w:t>
      </w:r>
      <w:r w:rsidR="0076631C" w:rsidRPr="00EB660F">
        <w:rPr>
          <w:rFonts w:ascii="Calibri" w:hAnsi="Calibri" w:cs="Calibri"/>
          <w:b/>
          <w:color w:val="000000" w:themeColor="text1"/>
          <w:sz w:val="24"/>
          <w:szCs w:val="24"/>
        </w:rPr>
        <w:t>Jak si stojí ČR v porovnání s dalšími státy EU?</w:t>
      </w:r>
    </w:p>
    <w:p w:rsidR="00EB660F" w:rsidRDefault="00EB660F" w:rsidP="00EB660F">
      <w:pPr>
        <w:spacing w:after="0" w:line="240" w:lineRule="auto"/>
        <w:jc w:val="both"/>
        <w:rPr>
          <w:rFonts w:ascii="Calibri" w:hAnsi="Calibri" w:cs="Calibri"/>
          <w:color w:val="000000" w:themeColor="text1"/>
          <w:sz w:val="24"/>
          <w:szCs w:val="24"/>
        </w:rPr>
      </w:pPr>
    </w:p>
    <w:p w:rsidR="0097759F" w:rsidRPr="00EB660F" w:rsidRDefault="00305080" w:rsidP="00EB660F">
      <w:pPr>
        <w:spacing w:after="0" w:line="240" w:lineRule="auto"/>
        <w:jc w:val="both"/>
        <w:rPr>
          <w:rFonts w:ascii="Calibri" w:hAnsi="Calibri" w:cs="Calibri"/>
          <w:color w:val="000000" w:themeColor="text1"/>
          <w:sz w:val="24"/>
          <w:szCs w:val="24"/>
        </w:rPr>
      </w:pPr>
      <w:r w:rsidRPr="00EB660F">
        <w:rPr>
          <w:rFonts w:ascii="Calibri" w:hAnsi="Calibri" w:cs="Calibri"/>
          <w:color w:val="000000" w:themeColor="text1"/>
          <w:sz w:val="24"/>
          <w:szCs w:val="24"/>
        </w:rPr>
        <w:t xml:space="preserve">Česká republika, stejně jako další </w:t>
      </w:r>
      <w:r w:rsidR="00117490" w:rsidRPr="00EB660F">
        <w:rPr>
          <w:rFonts w:ascii="Calibri" w:hAnsi="Calibri" w:cs="Calibri"/>
          <w:color w:val="000000" w:themeColor="text1"/>
          <w:sz w:val="24"/>
          <w:szCs w:val="24"/>
        </w:rPr>
        <w:t>e</w:t>
      </w:r>
      <w:r w:rsidRPr="00EB660F">
        <w:rPr>
          <w:rFonts w:ascii="Calibri" w:hAnsi="Calibri" w:cs="Calibri"/>
          <w:color w:val="000000" w:themeColor="text1"/>
          <w:sz w:val="24"/>
          <w:szCs w:val="24"/>
        </w:rPr>
        <w:t xml:space="preserve">vropské státy, zvyšovala mezi roky 2009 a 2012 produkci elektřiny z OZE. </w:t>
      </w:r>
      <w:r w:rsidR="000D0D55" w:rsidRPr="00EB660F">
        <w:rPr>
          <w:rFonts w:ascii="Calibri" w:hAnsi="Calibri" w:cs="Calibri"/>
          <w:color w:val="000000" w:themeColor="text1"/>
          <w:sz w:val="24"/>
          <w:szCs w:val="24"/>
        </w:rPr>
        <w:t xml:space="preserve">Extrémní růst je </w:t>
      </w:r>
      <w:r w:rsidRPr="00EB660F">
        <w:rPr>
          <w:rFonts w:ascii="Calibri" w:hAnsi="Calibri" w:cs="Calibri"/>
          <w:color w:val="000000" w:themeColor="text1"/>
          <w:sz w:val="24"/>
          <w:szCs w:val="24"/>
        </w:rPr>
        <w:t xml:space="preserve">v ČR </w:t>
      </w:r>
      <w:r w:rsidR="000D0D55" w:rsidRPr="00EB660F">
        <w:rPr>
          <w:rFonts w:ascii="Calibri" w:hAnsi="Calibri" w:cs="Calibri"/>
          <w:color w:val="000000" w:themeColor="text1"/>
          <w:sz w:val="24"/>
          <w:szCs w:val="24"/>
        </w:rPr>
        <w:t xml:space="preserve">patrný u </w:t>
      </w:r>
      <w:proofErr w:type="spellStart"/>
      <w:r w:rsidR="00E8108C" w:rsidRPr="00EB660F">
        <w:rPr>
          <w:rFonts w:ascii="Calibri" w:hAnsi="Calibri" w:cs="Calibri"/>
          <w:color w:val="000000" w:themeColor="text1"/>
          <w:sz w:val="24"/>
          <w:szCs w:val="24"/>
        </w:rPr>
        <w:t>fotovoltaiky</w:t>
      </w:r>
      <w:proofErr w:type="spellEnd"/>
      <w:r w:rsidR="00E8108C" w:rsidRPr="00EB660F">
        <w:rPr>
          <w:rFonts w:ascii="Calibri" w:hAnsi="Calibri" w:cs="Calibri"/>
          <w:color w:val="000000" w:themeColor="text1"/>
          <w:sz w:val="24"/>
          <w:szCs w:val="24"/>
        </w:rPr>
        <w:t xml:space="preserve"> </w:t>
      </w:r>
      <w:r w:rsidR="00A55F96" w:rsidRPr="00EB660F">
        <w:rPr>
          <w:rFonts w:ascii="Calibri" w:hAnsi="Calibri" w:cs="Calibri"/>
          <w:color w:val="000000" w:themeColor="text1"/>
          <w:sz w:val="24"/>
          <w:szCs w:val="24"/>
        </w:rPr>
        <w:t>–</w:t>
      </w:r>
      <w:r w:rsidR="000D0D55" w:rsidRPr="00EB660F">
        <w:rPr>
          <w:rFonts w:ascii="Calibri" w:hAnsi="Calibri" w:cs="Calibri"/>
          <w:color w:val="000000" w:themeColor="text1"/>
          <w:sz w:val="24"/>
          <w:szCs w:val="24"/>
        </w:rPr>
        <w:t xml:space="preserve"> </w:t>
      </w:r>
      <w:r w:rsidR="00117490" w:rsidRPr="00EB660F">
        <w:rPr>
          <w:rFonts w:ascii="Calibri" w:hAnsi="Calibri" w:cs="Calibri"/>
          <w:color w:val="000000" w:themeColor="text1"/>
          <w:sz w:val="24"/>
          <w:szCs w:val="24"/>
        </w:rPr>
        <w:t>z</w:t>
      </w:r>
      <w:r w:rsidRPr="00EB660F">
        <w:rPr>
          <w:rFonts w:ascii="Calibri" w:hAnsi="Calibri" w:cs="Calibri"/>
          <w:color w:val="000000" w:themeColor="text1"/>
          <w:sz w:val="24"/>
          <w:szCs w:val="24"/>
        </w:rPr>
        <w:t xml:space="preserve">atímco v roce 2009 bylo vyprodukováno pomocí FVE 89 </w:t>
      </w:r>
      <w:proofErr w:type="spellStart"/>
      <w:r w:rsidRPr="00EB660F">
        <w:rPr>
          <w:rFonts w:ascii="Calibri" w:hAnsi="Calibri" w:cs="Calibri"/>
          <w:color w:val="000000" w:themeColor="text1"/>
          <w:sz w:val="24"/>
          <w:szCs w:val="24"/>
        </w:rPr>
        <w:t>GWh</w:t>
      </w:r>
      <w:proofErr w:type="spellEnd"/>
      <w:r w:rsidRPr="00EB660F">
        <w:rPr>
          <w:rFonts w:ascii="Calibri" w:hAnsi="Calibri" w:cs="Calibri"/>
          <w:color w:val="000000" w:themeColor="text1"/>
          <w:sz w:val="24"/>
          <w:szCs w:val="24"/>
        </w:rPr>
        <w:t xml:space="preserve"> elektřiny, v roce 2012 to bylo již 2 149 </w:t>
      </w:r>
      <w:proofErr w:type="spellStart"/>
      <w:r w:rsidRPr="00EB660F">
        <w:rPr>
          <w:rFonts w:ascii="Calibri" w:hAnsi="Calibri" w:cs="Calibri"/>
          <w:color w:val="000000" w:themeColor="text1"/>
          <w:sz w:val="24"/>
          <w:szCs w:val="24"/>
        </w:rPr>
        <w:t>GWh</w:t>
      </w:r>
      <w:proofErr w:type="spellEnd"/>
      <w:r w:rsidRPr="00EB660F">
        <w:rPr>
          <w:rFonts w:ascii="Calibri" w:hAnsi="Calibri" w:cs="Calibri"/>
          <w:color w:val="000000" w:themeColor="text1"/>
          <w:sz w:val="24"/>
          <w:szCs w:val="24"/>
        </w:rPr>
        <w:t xml:space="preserve">, </w:t>
      </w:r>
      <w:r w:rsidR="00B31D6F">
        <w:rPr>
          <w:rFonts w:ascii="Calibri" w:hAnsi="Calibri" w:cs="Calibri"/>
          <w:color w:val="000000" w:themeColor="text1"/>
          <w:sz w:val="24"/>
          <w:szCs w:val="24"/>
        </w:rPr>
        <w:t xml:space="preserve">což představuje </w:t>
      </w:r>
      <w:r w:rsidR="00E07A5F" w:rsidRPr="00EB660F">
        <w:rPr>
          <w:rFonts w:ascii="Calibri" w:hAnsi="Calibri" w:cs="Calibri"/>
          <w:color w:val="000000" w:themeColor="text1"/>
          <w:sz w:val="24"/>
          <w:szCs w:val="24"/>
        </w:rPr>
        <w:t>nárůst o 2 320 %.</w:t>
      </w:r>
      <w:r w:rsidR="00117490" w:rsidRPr="00EB660F">
        <w:rPr>
          <w:rFonts w:ascii="Calibri" w:hAnsi="Calibri" w:cs="Calibri"/>
          <w:color w:val="000000" w:themeColor="text1"/>
          <w:sz w:val="24"/>
          <w:szCs w:val="24"/>
        </w:rPr>
        <w:t xml:space="preserve"> Takový nárůst je </w:t>
      </w:r>
      <w:r w:rsidR="00E76448" w:rsidRPr="00EB660F">
        <w:rPr>
          <w:rFonts w:ascii="Calibri" w:hAnsi="Calibri" w:cs="Calibri"/>
          <w:color w:val="000000" w:themeColor="text1"/>
          <w:sz w:val="24"/>
          <w:szCs w:val="24"/>
        </w:rPr>
        <w:t>nepřiměřený</w:t>
      </w:r>
      <w:r w:rsidR="002A305E" w:rsidRPr="00EB660F">
        <w:rPr>
          <w:rFonts w:ascii="Calibri" w:hAnsi="Calibri" w:cs="Calibri"/>
          <w:color w:val="000000" w:themeColor="text1"/>
          <w:sz w:val="24"/>
          <w:szCs w:val="24"/>
        </w:rPr>
        <w:t xml:space="preserve"> </w:t>
      </w:r>
      <w:r w:rsidR="00117490" w:rsidRPr="00EB660F">
        <w:rPr>
          <w:rFonts w:ascii="Calibri" w:hAnsi="Calibri" w:cs="Calibri"/>
          <w:color w:val="000000" w:themeColor="text1"/>
          <w:sz w:val="24"/>
          <w:szCs w:val="24"/>
        </w:rPr>
        <w:t>v</w:t>
      </w:r>
      <w:r w:rsidR="00E76448" w:rsidRPr="00EB660F">
        <w:rPr>
          <w:rFonts w:ascii="Calibri" w:hAnsi="Calibri" w:cs="Calibri"/>
          <w:color w:val="000000" w:themeColor="text1"/>
          <w:sz w:val="24"/>
          <w:szCs w:val="24"/>
        </w:rPr>
        <w:t> porovnání s ostatními členskými státy</w:t>
      </w:r>
      <w:r w:rsidR="001E1864" w:rsidRPr="00EB660F">
        <w:rPr>
          <w:rFonts w:ascii="Calibri" w:hAnsi="Calibri" w:cs="Calibri"/>
          <w:color w:val="000000" w:themeColor="text1"/>
          <w:sz w:val="24"/>
          <w:szCs w:val="24"/>
        </w:rPr>
        <w:t> </w:t>
      </w:r>
      <w:r w:rsidR="00E76448" w:rsidRPr="00EB660F">
        <w:rPr>
          <w:rFonts w:ascii="Calibri" w:hAnsi="Calibri" w:cs="Calibri"/>
          <w:color w:val="000000" w:themeColor="text1"/>
          <w:sz w:val="24"/>
          <w:szCs w:val="24"/>
        </w:rPr>
        <w:t>EU.</w:t>
      </w:r>
      <w:r w:rsidR="00277EB1" w:rsidRPr="00EB660F">
        <w:rPr>
          <w:rFonts w:ascii="Calibri" w:hAnsi="Calibri" w:cs="Calibri"/>
          <w:color w:val="000000" w:themeColor="text1"/>
          <w:sz w:val="24"/>
          <w:szCs w:val="24"/>
        </w:rPr>
        <w:t xml:space="preserve"> </w:t>
      </w:r>
    </w:p>
    <w:p w:rsidR="00435894" w:rsidRDefault="00435894">
      <w:pPr>
        <w:rPr>
          <w:rFonts w:ascii="Calibri" w:hAnsi="Calibri" w:cs="Calibri"/>
          <w:color w:val="000000" w:themeColor="text1"/>
          <w:sz w:val="24"/>
          <w:szCs w:val="24"/>
        </w:rPr>
      </w:pPr>
    </w:p>
    <w:p w:rsidR="00435894" w:rsidRDefault="00435894" w:rsidP="00EB660F">
      <w:pPr>
        <w:spacing w:after="0" w:line="240" w:lineRule="auto"/>
        <w:rPr>
          <w:rFonts w:ascii="Calibri" w:hAnsi="Calibri" w:cs="Calibri"/>
          <w:color w:val="000000" w:themeColor="text1"/>
          <w:sz w:val="24"/>
          <w:szCs w:val="24"/>
        </w:rPr>
        <w:sectPr w:rsidR="00435894" w:rsidSect="007A6307">
          <w:footerReference w:type="default" r:id="rId19"/>
          <w:pgSz w:w="11906" w:h="16838"/>
          <w:pgMar w:top="1417" w:right="1417" w:bottom="1417" w:left="1417" w:header="708" w:footer="708" w:gutter="0"/>
          <w:cols w:space="708"/>
          <w:titlePg/>
          <w:docGrid w:linePitch="360"/>
        </w:sectPr>
      </w:pPr>
    </w:p>
    <w:p w:rsidR="004C7CEE" w:rsidRPr="00B31D6F" w:rsidRDefault="00435894" w:rsidP="00B31D6F">
      <w:pPr>
        <w:spacing w:after="0" w:line="240" w:lineRule="auto"/>
        <w:ind w:left="-284"/>
        <w:rPr>
          <w:rFonts w:ascii="Calibri" w:hAnsi="Calibri" w:cs="Calibri"/>
          <w:b/>
          <w:noProof/>
          <w:sz w:val="24"/>
          <w:szCs w:val="24"/>
          <w:lang w:eastAsia="cs-CZ"/>
        </w:rPr>
      </w:pPr>
      <w:r w:rsidRPr="00B31D6F">
        <w:rPr>
          <w:rFonts w:ascii="Calibri" w:hAnsi="Calibri" w:cs="Calibri"/>
          <w:b/>
          <w:noProof/>
          <w:sz w:val="24"/>
          <w:szCs w:val="24"/>
          <w:lang w:eastAsia="cs-CZ"/>
        </w:rPr>
        <w:lastRenderedPageBreak/>
        <w:t xml:space="preserve">Příloha č. 1 </w:t>
      </w:r>
    </w:p>
    <w:p w:rsidR="004C7CEE" w:rsidRPr="00B31D6F" w:rsidRDefault="004C7CEE" w:rsidP="00B31D6F">
      <w:pPr>
        <w:spacing w:after="0" w:line="240" w:lineRule="auto"/>
        <w:ind w:left="-284"/>
        <w:rPr>
          <w:rFonts w:ascii="Calibri" w:hAnsi="Calibri" w:cs="Calibri"/>
          <w:b/>
          <w:noProof/>
          <w:sz w:val="24"/>
          <w:szCs w:val="24"/>
          <w:lang w:eastAsia="cs-CZ"/>
        </w:rPr>
      </w:pPr>
    </w:p>
    <w:p w:rsidR="004C7CEE" w:rsidRPr="00B31D6F" w:rsidRDefault="00435894" w:rsidP="00B973B3">
      <w:pPr>
        <w:spacing w:after="0" w:line="240" w:lineRule="auto"/>
        <w:ind w:left="-284"/>
        <w:rPr>
          <w:rFonts w:ascii="Calibri" w:hAnsi="Calibri" w:cs="Calibri"/>
          <w:b/>
          <w:noProof/>
          <w:sz w:val="26"/>
          <w:szCs w:val="26"/>
          <w:lang w:eastAsia="cs-CZ"/>
        </w:rPr>
      </w:pPr>
      <w:r w:rsidRPr="00B31D6F">
        <w:rPr>
          <w:rFonts w:ascii="Calibri" w:hAnsi="Calibri" w:cs="Calibri"/>
          <w:b/>
          <w:noProof/>
          <w:sz w:val="26"/>
          <w:szCs w:val="26"/>
          <w:lang w:eastAsia="cs-CZ"/>
        </w:rPr>
        <w:t>Časová osa zachycující vývoj legislativy v souvislosti s podporou OZE</w:t>
      </w:r>
    </w:p>
    <w:p w:rsidR="00435894" w:rsidRPr="00B31D6F" w:rsidRDefault="00435894" w:rsidP="004C7CEE">
      <w:pPr>
        <w:spacing w:after="0" w:line="240" w:lineRule="auto"/>
        <w:ind w:left="-284"/>
        <w:rPr>
          <w:rFonts w:ascii="Calibri" w:hAnsi="Calibri" w:cs="Calibri"/>
          <w:b/>
          <w:noProof/>
          <w:sz w:val="24"/>
          <w:szCs w:val="24"/>
          <w:lang w:eastAsia="cs-CZ"/>
        </w:rPr>
      </w:pPr>
      <w:r w:rsidRPr="00B31D6F">
        <w:rPr>
          <w:rFonts w:ascii="Calibri" w:hAnsi="Calibri" w:cs="Calibri"/>
          <w:noProof/>
          <w:lang w:eastAsia="cs-CZ"/>
        </w:rPr>
        <mc:AlternateContent>
          <mc:Choice Requires="wpg">
            <w:drawing>
              <wp:anchor distT="0" distB="0" distL="114300" distR="114300" simplePos="0" relativeHeight="251686912" behindDoc="0" locked="0" layoutInCell="1" allowOverlap="1" wp14:anchorId="1992FB6D" wp14:editId="36C43F1E">
                <wp:simplePos x="0" y="0"/>
                <wp:positionH relativeFrom="column">
                  <wp:posOffset>7148195</wp:posOffset>
                </wp:positionH>
                <wp:positionV relativeFrom="paragraph">
                  <wp:posOffset>295275</wp:posOffset>
                </wp:positionV>
                <wp:extent cx="1673860" cy="1810516"/>
                <wp:effectExtent l="0" t="0" r="2540" b="18415"/>
                <wp:wrapNone/>
                <wp:docPr id="67" name="Skupina 67"/>
                <wp:cNvGraphicFramePr/>
                <a:graphic xmlns:a="http://schemas.openxmlformats.org/drawingml/2006/main">
                  <a:graphicData uri="http://schemas.microsoft.com/office/word/2010/wordprocessingGroup">
                    <wpg:wgp>
                      <wpg:cNvGrpSpPr/>
                      <wpg:grpSpPr>
                        <a:xfrm>
                          <a:off x="0" y="0"/>
                          <a:ext cx="1673860" cy="1810516"/>
                          <a:chOff x="6453" y="86822"/>
                          <a:chExt cx="1087507" cy="855107"/>
                        </a:xfrm>
                      </wpg:grpSpPr>
                      <wps:wsp>
                        <wps:cNvPr id="68" name="Obdélník 68"/>
                        <wps:cNvSpPr/>
                        <wps:spPr>
                          <a:xfrm>
                            <a:off x="6453" y="86822"/>
                            <a:ext cx="1087507" cy="260526"/>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435894" w:rsidRDefault="00334D21" w:rsidP="002F5389">
                              <w:pPr>
                                <w:spacing w:after="0" w:line="240" w:lineRule="auto"/>
                                <w:jc w:val="center"/>
                                <w:rPr>
                                  <w:rFonts w:ascii="Calibri" w:hAnsi="Calibri" w:cs="Calibri"/>
                                  <w:b/>
                                  <w:sz w:val="18"/>
                                  <w:szCs w:val="18"/>
                                </w:rPr>
                              </w:pPr>
                              <w:r w:rsidRPr="00435894">
                                <w:rPr>
                                  <w:rFonts w:ascii="Calibri" w:hAnsi="Calibri" w:cs="Calibri"/>
                                  <w:b/>
                                  <w:sz w:val="18"/>
                                  <w:szCs w:val="18"/>
                                </w:rPr>
                                <w:t xml:space="preserve">Novela zákona </w:t>
                              </w:r>
                              <w:r>
                                <w:rPr>
                                  <w:rFonts w:ascii="Calibri" w:hAnsi="Calibri" w:cs="Calibri"/>
                                  <w:b/>
                                  <w:sz w:val="18"/>
                                  <w:szCs w:val="18"/>
                                </w:rPr>
                                <w:br/>
                              </w:r>
                              <w:r w:rsidRPr="00435894">
                                <w:rPr>
                                  <w:rFonts w:ascii="Calibri" w:hAnsi="Calibri" w:cs="Calibri"/>
                                  <w:b/>
                                  <w:sz w:val="18"/>
                                  <w:szCs w:val="18"/>
                                </w:rPr>
                                <w:t>č.</w:t>
                              </w:r>
                              <w:r>
                                <w:rPr>
                                  <w:rFonts w:ascii="Calibri" w:hAnsi="Calibri" w:cs="Calibri"/>
                                  <w:b/>
                                  <w:sz w:val="18"/>
                                  <w:szCs w:val="18"/>
                                </w:rPr>
                                <w:t> </w:t>
                              </w:r>
                              <w:r w:rsidRPr="00435894">
                                <w:rPr>
                                  <w:rFonts w:ascii="Calibri" w:hAnsi="Calibri" w:cs="Calibri"/>
                                  <w:b/>
                                  <w:sz w:val="18"/>
                                  <w:szCs w:val="18"/>
                                </w:rPr>
                                <w:t xml:space="preserve">165/2012 Sb. </w:t>
                              </w:r>
                              <w:r>
                                <w:rPr>
                                  <w:rFonts w:ascii="Calibri" w:hAnsi="Calibri" w:cs="Calibri"/>
                                  <w:b/>
                                  <w:sz w:val="18"/>
                                  <w:szCs w:val="18"/>
                                </w:rPr>
                                <w:br/>
                              </w:r>
                              <w:r w:rsidRPr="00435894">
                                <w:rPr>
                                  <w:rFonts w:ascii="Calibri" w:hAnsi="Calibri" w:cs="Calibri"/>
                                  <w:b/>
                                  <w:sz w:val="18"/>
                                  <w:szCs w:val="18"/>
                                </w:rPr>
                                <w:t>(</w:t>
                              </w:r>
                              <w:r>
                                <w:rPr>
                                  <w:rFonts w:ascii="Calibri" w:hAnsi="Calibri" w:cs="Calibri"/>
                                  <w:b/>
                                  <w:sz w:val="18"/>
                                  <w:szCs w:val="18"/>
                                </w:rPr>
                                <w:t>č. </w:t>
                              </w:r>
                              <w:r w:rsidRPr="00435894">
                                <w:rPr>
                                  <w:rFonts w:ascii="Calibri" w:hAnsi="Calibri" w:cs="Calibri"/>
                                  <w:b/>
                                  <w:sz w:val="18"/>
                                  <w:szCs w:val="18"/>
                                </w:rPr>
                                <w:t>310/2013 Sb.)</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9" name="Obdélník 69"/>
                        <wps:cNvSpPr/>
                        <wps:spPr>
                          <a:xfrm>
                            <a:off x="9939" y="343607"/>
                            <a:ext cx="1075955" cy="598322"/>
                          </a:xfrm>
                          <a:prstGeom prst="rect">
                            <a:avLst/>
                          </a:prstGeom>
                          <a:solidFill>
                            <a:schemeClr val="accent2">
                              <a:lumMod val="20000"/>
                              <a:lumOff val="80000"/>
                            </a:schemeClr>
                          </a:solidFill>
                          <a:ln w="19050">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435894" w:rsidRDefault="00334D21" w:rsidP="00435894">
                              <w:pPr>
                                <w:pStyle w:val="Odstavecseseznamem"/>
                                <w:numPr>
                                  <w:ilvl w:val="0"/>
                                  <w:numId w:val="41"/>
                                </w:numPr>
                                <w:spacing w:after="0" w:line="240" w:lineRule="auto"/>
                                <w:ind w:left="284" w:hanging="284"/>
                                <w:rPr>
                                  <w:rFonts w:ascii="Calibri" w:hAnsi="Calibri" w:cs="Calibri"/>
                                  <w:color w:val="000000" w:themeColor="text1"/>
                                  <w:sz w:val="18"/>
                                  <w:szCs w:val="18"/>
                                </w:rPr>
                              </w:pPr>
                              <w:r w:rsidRPr="00435894">
                                <w:rPr>
                                  <w:rFonts w:ascii="Calibri" w:hAnsi="Calibri" w:cs="Calibri"/>
                                  <w:color w:val="000000" w:themeColor="text1"/>
                                  <w:sz w:val="18"/>
                                  <w:szCs w:val="18"/>
                                </w:rPr>
                                <w:t>zastavení podpor</w:t>
                              </w:r>
                              <w:r>
                                <w:rPr>
                                  <w:rFonts w:ascii="Calibri" w:hAnsi="Calibri" w:cs="Calibri"/>
                                  <w:color w:val="000000" w:themeColor="text1"/>
                                  <w:sz w:val="18"/>
                                  <w:szCs w:val="18"/>
                                </w:rPr>
                                <w:t>y OZE, s výjimkou MVE (omezení –</w:t>
                              </w:r>
                              <w:r w:rsidRPr="00435894">
                                <w:rPr>
                                  <w:rFonts w:ascii="Calibri" w:hAnsi="Calibri" w:cs="Calibri"/>
                                  <w:color w:val="000000" w:themeColor="text1"/>
                                  <w:sz w:val="18"/>
                                  <w:szCs w:val="18"/>
                                </w:rPr>
                                <w:t xml:space="preserve"> přechodná ustanovení)</w:t>
                              </w:r>
                              <w:r>
                                <w:rPr>
                                  <w:rFonts w:ascii="Calibri" w:hAnsi="Calibri" w:cs="Calibri"/>
                                  <w:color w:val="000000" w:themeColor="text1"/>
                                  <w:sz w:val="18"/>
                                  <w:szCs w:val="18"/>
                                </w:rPr>
                                <w:t>,</w:t>
                              </w:r>
                            </w:p>
                            <w:p w:rsidR="00334D21" w:rsidRPr="00435894" w:rsidRDefault="00334D21" w:rsidP="00435894">
                              <w:pPr>
                                <w:pStyle w:val="Odstavecseseznamem"/>
                                <w:numPr>
                                  <w:ilvl w:val="0"/>
                                  <w:numId w:val="41"/>
                                </w:numPr>
                                <w:spacing w:after="0" w:line="240" w:lineRule="auto"/>
                                <w:ind w:left="284" w:hanging="284"/>
                                <w:rPr>
                                  <w:rFonts w:ascii="Calibri" w:hAnsi="Calibri" w:cs="Calibri"/>
                                  <w:color w:val="000000" w:themeColor="text1"/>
                                  <w:sz w:val="18"/>
                                  <w:szCs w:val="18"/>
                                </w:rPr>
                              </w:pPr>
                              <w:r w:rsidRPr="00435894">
                                <w:rPr>
                                  <w:rFonts w:ascii="Calibri" w:hAnsi="Calibri" w:cs="Calibri"/>
                                  <w:color w:val="000000" w:themeColor="text1"/>
                                  <w:sz w:val="18"/>
                                  <w:szCs w:val="18"/>
                                </w:rPr>
                                <w:t>snížení odvodu za elekt</w:t>
                              </w:r>
                              <w:r>
                                <w:rPr>
                                  <w:rFonts w:ascii="Calibri" w:hAnsi="Calibri" w:cs="Calibri"/>
                                  <w:color w:val="000000" w:themeColor="text1"/>
                                  <w:sz w:val="18"/>
                                  <w:szCs w:val="18"/>
                                </w:rPr>
                                <w:t>řinu ze slunečního záření od 1. 1</w:t>
                              </w:r>
                              <w:r w:rsidRPr="00435894">
                                <w:rPr>
                                  <w:rFonts w:ascii="Calibri" w:hAnsi="Calibri" w:cs="Calibri"/>
                                  <w:color w:val="000000" w:themeColor="text1"/>
                                  <w:sz w:val="18"/>
                                  <w:szCs w:val="18"/>
                                </w:rPr>
                                <w:t>.</w:t>
                              </w:r>
                              <w:r>
                                <w:rPr>
                                  <w:rFonts w:ascii="Calibri" w:hAnsi="Calibri" w:cs="Calibri"/>
                                  <w:color w:val="000000" w:themeColor="text1"/>
                                  <w:sz w:val="18"/>
                                  <w:szCs w:val="18"/>
                                </w:rPr>
                                <w:t> </w:t>
                              </w:r>
                              <w:r w:rsidRPr="00435894">
                                <w:rPr>
                                  <w:rFonts w:ascii="Calibri" w:hAnsi="Calibri" w:cs="Calibri"/>
                                  <w:color w:val="000000" w:themeColor="text1"/>
                                  <w:sz w:val="18"/>
                                  <w:szCs w:val="18"/>
                                </w:rPr>
                                <w:t>2014</w:t>
                              </w:r>
                              <w:r>
                                <w:rPr>
                                  <w:rFonts w:ascii="Calibri" w:hAnsi="Calibri" w:cs="Calibri"/>
                                  <w:color w:val="000000" w:themeColor="text1"/>
                                  <w:sz w:val="18"/>
                                  <w:szCs w:val="18"/>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id="Skupina 67" o:spid="_x0000_s1026" style="position:absolute;left:0;text-align:left;margin-left:562.85pt;margin-top:23.25pt;width:131.8pt;height:142.55pt;z-index:251686912;mso-width-relative:margin;mso-height-relative:margin" coordorigin="64,868" coordsize="10875,855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6TZNgwMAAF0LAAAOAAAAZHJzL2Uyb0RvYy54bWzsVt1u2yAUvp+0d0Dcr7aT2HGsulXVrdWk&#10;rq3WTbsmGCdWMTAgdbo32sWeoi+2A9hul0WT1ql3ywUBzuH8fJzzmcPjbcvRHdOmkaLEyUGMERNU&#10;Vo1Ylfjzp7M3OUbGElERLgUr8T0z+Pjo9avDThVsIteSV0wjMCJM0akSr61VRRQZumYtMQdSMQHC&#10;WuqWWFjqVVRp0oH1lkeTOM6iTupKaUmZMbD7Ngjxkbdf14zaq7o2zCJeYojN+lH7cenG6OiQFCtN&#10;1LqhfRjkGVG0pBHgdDT1lliCNrr5zVTbUC2NrO0BlW0k67qhzOcA2STxTjbnWm6Uz2VVdCs1wgTQ&#10;7uD0bLP08u5ao6YqcTbHSJAW7ujmdqMaQRDsADydWhWgda7VjbrW/cYqrFzG21q37h9yQVsP7P0I&#10;LNtaRGEzyebTPAP8KciSPInTJAvQ0zXcjzuXzdIpRiDOs3wyGYTvBgNxPk9jiNAZyNM0gTmEEg3u&#10;IxflGFSnoJjMI17m3/C6WRPF/DUYh8SAF1R2wOtqWT185+Lhxy3KcheW8w+KI16mMADdHrD2JT1i&#10;9jTlSRanEw/ZmDIplDb2nMkWuUmJNRS7r0Fyd2FsQGdQcb6N5E111nDuF67B2CnX6I5AaxBKmbAe&#10;dnDwiyYXTl9IdzIYdTsA+JCVn9l7zpweFx9ZDfUENzrxwfhO3nWUBNGaVCz4T2P49Tc6nvD36w06&#10;yzX4H233BvYlkfRmen13lHkiGA/HfwospDie8J6lsOPhthFS7zPA7eg56A8gBWgcSna73PblsZTV&#10;PRSSloGRjKJnDdziBTH2mmigIGgWoFV7BUPNZVdi2c8wWkv9bd++04dKBylGHVBaic3XDdEMI/5e&#10;QA8sktnMcaBfzNL5BBb6qWT5VCI27amE0kiAwBX1U6dv+TCttWy/APueOK8gIoKC7xJTq4fFqQ1U&#10;C/xN2cmJVwPeU8ReiBtFnXEHsKvST9svRKu+lC00waUc+o4UOxUddN1JIU82VtaNL3cHccC1hx44&#10;IDTjy5PBYh8ZLP6KDBaLKVgBfpvOplngNyjdkQDn6SJNAwGmi3waOPJl2cAhzDftB1mFLoUPbuhS&#10;v+2I25NHPmw76hha0jfvDpEgKONkEad9Az6Hj8DFf/r5B/rxn3pPVI/d8p+FXp6F/AMF3nC+Lfr3&#10;pnskPl171np8FR/9BAAA//8DAFBLAwQUAAYACAAAACEAe9FlNOIAAAAMAQAADwAAAGRycy9kb3du&#10;cmV2LnhtbEyPwU7DMBBE70j8g7VI3KjjhoQ2xKmqCjhVSLRIqLdtvE2ixnYUu0n697gnOI72aeZt&#10;vpp0ywbqXWONBDGLgJEprWpMJeF7//60AOY8GoWtNSThSg5Wxf1djpmyo/miYecrFkqMy1BC7X2X&#10;ce7KmjS6me3IhNvJ9hp9iH3FVY9jKNctn0dRyjU2JizU2NGmpvK8u2gJHyOO61i8DdvzaXM97JPP&#10;n60gKR8fpvUrME+T/4Phph/UoQhOR3sxyrE2ZDFPXgIr4TlNgN2IeLGMgR0lxLFIgRc5//9E8QsA&#10;AP//AwBQSwECLQAUAAYACAAAACEAtoM4kv4AAADhAQAAEwAAAAAAAAAAAAAAAAAAAAAAW0NvbnRl&#10;bnRfVHlwZXNdLnhtbFBLAQItABQABgAIAAAAIQA4/SH/1gAAAJQBAAALAAAAAAAAAAAAAAAAAC8B&#10;AABfcmVscy8ucmVsc1BLAQItABQABgAIAAAAIQCv6TZNgwMAAF0LAAAOAAAAAAAAAAAAAAAAAC4C&#10;AABkcnMvZTJvRG9jLnhtbFBLAQItABQABgAIAAAAIQB70WU04gAAAAwBAAAPAAAAAAAAAAAAAAAA&#10;AN0FAABkcnMvZG93bnJldi54bWxQSwUGAAAAAAQABADzAAAA7AYAAAAA&#10;">
                <v:rect id="Obdélník 68" o:spid="_x0000_s1027" style="position:absolute;left:64;top:868;width:10875;height:2605;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jXtNGrwA&#10;AADbAAAADwAAAGRycy9kb3ducmV2LnhtbERPy6rCMBDdC/5DGMGdpoqoVKOIIHYhF3x8wNCMTTGZ&#10;lCZq/XuzEO7ycN7rbeeseFEbas8KJuMMBHHpdc2Vgtv1MFqCCBFZo/VMCj4UYLvp99aYa//mM70u&#10;sRIphEOOCkyMTS5lKA05DGPfECfu7luHMcG2krrFdwp3Vk6zbC4d1pwaDDa0N1Q+Lk+nwGb4pMV5&#10;+Xc3x4oXs1DY06NQajjodisQkbr4L/65C61gnsamL+kHyM0XAAD//wMAUEsBAi0AFAAGAAgAAAAh&#10;APD3irv9AAAA4gEAABMAAAAAAAAAAAAAAAAAAAAAAFtDb250ZW50X1R5cGVzXS54bWxQSwECLQAU&#10;AAYACAAAACEAMd1fYdIAAACPAQAACwAAAAAAAAAAAAAAAAAuAQAAX3JlbHMvLnJlbHNQSwECLQAU&#10;AAYACAAAACEAMy8FnkEAAAA5AAAAEAAAAAAAAAAAAAAAAAApAgAAZHJzL3NoYXBleG1sLnhtbFBL&#10;AQItABQABgAIAAAAIQCNe00avAAAANsAAAAPAAAAAAAAAAAAAAAAAJgCAABkcnMvZG93bnJldi54&#10;bWxQSwUGAAAAAAQABAD1AAAAgQMAAAAA&#10;" fillcolor="#c0504d [3205]" stroked="f" strokeweight="2pt">
                  <v:textbox>
                    <w:txbxContent>
                      <w:p w:rsidR="00334D21" w:rsidRPr="00435894" w:rsidRDefault="00334D21" w:rsidP="002F5389">
                        <w:pPr>
                          <w:spacing w:after="0" w:line="240" w:lineRule="auto"/>
                          <w:jc w:val="center"/>
                          <w:rPr>
                            <w:rFonts w:ascii="Calibri" w:hAnsi="Calibri" w:cs="Calibri"/>
                            <w:b/>
                            <w:sz w:val="18"/>
                            <w:szCs w:val="18"/>
                          </w:rPr>
                        </w:pPr>
                        <w:r w:rsidRPr="00435894">
                          <w:rPr>
                            <w:rFonts w:ascii="Calibri" w:hAnsi="Calibri" w:cs="Calibri"/>
                            <w:b/>
                            <w:sz w:val="18"/>
                            <w:szCs w:val="18"/>
                          </w:rPr>
                          <w:t xml:space="preserve">Novela zákona </w:t>
                        </w:r>
                        <w:r>
                          <w:rPr>
                            <w:rFonts w:ascii="Calibri" w:hAnsi="Calibri" w:cs="Calibri"/>
                            <w:b/>
                            <w:sz w:val="18"/>
                            <w:szCs w:val="18"/>
                          </w:rPr>
                          <w:br/>
                        </w:r>
                        <w:r w:rsidRPr="00435894">
                          <w:rPr>
                            <w:rFonts w:ascii="Calibri" w:hAnsi="Calibri" w:cs="Calibri"/>
                            <w:b/>
                            <w:sz w:val="18"/>
                            <w:szCs w:val="18"/>
                          </w:rPr>
                          <w:t>č.</w:t>
                        </w:r>
                        <w:r>
                          <w:rPr>
                            <w:rFonts w:ascii="Calibri" w:hAnsi="Calibri" w:cs="Calibri"/>
                            <w:b/>
                            <w:sz w:val="18"/>
                            <w:szCs w:val="18"/>
                          </w:rPr>
                          <w:t> </w:t>
                        </w:r>
                        <w:r w:rsidRPr="00435894">
                          <w:rPr>
                            <w:rFonts w:ascii="Calibri" w:hAnsi="Calibri" w:cs="Calibri"/>
                            <w:b/>
                            <w:sz w:val="18"/>
                            <w:szCs w:val="18"/>
                          </w:rPr>
                          <w:t xml:space="preserve">165/2012 Sb. </w:t>
                        </w:r>
                        <w:r>
                          <w:rPr>
                            <w:rFonts w:ascii="Calibri" w:hAnsi="Calibri" w:cs="Calibri"/>
                            <w:b/>
                            <w:sz w:val="18"/>
                            <w:szCs w:val="18"/>
                          </w:rPr>
                          <w:br/>
                        </w:r>
                        <w:r w:rsidRPr="00435894">
                          <w:rPr>
                            <w:rFonts w:ascii="Calibri" w:hAnsi="Calibri" w:cs="Calibri"/>
                            <w:b/>
                            <w:sz w:val="18"/>
                            <w:szCs w:val="18"/>
                          </w:rPr>
                          <w:t>(</w:t>
                        </w:r>
                        <w:r>
                          <w:rPr>
                            <w:rFonts w:ascii="Calibri" w:hAnsi="Calibri" w:cs="Calibri"/>
                            <w:b/>
                            <w:sz w:val="18"/>
                            <w:szCs w:val="18"/>
                          </w:rPr>
                          <w:t>č. </w:t>
                        </w:r>
                        <w:r w:rsidRPr="00435894">
                          <w:rPr>
                            <w:rFonts w:ascii="Calibri" w:hAnsi="Calibri" w:cs="Calibri"/>
                            <w:b/>
                            <w:sz w:val="18"/>
                            <w:szCs w:val="18"/>
                          </w:rPr>
                          <w:t>310/2013 Sb.)</w:t>
                        </w:r>
                      </w:p>
                    </w:txbxContent>
                  </v:textbox>
                </v:rect>
                <v:rect id="Obdélník 69" o:spid="_x0000_s1028" style="position:absolute;left:99;top:3436;width:10759;height:5983;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8920WcUA&#10;AADbAAAADwAAAGRycy9kb3ducmV2LnhtbESP3WrCQBSE7wXfYTlC73RTqbZN3QQtFPWmP9oHOGRP&#10;k9Ts2ZBdY+LTu4Lg5TAz3zCLtDOVaKlxpWUFj5MIBHFmdcm5gt/9x/gFhPPIGivLpKAnB2kyHCww&#10;1vbEP9TufC4ChF2MCgrv61hKlxVk0E1sTRy8P9sY9EE2udQNngLcVHIaRXNpsOSwUGBN7wVlh93R&#10;KIiy/z7/fD5/ffd0bNfn1Xb/5GZKPYy65RsIT52/h2/tjVYwf4Xrl/ADZHIB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z3bRZxQAAANsAAAAPAAAAAAAAAAAAAAAAAJgCAABkcnMv&#10;ZG93bnJldi54bWxQSwUGAAAAAAQABAD1AAAAigMAAAAA&#10;" fillcolor="#f2dbdb [661]" strokecolor="#c0504d [3205]" strokeweight="1.5pt">
                  <v:textbox>
                    <w:txbxContent>
                      <w:p w:rsidR="00334D21" w:rsidRPr="00435894" w:rsidRDefault="00334D21" w:rsidP="00435894">
                        <w:pPr>
                          <w:pStyle w:val="Odstavecseseznamem"/>
                          <w:numPr>
                            <w:ilvl w:val="0"/>
                            <w:numId w:val="41"/>
                          </w:numPr>
                          <w:spacing w:after="0" w:line="240" w:lineRule="auto"/>
                          <w:ind w:left="284" w:hanging="284"/>
                          <w:rPr>
                            <w:rFonts w:ascii="Calibri" w:hAnsi="Calibri" w:cs="Calibri"/>
                            <w:color w:val="000000" w:themeColor="text1"/>
                            <w:sz w:val="18"/>
                            <w:szCs w:val="18"/>
                          </w:rPr>
                        </w:pPr>
                        <w:r w:rsidRPr="00435894">
                          <w:rPr>
                            <w:rFonts w:ascii="Calibri" w:hAnsi="Calibri" w:cs="Calibri"/>
                            <w:color w:val="000000" w:themeColor="text1"/>
                            <w:sz w:val="18"/>
                            <w:szCs w:val="18"/>
                          </w:rPr>
                          <w:t>zastavení podpor</w:t>
                        </w:r>
                        <w:r>
                          <w:rPr>
                            <w:rFonts w:ascii="Calibri" w:hAnsi="Calibri" w:cs="Calibri"/>
                            <w:color w:val="000000" w:themeColor="text1"/>
                            <w:sz w:val="18"/>
                            <w:szCs w:val="18"/>
                          </w:rPr>
                          <w:t>y OZE, s výjimkou MVE (omezení –</w:t>
                        </w:r>
                        <w:r w:rsidRPr="00435894">
                          <w:rPr>
                            <w:rFonts w:ascii="Calibri" w:hAnsi="Calibri" w:cs="Calibri"/>
                            <w:color w:val="000000" w:themeColor="text1"/>
                            <w:sz w:val="18"/>
                            <w:szCs w:val="18"/>
                          </w:rPr>
                          <w:t xml:space="preserve"> přechodná ustanovení)</w:t>
                        </w:r>
                        <w:r>
                          <w:rPr>
                            <w:rFonts w:ascii="Calibri" w:hAnsi="Calibri" w:cs="Calibri"/>
                            <w:color w:val="000000" w:themeColor="text1"/>
                            <w:sz w:val="18"/>
                            <w:szCs w:val="18"/>
                          </w:rPr>
                          <w:t>,</w:t>
                        </w:r>
                      </w:p>
                      <w:p w:rsidR="00334D21" w:rsidRPr="00435894" w:rsidRDefault="00334D21" w:rsidP="00435894">
                        <w:pPr>
                          <w:pStyle w:val="Odstavecseseznamem"/>
                          <w:numPr>
                            <w:ilvl w:val="0"/>
                            <w:numId w:val="41"/>
                          </w:numPr>
                          <w:spacing w:after="0" w:line="240" w:lineRule="auto"/>
                          <w:ind w:left="284" w:hanging="284"/>
                          <w:rPr>
                            <w:rFonts w:ascii="Calibri" w:hAnsi="Calibri" w:cs="Calibri"/>
                            <w:color w:val="000000" w:themeColor="text1"/>
                            <w:sz w:val="18"/>
                            <w:szCs w:val="18"/>
                          </w:rPr>
                        </w:pPr>
                        <w:r w:rsidRPr="00435894">
                          <w:rPr>
                            <w:rFonts w:ascii="Calibri" w:hAnsi="Calibri" w:cs="Calibri"/>
                            <w:color w:val="000000" w:themeColor="text1"/>
                            <w:sz w:val="18"/>
                            <w:szCs w:val="18"/>
                          </w:rPr>
                          <w:t>snížení odvodu za elekt</w:t>
                        </w:r>
                        <w:r>
                          <w:rPr>
                            <w:rFonts w:ascii="Calibri" w:hAnsi="Calibri" w:cs="Calibri"/>
                            <w:color w:val="000000" w:themeColor="text1"/>
                            <w:sz w:val="18"/>
                            <w:szCs w:val="18"/>
                          </w:rPr>
                          <w:t>řinu ze slunečního záření od 1. 1</w:t>
                        </w:r>
                        <w:r w:rsidRPr="00435894">
                          <w:rPr>
                            <w:rFonts w:ascii="Calibri" w:hAnsi="Calibri" w:cs="Calibri"/>
                            <w:color w:val="000000" w:themeColor="text1"/>
                            <w:sz w:val="18"/>
                            <w:szCs w:val="18"/>
                          </w:rPr>
                          <w:t>.</w:t>
                        </w:r>
                        <w:r>
                          <w:rPr>
                            <w:rFonts w:ascii="Calibri" w:hAnsi="Calibri" w:cs="Calibri"/>
                            <w:color w:val="000000" w:themeColor="text1"/>
                            <w:sz w:val="18"/>
                            <w:szCs w:val="18"/>
                          </w:rPr>
                          <w:t> </w:t>
                        </w:r>
                        <w:r w:rsidRPr="00435894">
                          <w:rPr>
                            <w:rFonts w:ascii="Calibri" w:hAnsi="Calibri" w:cs="Calibri"/>
                            <w:color w:val="000000" w:themeColor="text1"/>
                            <w:sz w:val="18"/>
                            <w:szCs w:val="18"/>
                          </w:rPr>
                          <w:t>2014</w:t>
                        </w:r>
                        <w:r>
                          <w:rPr>
                            <w:rFonts w:ascii="Calibri" w:hAnsi="Calibri" w:cs="Calibri"/>
                            <w:color w:val="000000" w:themeColor="text1"/>
                            <w:sz w:val="18"/>
                            <w:szCs w:val="18"/>
                          </w:rPr>
                          <w:t>.</w:t>
                        </w:r>
                      </w:p>
                    </w:txbxContent>
                  </v:textbox>
                </v:rect>
              </v:group>
            </w:pict>
          </mc:Fallback>
        </mc:AlternateContent>
      </w:r>
      <w:r w:rsidRPr="00B31D6F">
        <w:rPr>
          <w:rFonts w:ascii="Calibri" w:hAnsi="Calibri" w:cs="Calibri"/>
          <w:noProof/>
          <w:lang w:eastAsia="cs-CZ"/>
        </w:rPr>
        <mc:AlternateContent>
          <mc:Choice Requires="wpg">
            <w:drawing>
              <wp:anchor distT="0" distB="0" distL="114300" distR="114300" simplePos="0" relativeHeight="251678720" behindDoc="0" locked="0" layoutInCell="1" allowOverlap="1" wp14:anchorId="21B6366B" wp14:editId="66527C83">
                <wp:simplePos x="0" y="0"/>
                <wp:positionH relativeFrom="column">
                  <wp:posOffset>3884961</wp:posOffset>
                </wp:positionH>
                <wp:positionV relativeFrom="paragraph">
                  <wp:posOffset>277715</wp:posOffset>
                </wp:positionV>
                <wp:extent cx="1101274" cy="1828418"/>
                <wp:effectExtent l="0" t="0" r="3810" b="19685"/>
                <wp:wrapNone/>
                <wp:docPr id="51" name="Skupina 51"/>
                <wp:cNvGraphicFramePr/>
                <a:graphic xmlns:a="http://schemas.openxmlformats.org/drawingml/2006/main">
                  <a:graphicData uri="http://schemas.microsoft.com/office/word/2010/wordprocessingGroup">
                    <wpg:wgp>
                      <wpg:cNvGrpSpPr/>
                      <wpg:grpSpPr>
                        <a:xfrm>
                          <a:off x="0" y="0"/>
                          <a:ext cx="1101274" cy="1828418"/>
                          <a:chOff x="0" y="91262"/>
                          <a:chExt cx="1101901" cy="853730"/>
                        </a:xfrm>
                      </wpg:grpSpPr>
                      <wps:wsp>
                        <wps:cNvPr id="52" name="Obdélník 52"/>
                        <wps:cNvSpPr/>
                        <wps:spPr>
                          <a:xfrm>
                            <a:off x="0" y="91262"/>
                            <a:ext cx="1101901" cy="268947"/>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435894" w:rsidRDefault="00334D21" w:rsidP="002F5389">
                              <w:pPr>
                                <w:spacing w:after="0" w:line="240" w:lineRule="auto"/>
                                <w:jc w:val="center"/>
                                <w:rPr>
                                  <w:rFonts w:ascii="Calibri" w:hAnsi="Calibri" w:cs="Calibri"/>
                                  <w:b/>
                                  <w:sz w:val="18"/>
                                  <w:szCs w:val="18"/>
                                </w:rPr>
                              </w:pPr>
                              <w:r>
                                <w:rPr>
                                  <w:rFonts w:ascii="Calibri" w:hAnsi="Calibri" w:cs="Calibri"/>
                                  <w:b/>
                                  <w:sz w:val="18"/>
                                  <w:szCs w:val="18"/>
                                </w:rPr>
                                <w:t>Novela zákona č. </w:t>
                              </w:r>
                              <w:r w:rsidRPr="00435894">
                                <w:rPr>
                                  <w:rFonts w:ascii="Calibri" w:hAnsi="Calibri" w:cs="Calibri"/>
                                  <w:b/>
                                  <w:sz w:val="18"/>
                                  <w:szCs w:val="18"/>
                                </w:rPr>
                                <w:t>180/2005 Sb. (č.</w:t>
                              </w:r>
                              <w:r>
                                <w:rPr>
                                  <w:rFonts w:ascii="Calibri" w:hAnsi="Calibri" w:cs="Calibri"/>
                                  <w:b/>
                                  <w:sz w:val="18"/>
                                  <w:szCs w:val="18"/>
                                </w:rPr>
                                <w:t> </w:t>
                              </w:r>
                              <w:r w:rsidRPr="00435894">
                                <w:rPr>
                                  <w:rFonts w:ascii="Calibri" w:hAnsi="Calibri" w:cs="Calibri"/>
                                  <w:b/>
                                  <w:sz w:val="18"/>
                                  <w:szCs w:val="18"/>
                                </w:rPr>
                                <w:t>137/2010 Sb.)</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3" name="Obdélník 53"/>
                        <wps:cNvSpPr/>
                        <wps:spPr>
                          <a:xfrm>
                            <a:off x="9933" y="357337"/>
                            <a:ext cx="1080115" cy="587655"/>
                          </a:xfrm>
                          <a:prstGeom prst="rect">
                            <a:avLst/>
                          </a:prstGeom>
                          <a:solidFill>
                            <a:schemeClr val="accent2">
                              <a:lumMod val="20000"/>
                              <a:lumOff val="80000"/>
                            </a:schemeClr>
                          </a:solidFill>
                          <a:ln w="19050">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435894" w:rsidRDefault="00334D21" w:rsidP="00435894">
                              <w:pPr>
                                <w:pStyle w:val="Odstavecseseznamem"/>
                                <w:numPr>
                                  <w:ilvl w:val="0"/>
                                  <w:numId w:val="41"/>
                                </w:numPr>
                                <w:spacing w:after="0" w:line="240" w:lineRule="auto"/>
                                <w:ind w:left="142" w:hanging="142"/>
                                <w:rPr>
                                  <w:rFonts w:ascii="Calibri" w:hAnsi="Calibri" w:cs="Calibri"/>
                                  <w:color w:val="000000" w:themeColor="text1"/>
                                  <w:sz w:val="18"/>
                                  <w:szCs w:val="18"/>
                                </w:rPr>
                              </w:pPr>
                              <w:r w:rsidRPr="00435894">
                                <w:rPr>
                                  <w:rFonts w:ascii="Calibri" w:hAnsi="Calibri" w:cs="Calibri"/>
                                  <w:color w:val="000000" w:themeColor="text1"/>
                                  <w:sz w:val="18"/>
                                  <w:szCs w:val="18"/>
                                </w:rPr>
                                <w:t>úprava § 6 odst.</w:t>
                              </w:r>
                              <w:r>
                                <w:rPr>
                                  <w:rFonts w:ascii="Calibri" w:hAnsi="Calibri" w:cs="Calibri"/>
                                  <w:color w:val="000000" w:themeColor="text1"/>
                                  <w:sz w:val="18"/>
                                  <w:szCs w:val="18"/>
                                </w:rPr>
                                <w:t> </w:t>
                              </w:r>
                              <w:r w:rsidRPr="00435894">
                                <w:rPr>
                                  <w:rFonts w:ascii="Calibri" w:hAnsi="Calibri" w:cs="Calibri"/>
                                  <w:color w:val="000000" w:themeColor="text1"/>
                                  <w:sz w:val="18"/>
                                  <w:szCs w:val="18"/>
                                </w:rPr>
                                <w:t>4 zákona č.</w:t>
                              </w:r>
                              <w:r>
                                <w:rPr>
                                  <w:rFonts w:ascii="Calibri" w:hAnsi="Calibri" w:cs="Calibri"/>
                                  <w:color w:val="000000" w:themeColor="text1"/>
                                  <w:sz w:val="18"/>
                                  <w:szCs w:val="18"/>
                                </w:rPr>
                                <w:t> </w:t>
                              </w:r>
                              <w:r w:rsidRPr="00435894">
                                <w:rPr>
                                  <w:rFonts w:ascii="Calibri" w:hAnsi="Calibri" w:cs="Calibri"/>
                                  <w:color w:val="000000" w:themeColor="text1"/>
                                  <w:sz w:val="18"/>
                                  <w:szCs w:val="18"/>
                                </w:rPr>
                                <w:t>180/2005</w:t>
                              </w:r>
                              <w:r>
                                <w:rPr>
                                  <w:rFonts w:ascii="Calibri" w:hAnsi="Calibri" w:cs="Calibri"/>
                                  <w:color w:val="000000" w:themeColor="text1"/>
                                  <w:sz w:val="18"/>
                                  <w:szCs w:val="18"/>
                                </w:rPr>
                                <w:t> </w:t>
                              </w:r>
                              <w:r w:rsidRPr="00435894">
                                <w:rPr>
                                  <w:rFonts w:ascii="Calibri" w:hAnsi="Calibri" w:cs="Calibri"/>
                                  <w:color w:val="000000" w:themeColor="text1"/>
                                  <w:sz w:val="18"/>
                                  <w:szCs w:val="18"/>
                                </w:rPr>
                                <w:t xml:space="preserve">Sb. (omezení </w:t>
                              </w:r>
                              <w:r w:rsidRPr="00435894">
                                <w:rPr>
                                  <w:rFonts w:ascii="Calibri" w:hAnsi="Calibri" w:cs="Calibri"/>
                                  <w:color w:val="000000" w:themeColor="text1"/>
                                  <w:sz w:val="18"/>
                                  <w:szCs w:val="18"/>
                                </w:rPr>
                                <w:br/>
                                <w:t>5% zarážky)</w:t>
                              </w:r>
                              <w:r>
                                <w:rPr>
                                  <w:rFonts w:ascii="Calibri" w:hAnsi="Calibri" w:cs="Calibri"/>
                                  <w:color w:val="000000" w:themeColor="text1"/>
                                  <w:sz w:val="18"/>
                                  <w:szCs w:val="18"/>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id="Skupina 51" o:spid="_x0000_s1029" style="position:absolute;left:0;text-align:left;margin-left:305.9pt;margin-top:21.85pt;width:86.7pt;height:143.95pt;z-index:251678720;mso-width-relative:margin;mso-height-relative:margin" coordorigin=",912" coordsize="11019,853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VEdfwMAAF4LAAAOAAAAZHJzL2Uyb0RvYy54bWzsVstu2zgU3ReYfyC4b/SwFctClCJIJ8EA&#10;aRI0LbqmKcoWSpEcko6c/tEs5iv6Y72XesT1ZIoiRbtqFgrJ+z6895gnr3atJPfCukarkiZHMSVC&#10;cV01al3S9+8uXuaUOM9UxaRWoqQPwtFXp3+8OOlMIVK90bISloAT5YrOlHTjvSmiyPGNaJk70kYo&#10;ENbatszD1q6jyrIOvLcySuP4OOq0rYzVXDgHp697IT0N/utacH9T1054IksKufnwteG7wm90esKK&#10;tWVm0/AhDfaMLFrWKAg6uXrNPCNb2/zHVdtwq52u/RHXbaTruuEi1ADVJPFBNZdWb02oZV10azPB&#10;BNAe4PRst/z6/taSpippllCiWAt3dPdxaxrFCJwAPJ1ZF6B1ac2dubXDwbrfYcW72rb4H2ohuwDs&#10;wwSs2HnC4TBJ4iRdzCnhIEvyNJ8neQ8938D9PNotk/Q4HSV/7lkvY0gPrfNstpiFe4vG2BGmOGXU&#10;Gegk9wiW+zGw7jbMiHAHDmEYwUpHsG5W1ed/pPr870eShcwxPihOYLnCAW7/i9RexftoTfWmx/ly&#10;vkBIpnpZYazzl0K3BBcltdDmofvY/ZXzveqogoGdlk110UgZNjha4lxacs9gKBjnQvmQOQT4SlMq&#10;1FcaLXuneAJojyWFlX+QAvWkeitq6CS47jQkE2b4MFDSizasEn38LIa/obzJIhQbHKLnGuJPvgcH&#10;TxUR2hWKGPTRVAQKmIzjbyXWlzhZhMha+cm4bZS2TzmQforc648g9dAgSn632oUpm1pkpasHaCar&#10;e0pyhl80cJlXzPlbZoGDgK2AV/0NfGqpu5LqYUXJRttPT52jPnQ7SCnpgNNK6v7eMisokX8pmINl&#10;Mp8jCYbNPFuksLH7ktW+RG3bcw0dAoMH2YUl6ns5Lmur2w9Av2cYFURMcYhdUu7tuDn3PdcCgXNx&#10;dhbUgPgM81fqznB0jjhjs77bfWDWDB3tYRau9Th7rDho7F4XLZU+23pdN6HrEeke1+EGgAeQwH4F&#10;IcyeIoQZNjbG/y5CWC5n4AU4bpYtZrMw89DBIwnGeZwkWU+CWb44zrKfTwqIsNy2b3TVDyv84vbD&#10;Go6RuQOH5OMxMsg4mWGGD/iEQBsnyzgb5vA5tAQhfrPQj7LQ1Je/WehXsVB4pMAjLozF8ODEV+L+&#10;PrDW47P49AsAAAD//wMAUEsDBBQABgAIAAAAIQB9kxHg4QAAAAoBAAAPAAAAZHJzL2Rvd25yZXYu&#10;eG1sTI9BS8NAFITvgv9heYI3u9nGpiVmU0pRT0WwFcTba/KahGbfhuw2Sf+968kehxlmvsnWk2nF&#10;QL1rLGtQswgEcWHLhisNX4e3pxUI55FLbC2This5WOf3dxmmpR35k4a9r0QoYZeihtr7LpXSFTUZ&#10;dDPbEQfvZHuDPsi+kmWPYyg3rZxHUSINNhwWauxoW1Nx3l+MhvcRx02sXofd+bS9/hwWH987RVo/&#10;PkybFxCeJv8fhj/8gA55YDraC5dOtBoSpQK61/AcL0GEwHK1mIM4aohjlYDMM3l7If8FAAD//wMA&#10;UEsBAi0AFAAGAAgAAAAhALaDOJL+AAAA4QEAABMAAAAAAAAAAAAAAAAAAAAAAFtDb250ZW50X1R5&#10;cGVzXS54bWxQSwECLQAUAAYACAAAACEAOP0h/9YAAACUAQAACwAAAAAAAAAAAAAAAAAvAQAAX3Jl&#10;bHMvLnJlbHNQSwECLQAUAAYACAAAACEAH+lRHX8DAABeCwAADgAAAAAAAAAAAAAAAAAuAgAAZHJz&#10;L2Uyb0RvYy54bWxQSwECLQAUAAYACAAAACEAfZMR4OEAAAAKAQAADwAAAAAAAAAAAAAAAADZBQAA&#10;ZHJzL2Rvd25yZXYueG1sUEsFBgAAAAAEAAQA8wAAAOcGAAAAAA==&#10;">
                <v:rect id="Obdélník 52" o:spid="_x0000_s1030" style="position:absolute;top:912;width:11019;height:2690;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Iv+wTcMA&#10;AADbAAAADwAAAGRycy9kb3ducmV2LnhtbESPzWrDMBCE74W8g9hCbo3ckNbGiWxCocSHUsjPAyzW&#10;xjKRVsZSEuftq0Khx2FmvmE29eSsuNEYes8KXhcZCOLW6547Bafj50sBIkRkjdYzKXhQgLqaPW2w&#10;1P7Oe7odYicShEOJCkyMQyllaA05DAs/ECfv7EeHMcmxk3rEe4I7K5dZ9i4d9pwWDA70Yai9HK5O&#10;gc3wSvm++D6bXcf5KjT269IoNX+etmsQkab4H/5rN1rB2xJ+v6QfIKsf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Iv+wTcMAAADbAAAADwAAAAAAAAAAAAAAAACYAgAAZHJzL2Rv&#10;d25yZXYueG1sUEsFBgAAAAAEAAQA9QAAAIgDAAAAAA==&#10;" fillcolor="#c0504d [3205]" stroked="f" strokeweight="2pt">
                  <v:textbox>
                    <w:txbxContent>
                      <w:p w:rsidR="00334D21" w:rsidRPr="00435894" w:rsidRDefault="00334D21" w:rsidP="002F5389">
                        <w:pPr>
                          <w:spacing w:after="0" w:line="240" w:lineRule="auto"/>
                          <w:jc w:val="center"/>
                          <w:rPr>
                            <w:rFonts w:ascii="Calibri" w:hAnsi="Calibri" w:cs="Calibri"/>
                            <w:b/>
                            <w:sz w:val="18"/>
                            <w:szCs w:val="18"/>
                          </w:rPr>
                        </w:pPr>
                        <w:r>
                          <w:rPr>
                            <w:rFonts w:ascii="Calibri" w:hAnsi="Calibri" w:cs="Calibri"/>
                            <w:b/>
                            <w:sz w:val="18"/>
                            <w:szCs w:val="18"/>
                          </w:rPr>
                          <w:t>Novela zákona č. </w:t>
                        </w:r>
                        <w:r w:rsidRPr="00435894">
                          <w:rPr>
                            <w:rFonts w:ascii="Calibri" w:hAnsi="Calibri" w:cs="Calibri"/>
                            <w:b/>
                            <w:sz w:val="18"/>
                            <w:szCs w:val="18"/>
                          </w:rPr>
                          <w:t>180/2005 Sb. (č.</w:t>
                        </w:r>
                        <w:r>
                          <w:rPr>
                            <w:rFonts w:ascii="Calibri" w:hAnsi="Calibri" w:cs="Calibri"/>
                            <w:b/>
                            <w:sz w:val="18"/>
                            <w:szCs w:val="18"/>
                          </w:rPr>
                          <w:t> </w:t>
                        </w:r>
                        <w:r w:rsidRPr="00435894">
                          <w:rPr>
                            <w:rFonts w:ascii="Calibri" w:hAnsi="Calibri" w:cs="Calibri"/>
                            <w:b/>
                            <w:sz w:val="18"/>
                            <w:szCs w:val="18"/>
                          </w:rPr>
                          <w:t>137/2010 Sb.)</w:t>
                        </w:r>
                      </w:p>
                    </w:txbxContent>
                  </v:textbox>
                </v:rect>
                <v:rect id="Obdélník 53" o:spid="_x0000_s1031" style="position:absolute;left:99;top:3573;width:10801;height:5876;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XFlJDsUA&#10;AADbAAAADwAAAGRycy9kb3ducmV2LnhtbESP3WrCQBSE7wXfYTlC73RTq21J3QQtFPWmP9oHOGRP&#10;k9Ts2ZBdY+LTu4Lg5TAz3zCLtDOVaKlxpWUFj5MIBHFmdcm5gt/9x/gVhPPIGivLpKAnB2kyHCww&#10;1vbEP9TufC4ChF2MCgrv61hKlxVk0E1sTRy8P9sY9EE2udQNngLcVHIaRc/SYMlhocCa3gvKDruj&#10;URBl/33++XL++u7p2K7Pq+1+5uZKPYy65RsIT52/h2/tjVYwf4Lrl/ADZHIB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BcWUkOxQAAANsAAAAPAAAAAAAAAAAAAAAAAJgCAABkcnMv&#10;ZG93bnJldi54bWxQSwUGAAAAAAQABAD1AAAAigMAAAAA&#10;" fillcolor="#f2dbdb [661]" strokecolor="#c0504d [3205]" strokeweight="1.5pt">
                  <v:textbox>
                    <w:txbxContent>
                      <w:p w:rsidR="00334D21" w:rsidRPr="00435894" w:rsidRDefault="00334D21" w:rsidP="00435894">
                        <w:pPr>
                          <w:pStyle w:val="Odstavecseseznamem"/>
                          <w:numPr>
                            <w:ilvl w:val="0"/>
                            <w:numId w:val="41"/>
                          </w:numPr>
                          <w:spacing w:after="0" w:line="240" w:lineRule="auto"/>
                          <w:ind w:left="142" w:hanging="142"/>
                          <w:rPr>
                            <w:rFonts w:ascii="Calibri" w:hAnsi="Calibri" w:cs="Calibri"/>
                            <w:color w:val="000000" w:themeColor="text1"/>
                            <w:sz w:val="18"/>
                            <w:szCs w:val="18"/>
                          </w:rPr>
                        </w:pPr>
                        <w:r w:rsidRPr="00435894">
                          <w:rPr>
                            <w:rFonts w:ascii="Calibri" w:hAnsi="Calibri" w:cs="Calibri"/>
                            <w:color w:val="000000" w:themeColor="text1"/>
                            <w:sz w:val="18"/>
                            <w:szCs w:val="18"/>
                          </w:rPr>
                          <w:t>úprava § 6 odst.</w:t>
                        </w:r>
                        <w:r>
                          <w:rPr>
                            <w:rFonts w:ascii="Calibri" w:hAnsi="Calibri" w:cs="Calibri"/>
                            <w:color w:val="000000" w:themeColor="text1"/>
                            <w:sz w:val="18"/>
                            <w:szCs w:val="18"/>
                          </w:rPr>
                          <w:t> </w:t>
                        </w:r>
                        <w:r w:rsidRPr="00435894">
                          <w:rPr>
                            <w:rFonts w:ascii="Calibri" w:hAnsi="Calibri" w:cs="Calibri"/>
                            <w:color w:val="000000" w:themeColor="text1"/>
                            <w:sz w:val="18"/>
                            <w:szCs w:val="18"/>
                          </w:rPr>
                          <w:t>4 zákona č.</w:t>
                        </w:r>
                        <w:r>
                          <w:rPr>
                            <w:rFonts w:ascii="Calibri" w:hAnsi="Calibri" w:cs="Calibri"/>
                            <w:color w:val="000000" w:themeColor="text1"/>
                            <w:sz w:val="18"/>
                            <w:szCs w:val="18"/>
                          </w:rPr>
                          <w:t> </w:t>
                        </w:r>
                        <w:r w:rsidRPr="00435894">
                          <w:rPr>
                            <w:rFonts w:ascii="Calibri" w:hAnsi="Calibri" w:cs="Calibri"/>
                            <w:color w:val="000000" w:themeColor="text1"/>
                            <w:sz w:val="18"/>
                            <w:szCs w:val="18"/>
                          </w:rPr>
                          <w:t>180/2005</w:t>
                        </w:r>
                        <w:r>
                          <w:rPr>
                            <w:rFonts w:ascii="Calibri" w:hAnsi="Calibri" w:cs="Calibri"/>
                            <w:color w:val="000000" w:themeColor="text1"/>
                            <w:sz w:val="18"/>
                            <w:szCs w:val="18"/>
                          </w:rPr>
                          <w:t> </w:t>
                        </w:r>
                        <w:r w:rsidRPr="00435894">
                          <w:rPr>
                            <w:rFonts w:ascii="Calibri" w:hAnsi="Calibri" w:cs="Calibri"/>
                            <w:color w:val="000000" w:themeColor="text1"/>
                            <w:sz w:val="18"/>
                            <w:szCs w:val="18"/>
                          </w:rPr>
                          <w:t xml:space="preserve">Sb. (omezení </w:t>
                        </w:r>
                        <w:r w:rsidRPr="00435894">
                          <w:rPr>
                            <w:rFonts w:ascii="Calibri" w:hAnsi="Calibri" w:cs="Calibri"/>
                            <w:color w:val="000000" w:themeColor="text1"/>
                            <w:sz w:val="18"/>
                            <w:szCs w:val="18"/>
                          </w:rPr>
                          <w:br/>
                          <w:t>5% zarážky)</w:t>
                        </w:r>
                        <w:r>
                          <w:rPr>
                            <w:rFonts w:ascii="Calibri" w:hAnsi="Calibri" w:cs="Calibri"/>
                            <w:color w:val="000000" w:themeColor="text1"/>
                            <w:sz w:val="18"/>
                            <w:szCs w:val="18"/>
                          </w:rPr>
                          <w:t>.</w:t>
                        </w:r>
                      </w:p>
                    </w:txbxContent>
                  </v:textbox>
                </v:rect>
              </v:group>
            </w:pict>
          </mc:Fallback>
        </mc:AlternateContent>
      </w:r>
      <w:r w:rsidRPr="00B31D6F">
        <w:rPr>
          <w:rFonts w:ascii="Calibri" w:hAnsi="Calibri" w:cs="Calibri"/>
          <w:noProof/>
          <w:lang w:eastAsia="cs-CZ"/>
        </w:rPr>
        <mc:AlternateContent>
          <mc:Choice Requires="wpg">
            <w:drawing>
              <wp:anchor distT="0" distB="0" distL="114300" distR="114300" simplePos="0" relativeHeight="251682816" behindDoc="0" locked="0" layoutInCell="1" allowOverlap="1" wp14:anchorId="057F9F09" wp14:editId="0C04CFE6">
                <wp:simplePos x="0" y="0"/>
                <wp:positionH relativeFrom="column">
                  <wp:posOffset>5491480</wp:posOffset>
                </wp:positionH>
                <wp:positionV relativeFrom="paragraph">
                  <wp:posOffset>281940</wp:posOffset>
                </wp:positionV>
                <wp:extent cx="1101090" cy="1827149"/>
                <wp:effectExtent l="0" t="0" r="3810" b="20955"/>
                <wp:wrapNone/>
                <wp:docPr id="59" name="Skupina 59"/>
                <wp:cNvGraphicFramePr/>
                <a:graphic xmlns:a="http://schemas.openxmlformats.org/drawingml/2006/main">
                  <a:graphicData uri="http://schemas.microsoft.com/office/word/2010/wordprocessingGroup">
                    <wpg:wgp>
                      <wpg:cNvGrpSpPr/>
                      <wpg:grpSpPr>
                        <a:xfrm>
                          <a:off x="0" y="0"/>
                          <a:ext cx="1101090" cy="1827149"/>
                          <a:chOff x="0" y="95709"/>
                          <a:chExt cx="1101901" cy="853138"/>
                        </a:xfrm>
                      </wpg:grpSpPr>
                      <wps:wsp>
                        <wps:cNvPr id="60" name="Obdélník 60"/>
                        <wps:cNvSpPr/>
                        <wps:spPr>
                          <a:xfrm>
                            <a:off x="0" y="95709"/>
                            <a:ext cx="1101901" cy="268947"/>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435894" w:rsidRDefault="00334D21" w:rsidP="002F5389">
                              <w:pPr>
                                <w:spacing w:after="0" w:line="240" w:lineRule="auto"/>
                                <w:jc w:val="center"/>
                                <w:rPr>
                                  <w:rFonts w:ascii="Calibri" w:hAnsi="Calibri" w:cs="Calibri"/>
                                  <w:b/>
                                  <w:sz w:val="18"/>
                                  <w:szCs w:val="18"/>
                                </w:rPr>
                              </w:pPr>
                              <w:r w:rsidRPr="00435894">
                                <w:rPr>
                                  <w:rFonts w:ascii="Calibri" w:hAnsi="Calibri" w:cs="Calibri"/>
                                  <w:b/>
                                  <w:sz w:val="18"/>
                                  <w:szCs w:val="18"/>
                                </w:rPr>
                                <w:t>Novela zákona č.</w:t>
                              </w:r>
                              <w:r>
                                <w:rPr>
                                  <w:rFonts w:ascii="Calibri" w:hAnsi="Calibri" w:cs="Calibri"/>
                                  <w:b/>
                                  <w:sz w:val="18"/>
                                  <w:szCs w:val="18"/>
                                </w:rPr>
                                <w:t> </w:t>
                              </w:r>
                              <w:r w:rsidRPr="00435894">
                                <w:rPr>
                                  <w:rFonts w:ascii="Calibri" w:hAnsi="Calibri" w:cs="Calibri"/>
                                  <w:b/>
                                  <w:sz w:val="18"/>
                                  <w:szCs w:val="18"/>
                                </w:rPr>
                                <w:t>180/2005 Sb. (č.</w:t>
                              </w:r>
                              <w:r>
                                <w:rPr>
                                  <w:rFonts w:ascii="Calibri" w:hAnsi="Calibri" w:cs="Calibri"/>
                                  <w:b/>
                                  <w:sz w:val="18"/>
                                  <w:szCs w:val="18"/>
                                </w:rPr>
                                <w:t> </w:t>
                              </w:r>
                              <w:r w:rsidRPr="00435894">
                                <w:rPr>
                                  <w:rFonts w:ascii="Calibri" w:hAnsi="Calibri" w:cs="Calibri"/>
                                  <w:b/>
                                  <w:sz w:val="18"/>
                                  <w:szCs w:val="18"/>
                                </w:rPr>
                                <w:t>402/2010 Sb.)</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1" name="Obdélník 61"/>
                        <wps:cNvSpPr/>
                        <wps:spPr>
                          <a:xfrm>
                            <a:off x="9938" y="357337"/>
                            <a:ext cx="1080295" cy="591510"/>
                          </a:xfrm>
                          <a:prstGeom prst="rect">
                            <a:avLst/>
                          </a:prstGeom>
                          <a:solidFill>
                            <a:schemeClr val="accent2">
                              <a:lumMod val="20000"/>
                              <a:lumOff val="80000"/>
                            </a:schemeClr>
                          </a:solidFill>
                          <a:ln w="19050">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435894" w:rsidRDefault="00334D21" w:rsidP="00435894">
                              <w:pPr>
                                <w:pStyle w:val="Odstavecseseznamem"/>
                                <w:numPr>
                                  <w:ilvl w:val="0"/>
                                  <w:numId w:val="41"/>
                                </w:numPr>
                                <w:spacing w:after="0" w:line="240" w:lineRule="auto"/>
                                <w:ind w:left="142" w:hanging="142"/>
                                <w:rPr>
                                  <w:rFonts w:ascii="Calibri" w:hAnsi="Calibri" w:cs="Calibri"/>
                                  <w:color w:val="000000" w:themeColor="text1"/>
                                  <w:sz w:val="18"/>
                                  <w:szCs w:val="18"/>
                                </w:rPr>
                              </w:pPr>
                              <w:r w:rsidRPr="00435894">
                                <w:rPr>
                                  <w:rFonts w:ascii="Calibri" w:hAnsi="Calibri" w:cs="Calibri"/>
                                  <w:color w:val="000000" w:themeColor="text1"/>
                                  <w:sz w:val="18"/>
                                  <w:szCs w:val="18"/>
                                </w:rPr>
                                <w:t>zavedení odvodu za elektřinu ze slunečního záření</w:t>
                              </w:r>
                              <w:r>
                                <w:rPr>
                                  <w:rFonts w:ascii="Calibri" w:hAnsi="Calibri" w:cs="Calibri"/>
                                  <w:color w:val="000000" w:themeColor="text1"/>
                                  <w:sz w:val="18"/>
                                  <w:szCs w:val="18"/>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id="Skupina 59" o:spid="_x0000_s1032" style="position:absolute;left:0;text-align:left;margin-left:432.4pt;margin-top:22.2pt;width:86.7pt;height:143.85pt;z-index:251682816;mso-width-relative:margin;mso-height-relative:margin" coordorigin=",957" coordsize="11019,85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MRcCgQMAAF4LAAAOAAAAZHJzL2Uyb0RvYy54bWzsVt1O2zAUvp+0d7B8P5K0DW0iAkJsoEkM&#10;0Mq0a9dx2gjH9myXlL3RLvYUvNiO7SR03Z8E267gItjH5/fzOV99cLRpOLpl2tRSFDjZizFigsqy&#10;FssCf7g+fTXDyFgiSsKlYAW+YwYfHb58cdCqnI3kSvKSaQROhMlbVeCVtSqPIkNXrCFmTyom4LCS&#10;uiEWtnoZlZq04L3h0SiO96NW6lJpSZkxIH0dDvGh919VjNrLqjLMIl5gyM36r/bfhftGhwckX2qi&#10;VjXt0iCPyKIhtYCgg6vXxBK01vUPrpqaamlkZfeobCJZVTVlvgaoJol3qjnTcq18Lcu8XaoBJoB2&#10;B6dHu6UXt1ca1WWB0wwjQRq4o/nNWtWCIJAAPK1a5qB1ptVcXelOsAw7V/Gm0o37D7WgjQf2bgCW&#10;bSyiIEwSKC4D/CmcJbPRNJl43ySnK7ifB7ssncbDyZst6yxOgvUsHSfjmUss6mNHLsUho1ZBJ5kH&#10;sMzTwJqviGL+DoyDoQNrH2oJYF0uyvsvXNx/vUEg9PB4xQEskxvA7ZdIbVW8jdZQ72h/lk2m39VL&#10;cqWNPWOyQW5RYA1t7ruP3J4bG6DpVVxgI3ldntac+40bLXbCNbolMBSEUibsqAvwnSYXTl9IZxmc&#10;Ogmg3ZfkV/aOM6fHxXtWQSfBdY98Mn6GdwMl4WhFShbipzH89dH71PzleofOcwXxB9+dg15zu4ik&#10;c9PpO1PmKWAwjn+XWChxsPCRpbCDcVMLqX/mgNshctDvQQrQOJTsZrHxUzZxOTrJQpZ30ExaBkoy&#10;ip7WcJnnxNgrooGDoMOAV+0lfCou2wLLboXRSurPP5M7feh2OMWoBU4rsPm0JpphxN8KmIMsmUwc&#10;CfrNJJ2OYKO3TxbbJ2LdnEjoEBg8yM4vnb7l/bLSsvkI9HvsosIRERRiF5ha3W9ObOBaIHDKjo+9&#10;GhCfIvZczBV1zh3OrlmvNx+JVl1HW5iFC9nPHsl3GjvoOkshj9dWVrXv+gdcuxsAHgho/3tCAJR+&#10;JATfFy4rYI4/E0KWAbEhYMhxOh2P/cxDB/ckGM/iUZYGEkyzJE36qekJuJ/4v0gKDmG+bt7JMswZ&#10;/OKGYfVix9yeQ2a9GCh5mHo/wzt8gqCNkyxOuzl8DC1BiGcWeioLpc8s9L9ZyD9S4BHnx6J7cLpX&#10;4vbes9bDs/jwGwAAAP//AwBQSwMEFAAGAAgAAAAhAFD54mjhAAAACwEAAA8AAABkcnMvZG93bnJl&#10;di54bWxMj81qwzAQhO+FvoPYQG+N/NdgHK9DCG1PodCkUHrb2BvbxJKMpdjO21c5tcdhhplv8s2s&#10;OjHyYFujEcJlAIJ1aapW1whfx7fnFIR1pCvqjGaEG1vYFI8POWWVmfQnjwdXC1+ibUYIjXN9JqUt&#10;G1Zkl6Zn7b2zGRQ5L4daVgNNvlx1MgqClVTUar/QUM+7hsvL4aoQ3ieatnH4Ou4v593t5/jy8b0P&#10;GfFpMW/XIBzP7i8Md3yPDoVnOpmrrqzoENJV4tEdQpIkIO6BIE4jECeEOI5CkEUu/38ofgEAAP//&#10;AwBQSwECLQAUAAYACAAAACEAtoM4kv4AAADhAQAAEwAAAAAAAAAAAAAAAAAAAAAAW0NvbnRlbnRf&#10;VHlwZXNdLnhtbFBLAQItABQABgAIAAAAIQA4/SH/1gAAAJQBAAALAAAAAAAAAAAAAAAAAC8BAABf&#10;cmVscy8ucmVsc1BLAQItABQABgAIAAAAIQAkMRcCgQMAAF4LAAAOAAAAAAAAAAAAAAAAAC4CAABk&#10;cnMvZTJvRG9jLnhtbFBLAQItABQABgAIAAAAIQBQ+eJo4QAAAAsBAAAPAAAAAAAAAAAAAAAAANsF&#10;AABkcnMvZG93bnJldi54bWxQSwUGAAAAAAQABADzAAAA6QYAAAAA&#10;">
                <v:rect id="Obdélník 60" o:spid="_x0000_s1033" style="position:absolute;top:957;width:11019;height:2689;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cw1BHLwA&#10;AADbAAAADwAAAGRycy9kb3ducmV2LnhtbERPy6rCMBDdC/5DGMGdpoqoVKOIIHYhF3x8wNCMTTGZ&#10;lCZq/XuzEO7ycN7rbeeseFEbas8KJuMMBHHpdc2Vgtv1MFqCCBFZo/VMCj4UYLvp99aYa//mM70u&#10;sRIphEOOCkyMTS5lKA05DGPfECfu7luHMcG2krrFdwp3Vk6zbC4d1pwaDDa0N1Q+Lk+nwGb4pMV5&#10;+Xc3x4oXs1DY06NQajjodisQkbr4L/65C61gntanL+kHyM0XAAD//wMAUEsBAi0AFAAGAAgAAAAh&#10;APD3irv9AAAA4gEAABMAAAAAAAAAAAAAAAAAAAAAAFtDb250ZW50X1R5cGVzXS54bWxQSwECLQAU&#10;AAYACAAAACEAMd1fYdIAAACPAQAACwAAAAAAAAAAAAAAAAAuAQAAX3JlbHMvLnJlbHNQSwECLQAU&#10;AAYACAAAACEAMy8FnkEAAAA5AAAAEAAAAAAAAAAAAAAAAAApAgAAZHJzL3NoYXBleG1sLnhtbFBL&#10;AQItABQABgAIAAAAIQBzDUEcvAAAANsAAAAPAAAAAAAAAAAAAAAAAJgCAABkcnMvZG93bnJldi54&#10;bWxQSwUGAAAAAAQABAD1AAAAgQMAAAAA&#10;" fillcolor="#c0504d [3205]" stroked="f" strokeweight="2pt">
                  <v:textbox>
                    <w:txbxContent>
                      <w:p w:rsidR="00334D21" w:rsidRPr="00435894" w:rsidRDefault="00334D21" w:rsidP="002F5389">
                        <w:pPr>
                          <w:spacing w:after="0" w:line="240" w:lineRule="auto"/>
                          <w:jc w:val="center"/>
                          <w:rPr>
                            <w:rFonts w:ascii="Calibri" w:hAnsi="Calibri" w:cs="Calibri"/>
                            <w:b/>
                            <w:sz w:val="18"/>
                            <w:szCs w:val="18"/>
                          </w:rPr>
                        </w:pPr>
                        <w:r w:rsidRPr="00435894">
                          <w:rPr>
                            <w:rFonts w:ascii="Calibri" w:hAnsi="Calibri" w:cs="Calibri"/>
                            <w:b/>
                            <w:sz w:val="18"/>
                            <w:szCs w:val="18"/>
                          </w:rPr>
                          <w:t>Novela zákona č.</w:t>
                        </w:r>
                        <w:r>
                          <w:rPr>
                            <w:rFonts w:ascii="Calibri" w:hAnsi="Calibri" w:cs="Calibri"/>
                            <w:b/>
                            <w:sz w:val="18"/>
                            <w:szCs w:val="18"/>
                          </w:rPr>
                          <w:t> </w:t>
                        </w:r>
                        <w:r w:rsidRPr="00435894">
                          <w:rPr>
                            <w:rFonts w:ascii="Calibri" w:hAnsi="Calibri" w:cs="Calibri"/>
                            <w:b/>
                            <w:sz w:val="18"/>
                            <w:szCs w:val="18"/>
                          </w:rPr>
                          <w:t>180/2005 Sb. (č.</w:t>
                        </w:r>
                        <w:r>
                          <w:rPr>
                            <w:rFonts w:ascii="Calibri" w:hAnsi="Calibri" w:cs="Calibri"/>
                            <w:b/>
                            <w:sz w:val="18"/>
                            <w:szCs w:val="18"/>
                          </w:rPr>
                          <w:t> </w:t>
                        </w:r>
                        <w:r w:rsidRPr="00435894">
                          <w:rPr>
                            <w:rFonts w:ascii="Calibri" w:hAnsi="Calibri" w:cs="Calibri"/>
                            <w:b/>
                            <w:sz w:val="18"/>
                            <w:szCs w:val="18"/>
                          </w:rPr>
                          <w:t>402/2010 Sb.)</w:t>
                        </w:r>
                      </w:p>
                    </w:txbxContent>
                  </v:textbox>
                </v:rect>
                <v:rect id="Obdélník 61" o:spid="_x0000_s1034" style="position:absolute;left:99;top:3573;width:10803;height:5915;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au4X8UA&#10;AADbAAAADwAAAGRycy9kb3ducmV2LnhtbESP3WrCQBSE7wXfYTlC73Rj8aek2YgWpPamrdoHOGRP&#10;k2j2bMiuMfHpuwXBy2FmvmGSVWcq0VLjSssKppMIBHFmdcm5gp/jdvwCwnlkjZVlUtCTg1U6HCQY&#10;a3vlPbUHn4sAYRejgsL7OpbSZQUZdBNbEwfv1zYGfZBNLnWD1wA3lXyOooU0WHJYKLCmt4Ky8+Fi&#10;FETZqc8/l7ev754u7ftt83GcublST6Nu/QrCU+cf4Xt7pxUspvD/JfwAmf4B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ANq7hfxQAAANsAAAAPAAAAAAAAAAAAAAAAAJgCAABkcnMv&#10;ZG93bnJldi54bWxQSwUGAAAAAAQABAD1AAAAigMAAAAA&#10;" fillcolor="#f2dbdb [661]" strokecolor="#c0504d [3205]" strokeweight="1.5pt">
                  <v:textbox>
                    <w:txbxContent>
                      <w:p w:rsidR="00334D21" w:rsidRPr="00435894" w:rsidRDefault="00334D21" w:rsidP="00435894">
                        <w:pPr>
                          <w:pStyle w:val="Odstavecseseznamem"/>
                          <w:numPr>
                            <w:ilvl w:val="0"/>
                            <w:numId w:val="41"/>
                          </w:numPr>
                          <w:spacing w:after="0" w:line="240" w:lineRule="auto"/>
                          <w:ind w:left="142" w:hanging="142"/>
                          <w:rPr>
                            <w:rFonts w:ascii="Calibri" w:hAnsi="Calibri" w:cs="Calibri"/>
                            <w:color w:val="000000" w:themeColor="text1"/>
                            <w:sz w:val="18"/>
                            <w:szCs w:val="18"/>
                          </w:rPr>
                        </w:pPr>
                        <w:r w:rsidRPr="00435894">
                          <w:rPr>
                            <w:rFonts w:ascii="Calibri" w:hAnsi="Calibri" w:cs="Calibri"/>
                            <w:color w:val="000000" w:themeColor="text1"/>
                            <w:sz w:val="18"/>
                            <w:szCs w:val="18"/>
                          </w:rPr>
                          <w:t>zavedení odvodu za elektřinu ze slunečního záření</w:t>
                        </w:r>
                        <w:r>
                          <w:rPr>
                            <w:rFonts w:ascii="Calibri" w:hAnsi="Calibri" w:cs="Calibri"/>
                            <w:color w:val="000000" w:themeColor="text1"/>
                            <w:sz w:val="18"/>
                            <w:szCs w:val="18"/>
                          </w:rPr>
                          <w:t>.</w:t>
                        </w:r>
                      </w:p>
                    </w:txbxContent>
                  </v:textbox>
                </v:rect>
              </v:group>
            </w:pict>
          </mc:Fallback>
        </mc:AlternateContent>
      </w:r>
      <w:r w:rsidRPr="00B31D6F">
        <w:rPr>
          <w:rFonts w:ascii="Calibri" w:hAnsi="Calibri" w:cs="Calibri"/>
          <w:noProof/>
          <w:lang w:eastAsia="cs-CZ"/>
        </w:rPr>
        <mc:AlternateContent>
          <mc:Choice Requires="wpg">
            <w:drawing>
              <wp:anchor distT="0" distB="0" distL="114300" distR="114300" simplePos="0" relativeHeight="251674624" behindDoc="0" locked="0" layoutInCell="1" allowOverlap="1" wp14:anchorId="2FA863CD" wp14:editId="6A09809E">
                <wp:simplePos x="0" y="0"/>
                <wp:positionH relativeFrom="column">
                  <wp:posOffset>2205355</wp:posOffset>
                </wp:positionH>
                <wp:positionV relativeFrom="paragraph">
                  <wp:posOffset>268605</wp:posOffset>
                </wp:positionV>
                <wp:extent cx="1101090" cy="1836029"/>
                <wp:effectExtent l="0" t="0" r="3810" b="12065"/>
                <wp:wrapNone/>
                <wp:docPr id="43" name="Skupina 43"/>
                <wp:cNvGraphicFramePr/>
                <a:graphic xmlns:a="http://schemas.openxmlformats.org/drawingml/2006/main">
                  <a:graphicData uri="http://schemas.microsoft.com/office/word/2010/wordprocessingGroup">
                    <wpg:wgp>
                      <wpg:cNvGrpSpPr/>
                      <wpg:grpSpPr>
                        <a:xfrm>
                          <a:off x="0" y="0"/>
                          <a:ext cx="1101090" cy="1836029"/>
                          <a:chOff x="0" y="90179"/>
                          <a:chExt cx="1101901" cy="861932"/>
                        </a:xfrm>
                      </wpg:grpSpPr>
                      <wps:wsp>
                        <wps:cNvPr id="44" name="Obdélník 44"/>
                        <wps:cNvSpPr/>
                        <wps:spPr>
                          <a:xfrm>
                            <a:off x="0" y="90179"/>
                            <a:ext cx="1101901" cy="185858"/>
                          </a:xfrm>
                          <a:prstGeom prst="rect">
                            <a:avLst/>
                          </a:prstGeom>
                          <a:solidFill>
                            <a:schemeClr val="accent3"/>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435894" w:rsidRDefault="00334D21" w:rsidP="002F5389">
                              <w:pPr>
                                <w:spacing w:after="0" w:line="240" w:lineRule="auto"/>
                                <w:jc w:val="center"/>
                                <w:rPr>
                                  <w:rFonts w:ascii="Calibri" w:hAnsi="Calibri" w:cs="Calibri"/>
                                  <w:b/>
                                  <w:sz w:val="18"/>
                                  <w:szCs w:val="18"/>
                                </w:rPr>
                              </w:pPr>
                              <w:r w:rsidRPr="00435894">
                                <w:rPr>
                                  <w:rFonts w:ascii="Calibri" w:hAnsi="Calibri" w:cs="Calibri"/>
                                  <w:b/>
                                  <w:sz w:val="18"/>
                                  <w:szCs w:val="18"/>
                                </w:rPr>
                                <w:t>Vyhláška č.</w:t>
                              </w:r>
                              <w:r>
                                <w:rPr>
                                  <w:rFonts w:ascii="Calibri" w:hAnsi="Calibri" w:cs="Calibri"/>
                                  <w:b/>
                                  <w:sz w:val="18"/>
                                  <w:szCs w:val="18"/>
                                </w:rPr>
                                <w:t> </w:t>
                              </w:r>
                              <w:r w:rsidRPr="00435894">
                                <w:rPr>
                                  <w:rFonts w:ascii="Calibri" w:hAnsi="Calibri" w:cs="Calibri"/>
                                  <w:b/>
                                  <w:sz w:val="18"/>
                                  <w:szCs w:val="18"/>
                                </w:rPr>
                                <w:t>364/2007 Sb.</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5" name="Obdélník 45"/>
                        <wps:cNvSpPr/>
                        <wps:spPr>
                          <a:xfrm>
                            <a:off x="9938" y="278993"/>
                            <a:ext cx="1080295" cy="673118"/>
                          </a:xfrm>
                          <a:prstGeom prst="rect">
                            <a:avLst/>
                          </a:prstGeom>
                          <a:solidFill>
                            <a:schemeClr val="accent3">
                              <a:lumMod val="20000"/>
                              <a:lumOff val="80000"/>
                            </a:schemeClr>
                          </a:solidFill>
                          <a:ln w="19050">
                            <a:solidFill>
                              <a:schemeClr val="accent3"/>
                            </a:solid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2F5389" w:rsidRDefault="00334D21" w:rsidP="002F5389">
                              <w:pPr>
                                <w:pStyle w:val="Odstavecseseznamem"/>
                                <w:numPr>
                                  <w:ilvl w:val="0"/>
                                  <w:numId w:val="41"/>
                                </w:numPr>
                                <w:spacing w:after="0" w:line="240" w:lineRule="auto"/>
                                <w:ind w:left="142" w:hanging="142"/>
                                <w:rPr>
                                  <w:rFonts w:ascii="Calibri" w:hAnsi="Calibri" w:cs="Calibri"/>
                                  <w:color w:val="000000" w:themeColor="text1"/>
                                  <w:sz w:val="18"/>
                                  <w:szCs w:val="18"/>
                                </w:rPr>
                              </w:pPr>
                              <w:r w:rsidRPr="002F5389">
                                <w:rPr>
                                  <w:rFonts w:ascii="Calibri" w:hAnsi="Calibri" w:cs="Calibri"/>
                                  <w:color w:val="000000" w:themeColor="text1"/>
                                  <w:sz w:val="18"/>
                                  <w:szCs w:val="18"/>
                                </w:rPr>
                                <w:t xml:space="preserve">doba životnosti </w:t>
                              </w:r>
                              <w:proofErr w:type="spellStart"/>
                              <w:r w:rsidRPr="002F5389">
                                <w:rPr>
                                  <w:rFonts w:ascii="Calibri" w:hAnsi="Calibri" w:cs="Calibri"/>
                                  <w:color w:val="000000" w:themeColor="text1"/>
                                  <w:sz w:val="18"/>
                                  <w:szCs w:val="18"/>
                                </w:rPr>
                                <w:t>fotovoltaik</w:t>
                              </w:r>
                              <w:proofErr w:type="spellEnd"/>
                              <w:r>
                                <w:rPr>
                                  <w:rFonts w:ascii="Calibri" w:hAnsi="Calibri" w:cs="Calibri"/>
                                  <w:color w:val="000000" w:themeColor="text1"/>
                                  <w:sz w:val="18"/>
                                  <w:szCs w:val="18"/>
                                </w:rPr>
                                <w:t>:</w:t>
                              </w:r>
                              <w:r w:rsidRPr="002F5389">
                                <w:rPr>
                                  <w:rFonts w:ascii="Calibri" w:hAnsi="Calibri" w:cs="Calibri"/>
                                  <w:color w:val="000000" w:themeColor="text1"/>
                                  <w:sz w:val="18"/>
                                  <w:szCs w:val="18"/>
                                </w:rPr>
                                <w:t xml:space="preserve"> 20 let</w:t>
                              </w:r>
                              <w:r>
                                <w:rPr>
                                  <w:rFonts w:ascii="Calibri" w:hAnsi="Calibri" w:cs="Calibri"/>
                                  <w:color w:val="000000" w:themeColor="text1"/>
                                  <w:sz w:val="18"/>
                                  <w:szCs w:val="18"/>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id="Skupina 43" o:spid="_x0000_s1035" style="position:absolute;left:0;text-align:left;margin-left:173.65pt;margin-top:21.15pt;width:86.7pt;height:144.55pt;z-index:251674624;mso-width-relative:margin;mso-height-relative:margin" coordorigin=",901" coordsize="11019,86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bQjmdwMAAF4LAAAOAAAAZHJzL2Uyb0RvYy54bWzsVt1O2zAUvp+0d7B8P5L0vxEBVWygSQzQ&#10;ysS16zhthGN7ttuUvdEu9hS82I7tJJSObRJIXNFKru3z5/P5nK8+PN5WHG2YNqUUGU4OYoyYoDIv&#10;xTLD365PP0wwMpaInHApWIbvmMHHR+/fHdYqZT25kjxnGoETYdJaZXhlrUqjyNAVq4g5kIoJEBZS&#10;V8TCUi+jXJMavFc86sXxKKqlzpWWlBkDux+DEB95/0XBqL0sCsMs4hmGs1k/aj8u3BgdHZJ0qYla&#10;lbQ5BnnGKSpSCgjaufpILEFrXf7hqiqplkYW9oDKKpJFUVLmc4BskngvmzMt18rnskzrpepgAmj3&#10;cHq2W3qxudKozDM86GMkSAV3NL9dq1IQBDsAT62WKWidaTVXV7rZWIaVy3hb6Mr9Qi5o64G964Bl&#10;W4sobCYJJDcF/CnIkkl/FPemAXq6gvt5sJvGybiTfNqxBkGwnoySab/njKM2duSO2J2oVlBJ5gEs&#10;8zKw5iuimL8D42BowRq0YF0u8vufXNz/ukWDQcDLK3ZgmdQAbn9FaifjXbS6fJPJEL6P8iWp0sae&#10;MVkhN8mwhjL31Uc258YGaFoVF9hIXuanJed+4VqLnXCNNgSaglDKhPU3DYA+0uTC6QvpLINTtwNo&#10;tyn5mb3jzOlx8ZUVUElw3T1/GN/D+4GSIFqRnIX4wxg+TXqdhb9c79B5LiB+57tx8FQSSeOm0Xem&#10;zFNAZxz/62Ahxc7CR5bCdsZVKaR+ygG3XeSg34IUoHEo2e1i67ts1JbIQuZ3UExaBkoyip6WcJnn&#10;xNgrooGDoFuAV+0lDAWXdYZlM8NoJfWPp/adPlQ7SDGqgdMybL6viWYY8c8C+mCaDAaOBP1iMBz3&#10;YKF3JYtdiVhXJxIqBBoPTuenTt/ydlpoWd0A/c5cVBARQSF2hqnV7eLEBq4FAqdsNvNqQHyK2HMx&#10;V9Q5dzi7Yr3e3hCtmoq20AsXsu09ku4VdtB1lkLO1lYWpa96h3TAtbkB4AFHYK9BCMOnCGHY3jYw&#10;x/8JYTrtw78lMGRvPIG5s4UKbkkwngBpQhRHoaNxP0legRTcAfi6+iLz0Kzwjxua1W875vYcMmm3&#10;HYO0nel7eI9PEJRxMo2HTR8+h5YgxBsLvZSFxm1dvrHQa7GQf6TAI863RfPgdK/E3bVnrYdn8dFv&#10;AAAA//8DAFBLAwQUAAYACAAAACEA+4p+PeAAAAAKAQAADwAAAGRycy9kb3ducmV2LnhtbEyPTUvD&#10;QBCG74L/YRnBm9181UrMppSinopgK4i3bXaahGZnQ3abpP/e8aSnYXgf3nmmWM+2EyMOvnWkIF5E&#10;IJAqZ1qqFXweXh+eQPigyejOESq4ood1eXtT6Ny4iT5w3IdacAn5XCtoQuhzKX3VoNV+4Xokzk5u&#10;sDrwOtTSDHrictvJJIoepdUt8YVG97htsDrvL1bB26SnTRq/jLvzaXv9Pizfv3YxKnV/N2+eQQSc&#10;wx8Mv/qsDiU7Hd2FjBedgjRbpYwqyBKeDCyTaAXiyEkaZyDLQv5/ofwBAAD//wMAUEsBAi0AFAAG&#10;AAgAAAAhALaDOJL+AAAA4QEAABMAAAAAAAAAAAAAAAAAAAAAAFtDb250ZW50X1R5cGVzXS54bWxQ&#10;SwECLQAUAAYACAAAACEAOP0h/9YAAACUAQAACwAAAAAAAAAAAAAAAAAvAQAAX3JlbHMvLnJlbHNQ&#10;SwECLQAUAAYACAAAACEAJ20I5ncDAABeCwAADgAAAAAAAAAAAAAAAAAuAgAAZHJzL2Uyb0RvYy54&#10;bWxQSwECLQAUAAYACAAAACEA+4p+PeAAAAAKAQAADwAAAAAAAAAAAAAAAADRBQAAZHJzL2Rvd25y&#10;ZXYueG1sUEsFBgAAAAAEAAQA8wAAAN4GAAAAAA==&#10;">
                <v:rect id="Obdélník 44" o:spid="_x0000_s1036" style="position:absolute;top:901;width:11019;height:1859;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yipDjcIA&#10;AADbAAAADwAAAGRycy9kb3ducmV2LnhtbESPzWrDMBCE74W8g9hAb7WcYpfiRAnGEGiOcZueF2v9&#10;Q6SVsZTE6dNHhUKPw8x8w2x2szXiSpMfHCtYJSkI4sbpgTsFX5/7l3cQPiBrNI5JwZ087LaLpw0W&#10;2t34SNc6dCJC2BeooA9hLKT0TU8WfeJG4ui1brIYopw6qSe8Rbg18jVN36TFgeNCjyNVPTXn+mIV&#10;5EyHPNQ/pjqVZXvB5lR9e6PU83Iu1yACzeE//Nf+0AqyDH6/xB8gtw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DKKkONwgAAANsAAAAPAAAAAAAAAAAAAAAAAJgCAABkcnMvZG93&#10;bnJldi54bWxQSwUGAAAAAAQABAD1AAAAhwMAAAAA&#10;" fillcolor="#9bbb59 [3206]" stroked="f" strokeweight="2pt">
                  <v:textbox>
                    <w:txbxContent>
                      <w:p w:rsidR="00334D21" w:rsidRPr="00435894" w:rsidRDefault="00334D21" w:rsidP="002F5389">
                        <w:pPr>
                          <w:spacing w:after="0" w:line="240" w:lineRule="auto"/>
                          <w:jc w:val="center"/>
                          <w:rPr>
                            <w:rFonts w:ascii="Calibri" w:hAnsi="Calibri" w:cs="Calibri"/>
                            <w:b/>
                            <w:sz w:val="18"/>
                            <w:szCs w:val="18"/>
                          </w:rPr>
                        </w:pPr>
                        <w:r w:rsidRPr="00435894">
                          <w:rPr>
                            <w:rFonts w:ascii="Calibri" w:hAnsi="Calibri" w:cs="Calibri"/>
                            <w:b/>
                            <w:sz w:val="18"/>
                            <w:szCs w:val="18"/>
                          </w:rPr>
                          <w:t>Vyhláška č.</w:t>
                        </w:r>
                        <w:r>
                          <w:rPr>
                            <w:rFonts w:ascii="Calibri" w:hAnsi="Calibri" w:cs="Calibri"/>
                            <w:b/>
                            <w:sz w:val="18"/>
                            <w:szCs w:val="18"/>
                          </w:rPr>
                          <w:t> </w:t>
                        </w:r>
                        <w:r w:rsidRPr="00435894">
                          <w:rPr>
                            <w:rFonts w:ascii="Calibri" w:hAnsi="Calibri" w:cs="Calibri"/>
                            <w:b/>
                            <w:sz w:val="18"/>
                            <w:szCs w:val="18"/>
                          </w:rPr>
                          <w:t>364/2007 Sb.</w:t>
                        </w:r>
                      </w:p>
                    </w:txbxContent>
                  </v:textbox>
                </v:rect>
                <v:rect id="Obdélník 45" o:spid="_x0000_s1037" style="position:absolute;left:99;top:2789;width:10803;height:6732;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9AbT5MUA&#10;AADbAAAADwAAAGRycy9kb3ducmV2LnhtbESP3WrCQBSE7wt9h+UUvKub1h8kdZVWVAQRNAreHrKn&#10;Sdrs2ZBd4/r23YLg5TAz3zDTeTC16Kh1lWUFb/0EBHFudcWFgtNx9ToB4TyyxtoyKbiRg/ns+WmK&#10;qbZXPlCX+UJECLsUFZTeN6mULi/JoOvbhjh637Y16KNsC6lbvEa4qeV7koylwYrjQokNLUrKf7OL&#10;UfC1HlWHn2VItvt11oXxZuBpd1aq9xI+P0B4Cv4Rvrc3WsFwBP9f4g+Qsz8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0BtPkxQAAANsAAAAPAAAAAAAAAAAAAAAAAJgCAABkcnMv&#10;ZG93bnJldi54bWxQSwUGAAAAAAQABAD1AAAAigMAAAAA&#10;" fillcolor="#eaf1dd [662]" strokecolor="#9bbb59 [3206]" strokeweight="1.5pt">
                  <v:textbox>
                    <w:txbxContent>
                      <w:p w:rsidR="00334D21" w:rsidRPr="002F5389" w:rsidRDefault="00334D21" w:rsidP="002F5389">
                        <w:pPr>
                          <w:pStyle w:val="Odstavecseseznamem"/>
                          <w:numPr>
                            <w:ilvl w:val="0"/>
                            <w:numId w:val="41"/>
                          </w:numPr>
                          <w:spacing w:after="0" w:line="240" w:lineRule="auto"/>
                          <w:ind w:left="142" w:hanging="142"/>
                          <w:rPr>
                            <w:rFonts w:ascii="Calibri" w:hAnsi="Calibri" w:cs="Calibri"/>
                            <w:color w:val="000000" w:themeColor="text1"/>
                            <w:sz w:val="18"/>
                            <w:szCs w:val="18"/>
                          </w:rPr>
                        </w:pPr>
                        <w:r w:rsidRPr="002F5389">
                          <w:rPr>
                            <w:rFonts w:ascii="Calibri" w:hAnsi="Calibri" w:cs="Calibri"/>
                            <w:color w:val="000000" w:themeColor="text1"/>
                            <w:sz w:val="18"/>
                            <w:szCs w:val="18"/>
                          </w:rPr>
                          <w:t xml:space="preserve">doba životnosti </w:t>
                        </w:r>
                        <w:proofErr w:type="spellStart"/>
                        <w:r w:rsidRPr="002F5389">
                          <w:rPr>
                            <w:rFonts w:ascii="Calibri" w:hAnsi="Calibri" w:cs="Calibri"/>
                            <w:color w:val="000000" w:themeColor="text1"/>
                            <w:sz w:val="18"/>
                            <w:szCs w:val="18"/>
                          </w:rPr>
                          <w:t>fotovoltaik</w:t>
                        </w:r>
                        <w:proofErr w:type="spellEnd"/>
                        <w:r>
                          <w:rPr>
                            <w:rFonts w:ascii="Calibri" w:hAnsi="Calibri" w:cs="Calibri"/>
                            <w:color w:val="000000" w:themeColor="text1"/>
                            <w:sz w:val="18"/>
                            <w:szCs w:val="18"/>
                          </w:rPr>
                          <w:t>:</w:t>
                        </w:r>
                        <w:r w:rsidRPr="002F5389">
                          <w:rPr>
                            <w:rFonts w:ascii="Calibri" w:hAnsi="Calibri" w:cs="Calibri"/>
                            <w:color w:val="000000" w:themeColor="text1"/>
                            <w:sz w:val="18"/>
                            <w:szCs w:val="18"/>
                          </w:rPr>
                          <w:t xml:space="preserve"> 20 let</w:t>
                        </w:r>
                        <w:r>
                          <w:rPr>
                            <w:rFonts w:ascii="Calibri" w:hAnsi="Calibri" w:cs="Calibri"/>
                            <w:color w:val="000000" w:themeColor="text1"/>
                            <w:sz w:val="18"/>
                            <w:szCs w:val="18"/>
                          </w:rPr>
                          <w:t>.</w:t>
                        </w:r>
                      </w:p>
                    </w:txbxContent>
                  </v:textbox>
                </v:rect>
              </v:group>
            </w:pict>
          </mc:Fallback>
        </mc:AlternateContent>
      </w:r>
      <w:r w:rsidRPr="00B31D6F">
        <w:rPr>
          <w:rFonts w:ascii="Calibri" w:hAnsi="Calibri" w:cs="Calibri"/>
          <w:noProof/>
          <w:lang w:eastAsia="cs-CZ"/>
        </w:rPr>
        <mc:AlternateContent>
          <mc:Choice Requires="wpg">
            <w:drawing>
              <wp:anchor distT="0" distB="0" distL="114300" distR="114300" simplePos="0" relativeHeight="251670528" behindDoc="0" locked="0" layoutInCell="1" allowOverlap="1" wp14:anchorId="099822BD" wp14:editId="2C79715F">
                <wp:simplePos x="0" y="0"/>
                <wp:positionH relativeFrom="column">
                  <wp:posOffset>589500</wp:posOffset>
                </wp:positionH>
                <wp:positionV relativeFrom="paragraph">
                  <wp:posOffset>246028</wp:posOffset>
                </wp:positionV>
                <wp:extent cx="1101600" cy="1864418"/>
                <wp:effectExtent l="0" t="0" r="3810" b="21590"/>
                <wp:wrapNone/>
                <wp:docPr id="35" name="Skupina 35"/>
                <wp:cNvGraphicFramePr/>
                <a:graphic xmlns:a="http://schemas.openxmlformats.org/drawingml/2006/main">
                  <a:graphicData uri="http://schemas.microsoft.com/office/word/2010/wordprocessingGroup">
                    <wpg:wgp>
                      <wpg:cNvGrpSpPr/>
                      <wpg:grpSpPr>
                        <a:xfrm>
                          <a:off x="0" y="0"/>
                          <a:ext cx="1101600" cy="1864418"/>
                          <a:chOff x="0" y="77926"/>
                          <a:chExt cx="1102176" cy="870607"/>
                        </a:xfrm>
                      </wpg:grpSpPr>
                      <wps:wsp>
                        <wps:cNvPr id="36" name="Obdélník 36"/>
                        <wps:cNvSpPr/>
                        <wps:spPr>
                          <a:xfrm>
                            <a:off x="0" y="77926"/>
                            <a:ext cx="1102176" cy="201727"/>
                          </a:xfrm>
                          <a:prstGeom prst="rect">
                            <a:avLst/>
                          </a:prstGeom>
                          <a:solidFill>
                            <a:schemeClr val="accent3"/>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435894" w:rsidRDefault="00334D21" w:rsidP="002F5389">
                              <w:pPr>
                                <w:spacing w:after="0" w:line="240" w:lineRule="auto"/>
                                <w:jc w:val="center"/>
                                <w:rPr>
                                  <w:rFonts w:ascii="Calibri" w:hAnsi="Calibri" w:cs="Calibri"/>
                                  <w:b/>
                                  <w:sz w:val="18"/>
                                  <w:szCs w:val="18"/>
                                </w:rPr>
                              </w:pPr>
                              <w:r w:rsidRPr="00435894">
                                <w:rPr>
                                  <w:rFonts w:ascii="Calibri" w:hAnsi="Calibri" w:cs="Calibri"/>
                                  <w:b/>
                                  <w:sz w:val="18"/>
                                  <w:szCs w:val="18"/>
                                </w:rPr>
                                <w:t>Vyhláška</w:t>
                              </w:r>
                              <w:r>
                                <w:rPr>
                                  <w:rFonts w:ascii="Calibri" w:hAnsi="Calibri" w:cs="Calibri"/>
                                  <w:b/>
                                  <w:sz w:val="18"/>
                                  <w:szCs w:val="18"/>
                                </w:rPr>
                                <w:t xml:space="preserve"> </w:t>
                              </w:r>
                              <w:r w:rsidRPr="00435894">
                                <w:rPr>
                                  <w:rFonts w:ascii="Calibri" w:hAnsi="Calibri" w:cs="Calibri"/>
                                  <w:b/>
                                  <w:sz w:val="18"/>
                                  <w:szCs w:val="18"/>
                                </w:rPr>
                                <w:t>č.</w:t>
                              </w:r>
                              <w:r>
                                <w:rPr>
                                  <w:rFonts w:ascii="Calibri" w:hAnsi="Calibri" w:cs="Calibri"/>
                                  <w:b/>
                                  <w:sz w:val="18"/>
                                  <w:szCs w:val="18"/>
                                </w:rPr>
                                <w:t> </w:t>
                              </w:r>
                              <w:r w:rsidRPr="00435894">
                                <w:rPr>
                                  <w:rFonts w:ascii="Calibri" w:hAnsi="Calibri" w:cs="Calibri"/>
                                  <w:b/>
                                  <w:sz w:val="18"/>
                                  <w:szCs w:val="18"/>
                                </w:rPr>
                                <w:t>475/2005 Sb.</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7" name="Obdélník 37"/>
                        <wps:cNvSpPr/>
                        <wps:spPr>
                          <a:xfrm>
                            <a:off x="9930" y="278993"/>
                            <a:ext cx="1079429" cy="669540"/>
                          </a:xfrm>
                          <a:prstGeom prst="rect">
                            <a:avLst/>
                          </a:prstGeom>
                          <a:solidFill>
                            <a:schemeClr val="accent3">
                              <a:lumMod val="20000"/>
                              <a:lumOff val="80000"/>
                            </a:schemeClr>
                          </a:solidFill>
                          <a:ln w="19050">
                            <a:solidFill>
                              <a:schemeClr val="accent3"/>
                            </a:solid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435894" w:rsidRDefault="00334D21" w:rsidP="00435894">
                              <w:pPr>
                                <w:spacing w:after="0" w:line="240" w:lineRule="auto"/>
                                <w:rPr>
                                  <w:rFonts w:ascii="Calibri" w:hAnsi="Calibri" w:cs="Calibri"/>
                                  <w:color w:val="000000" w:themeColor="text1"/>
                                  <w:sz w:val="18"/>
                                  <w:szCs w:val="18"/>
                                </w:rPr>
                              </w:pPr>
                              <w:r>
                                <w:rPr>
                                  <w:rFonts w:ascii="Calibri" w:hAnsi="Calibri" w:cs="Calibri"/>
                                  <w:color w:val="000000" w:themeColor="text1"/>
                                  <w:sz w:val="18"/>
                                  <w:szCs w:val="18"/>
                                </w:rPr>
                                <w:t>D</w:t>
                              </w:r>
                              <w:r w:rsidRPr="00435894">
                                <w:rPr>
                                  <w:rFonts w:ascii="Calibri" w:hAnsi="Calibri" w:cs="Calibri"/>
                                  <w:color w:val="000000" w:themeColor="text1"/>
                                  <w:sz w:val="18"/>
                                  <w:szCs w:val="18"/>
                                </w:rPr>
                                <w:t>oba životnosti:</w:t>
                              </w:r>
                            </w:p>
                            <w:p w:rsidR="00334D21" w:rsidRPr="00435894" w:rsidRDefault="00334D21" w:rsidP="00435894">
                              <w:pPr>
                                <w:pStyle w:val="Odstavecseseznamem"/>
                                <w:numPr>
                                  <w:ilvl w:val="0"/>
                                  <w:numId w:val="41"/>
                                </w:numPr>
                                <w:spacing w:after="0" w:line="240" w:lineRule="auto"/>
                                <w:ind w:left="142" w:hanging="142"/>
                                <w:rPr>
                                  <w:rFonts w:ascii="Calibri" w:hAnsi="Calibri" w:cs="Calibri"/>
                                  <w:color w:val="000000" w:themeColor="text1"/>
                                  <w:sz w:val="18"/>
                                  <w:szCs w:val="18"/>
                                </w:rPr>
                              </w:pPr>
                              <w:proofErr w:type="spellStart"/>
                              <w:r>
                                <w:rPr>
                                  <w:rFonts w:ascii="Calibri" w:hAnsi="Calibri" w:cs="Calibri"/>
                                  <w:color w:val="000000" w:themeColor="text1"/>
                                  <w:sz w:val="18"/>
                                  <w:szCs w:val="18"/>
                                </w:rPr>
                                <w:t>fotovoltaika</w:t>
                              </w:r>
                              <w:proofErr w:type="spellEnd"/>
                              <w:r>
                                <w:rPr>
                                  <w:rFonts w:ascii="Calibri" w:hAnsi="Calibri" w:cs="Calibri"/>
                                  <w:color w:val="000000" w:themeColor="text1"/>
                                  <w:sz w:val="18"/>
                                  <w:szCs w:val="18"/>
                                </w:rPr>
                                <w:t xml:space="preserve"> 15 l</w:t>
                              </w:r>
                              <w:r w:rsidRPr="00435894">
                                <w:rPr>
                                  <w:rFonts w:ascii="Calibri" w:hAnsi="Calibri" w:cs="Calibri"/>
                                  <w:color w:val="000000" w:themeColor="text1"/>
                                  <w:sz w:val="18"/>
                                  <w:szCs w:val="18"/>
                                </w:rPr>
                                <w:t>et</w:t>
                              </w:r>
                              <w:r>
                                <w:rPr>
                                  <w:rFonts w:ascii="Calibri" w:hAnsi="Calibri" w:cs="Calibri"/>
                                  <w:color w:val="000000" w:themeColor="text1"/>
                                  <w:sz w:val="18"/>
                                  <w:szCs w:val="18"/>
                                </w:rPr>
                                <w:t>,</w:t>
                              </w:r>
                            </w:p>
                            <w:p w:rsidR="00334D21" w:rsidRPr="00435894" w:rsidRDefault="00334D21" w:rsidP="00435894">
                              <w:pPr>
                                <w:pStyle w:val="Odstavecseseznamem"/>
                                <w:numPr>
                                  <w:ilvl w:val="0"/>
                                  <w:numId w:val="41"/>
                                </w:numPr>
                                <w:spacing w:after="0" w:line="240" w:lineRule="auto"/>
                                <w:ind w:left="142" w:hanging="142"/>
                                <w:rPr>
                                  <w:rFonts w:ascii="Calibri" w:hAnsi="Calibri" w:cs="Calibri"/>
                                  <w:color w:val="000000" w:themeColor="text1"/>
                                  <w:sz w:val="18"/>
                                  <w:szCs w:val="18"/>
                                </w:rPr>
                              </w:pPr>
                              <w:r w:rsidRPr="00435894">
                                <w:rPr>
                                  <w:rFonts w:ascii="Calibri" w:hAnsi="Calibri" w:cs="Calibri"/>
                                  <w:color w:val="000000" w:themeColor="text1"/>
                                  <w:sz w:val="18"/>
                                  <w:szCs w:val="18"/>
                                </w:rPr>
                                <w:t>MVE 30 let</w:t>
                              </w:r>
                              <w:r>
                                <w:rPr>
                                  <w:rFonts w:ascii="Calibri" w:hAnsi="Calibri" w:cs="Calibri"/>
                                  <w:color w:val="000000" w:themeColor="text1"/>
                                  <w:sz w:val="18"/>
                                  <w:szCs w:val="18"/>
                                </w:rPr>
                                <w:t>,</w:t>
                              </w:r>
                            </w:p>
                            <w:p w:rsidR="00334D21" w:rsidRPr="00435894" w:rsidRDefault="00334D21" w:rsidP="00435894">
                              <w:pPr>
                                <w:pStyle w:val="Odstavecseseznamem"/>
                                <w:numPr>
                                  <w:ilvl w:val="0"/>
                                  <w:numId w:val="41"/>
                                </w:numPr>
                                <w:spacing w:after="0" w:line="240" w:lineRule="auto"/>
                                <w:ind w:left="142" w:hanging="142"/>
                                <w:rPr>
                                  <w:rFonts w:ascii="Calibri" w:hAnsi="Calibri" w:cs="Calibri"/>
                                  <w:color w:val="000000" w:themeColor="text1"/>
                                  <w:sz w:val="18"/>
                                  <w:szCs w:val="18"/>
                                </w:rPr>
                              </w:pPr>
                              <w:r w:rsidRPr="00435894">
                                <w:rPr>
                                  <w:rFonts w:ascii="Calibri" w:hAnsi="Calibri" w:cs="Calibri"/>
                                  <w:color w:val="000000" w:themeColor="text1"/>
                                  <w:sz w:val="18"/>
                                  <w:szCs w:val="18"/>
                                </w:rPr>
                                <w:t>ostatní OZE 20</w:t>
                              </w:r>
                              <w:r>
                                <w:rPr>
                                  <w:rFonts w:ascii="Calibri" w:hAnsi="Calibri" w:cs="Calibri"/>
                                  <w:color w:val="000000" w:themeColor="text1"/>
                                  <w:sz w:val="18"/>
                                  <w:szCs w:val="18"/>
                                </w:rPr>
                                <w:t> </w:t>
                              </w:r>
                              <w:r w:rsidRPr="00435894">
                                <w:rPr>
                                  <w:rFonts w:ascii="Calibri" w:hAnsi="Calibri" w:cs="Calibri"/>
                                  <w:color w:val="000000" w:themeColor="text1"/>
                                  <w:sz w:val="18"/>
                                  <w:szCs w:val="18"/>
                                </w:rPr>
                                <w:t>let</w:t>
                              </w:r>
                              <w:r>
                                <w:rPr>
                                  <w:rFonts w:ascii="Calibri" w:hAnsi="Calibri" w:cs="Calibri"/>
                                  <w:color w:val="000000" w:themeColor="text1"/>
                                  <w:sz w:val="18"/>
                                  <w:szCs w:val="18"/>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id="Skupina 35" o:spid="_x0000_s1038" style="position:absolute;left:0;text-align:left;margin-left:46.4pt;margin-top:19.35pt;width:86.75pt;height:146.8pt;z-index:251670528;mso-width-relative:margin;mso-height-relative:margin" coordorigin=",779" coordsize="11021,870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KfMhAMAAF4LAAAOAAAAZHJzL2Uyb0RvYy54bWzsVt1u0zAUvkfiHSzfs/ysbZpoGZoGm5AG&#10;mxho167jtBGObWx36XgjLngKXoxjO0lLGQhtwBW7yOzj8/v5nK8+er5pObpl2jRSlDg5iDFigsqq&#10;EcsSv3939myOkbFEVIRLwUp8xwx+fvz0yVGnCpbKleQV0wicCFN0qsQra1URRYauWEvMgVRMwGEt&#10;dUssbPUyqjTpwHvLozSOZ1EndaW0pMwYkL4Ih/jY+69rRu1lXRtmES8x5Gb9V/vvwn2j4yNSLDVR&#10;q4b2aZAHZNGSRkDQ0dULYgla6+YHV21DtTSytgdUtpGs64YyXwNUk8R71ZxruVa+lmXRLdUIE0C7&#10;h9OD3dI3t1caNVWJD6cYCdLCHV1/WKtGEAQSgKdTywK0zrW6Vle6FyzDzlW8qXXr/kMtaOOBvRuB&#10;ZRuLKAiTJE5mMeBP4SyZzyaTZB6gpyu4n61dluXpbDh5ubVOk2wWrOdZPIszpxINsSOX4phRp6CT&#10;zBYs8ziwrldEMX8HxsEwgAXZBLAuF9XXz1x8/fIBHfrMXXxQHMEyhQHcforUTsU7aG3rhbbI0u/r&#10;JYXSxp4z2SK3KLGGNvfdR24vjA3QDCousJG8qc4azv3GjRY75RrdEhgKQikT9rAH9DtNLpy+kM4y&#10;OHUSQHsoya/sHWdOj4u3rIZOgutOfTJ+hvcDJeFoRSoW4k9j+BuiD6n5y/UOneca4o++eweD5m4R&#10;Se+m13emzFPAaBz/KrFQ4mjhI0thR+O2EVLf54DbMXLQH0AK0DiU7Gax8VPm295JFrK6g2bSMlCS&#10;UfSsgcu8IMZeEQ0cBNMCvGov4VNz2ZVY9iuMVlJ/uk/u9KHb4RSjDjitxObjmmiGEX8lYA7yZDJx&#10;JOg3k2mWwkbvnix2T8S6PZXQIQkwuKJ+6fQtH5a1lu0N0O+JiwpHRFCIXWJq9bA5tYFrgcApOznx&#10;akB8itgLca2oc+5wds36bnNDtOo72sIsvJHD7JFir7GDrrMU8mRtZd34rt/i2t8A8IAjsH9BCNl9&#10;hODn1sX/LULI80NAERgyzeawdt0MHTyQYJzlkzQPJDib5VO4ydCxAwEPE/8HScElwNfta1mFOYNf&#10;3DCsXuyY23PIfBADJY9T72d4j08QtHGSx9N+Dh9CSxDiPws9loVy1zrbafnPQn+fhfwjBR5xfiz6&#10;B6d7Je7uPWttn8XH3wAAAP//AwBQSwMEFAAGAAgAAAAhABI6cJHgAAAACQEAAA8AAABkcnMvZG93&#10;bnJldi54bWxMj81OwzAQhO9IvIO1SNyo8yNCCXGqqgJOFVJbJMRtG2+TqPE6it0kfXvMCY47M5r5&#10;tljNphMjDa61rCBeRCCIK6tbrhV8Ht4eliCcR9bYWSYFV3KwKm9vCsy1nXhH497XIpSwy1FB432f&#10;S+mqhgy6he2Jg3eyg0EfzqGWesAplJtOJlGUSYMth4UGe9o0VJ33F6PgfcJpncav4/Z82ly/D48f&#10;X9uYlLq/m9cvIDzN/i8Mv/gBHcrAdLQX1k50Cp6TQO4VpMsnEMFPsiwFcQxCmqQgy0L+/6D8AQAA&#10;//8DAFBLAQItABQABgAIAAAAIQC2gziS/gAAAOEBAAATAAAAAAAAAAAAAAAAAAAAAABbQ29udGVu&#10;dF9UeXBlc10ueG1sUEsBAi0AFAAGAAgAAAAhADj9If/WAAAAlAEAAAsAAAAAAAAAAAAAAAAALwEA&#10;AF9yZWxzLy5yZWxzUEsBAi0AFAAGAAgAAAAhAN34p8yEAwAAXgsAAA4AAAAAAAAAAAAAAAAALgIA&#10;AGRycy9lMm9Eb2MueG1sUEsBAi0AFAAGAAgAAAAhABI6cJHgAAAACQEAAA8AAAAAAAAAAAAAAAAA&#10;3gUAAGRycy9kb3ducmV2LnhtbFBLBQYAAAAABAAEAPMAAADrBgAAAAA=&#10;">
                <v:rect id="Obdélník 36" o:spid="_x0000_s1039" style="position:absolute;top:779;width:11021;height:2017;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bILHMIA&#10;AADbAAAADwAAAGRycy9kb3ducmV2LnhtbESPzWrDMBCE74W8g9hAb7WcFpviRAnGEGiOdZKeF2v9&#10;Q6SVsZTE6dNXhUKPw8x8w2x2szXiRpMfHCtYJSkI4sbpgTsFp+P+5R2ED8gajWNS8CAPu+3iaYOF&#10;dnf+pFsdOhEh7AtU0IcwFlL6pieLPnEjcfRaN1kMUU6d1BPeI9wa+ZqmubQ4cFzocaSqp+ZSX62C&#10;jOmQhfrbVOeybK/YnKsvb5R6Xs7lGkSgOfyH/9ofWsFbDr9f4g+Q2x8AAAD//wMAUEsBAi0AFAAG&#10;AAgAAAAhAPD3irv9AAAA4gEAABMAAAAAAAAAAAAAAAAAAAAAAFtDb250ZW50X1R5cGVzXS54bWxQ&#10;SwECLQAUAAYACAAAACEAMd1fYdIAAACPAQAACwAAAAAAAAAAAAAAAAAuAQAAX3JlbHMvLnJlbHNQ&#10;SwECLQAUAAYACAAAACEAMy8FnkEAAAA5AAAAEAAAAAAAAAAAAAAAAAApAgAAZHJzL3NoYXBleG1s&#10;LnhtbFBLAQItABQABgAIAAAAIQANsgscwgAAANsAAAAPAAAAAAAAAAAAAAAAAJgCAABkcnMvZG93&#10;bnJldi54bWxQSwUGAAAAAAQABAD1AAAAhwMAAAAA&#10;" fillcolor="#9bbb59 [3206]" stroked="f" strokeweight="2pt">
                  <v:textbox>
                    <w:txbxContent>
                      <w:p w:rsidR="00334D21" w:rsidRPr="00435894" w:rsidRDefault="00334D21" w:rsidP="002F5389">
                        <w:pPr>
                          <w:spacing w:after="0" w:line="240" w:lineRule="auto"/>
                          <w:jc w:val="center"/>
                          <w:rPr>
                            <w:rFonts w:ascii="Calibri" w:hAnsi="Calibri" w:cs="Calibri"/>
                            <w:b/>
                            <w:sz w:val="18"/>
                            <w:szCs w:val="18"/>
                          </w:rPr>
                        </w:pPr>
                        <w:r w:rsidRPr="00435894">
                          <w:rPr>
                            <w:rFonts w:ascii="Calibri" w:hAnsi="Calibri" w:cs="Calibri"/>
                            <w:b/>
                            <w:sz w:val="18"/>
                            <w:szCs w:val="18"/>
                          </w:rPr>
                          <w:t>Vyhláška</w:t>
                        </w:r>
                        <w:r>
                          <w:rPr>
                            <w:rFonts w:ascii="Calibri" w:hAnsi="Calibri" w:cs="Calibri"/>
                            <w:b/>
                            <w:sz w:val="18"/>
                            <w:szCs w:val="18"/>
                          </w:rPr>
                          <w:t xml:space="preserve"> </w:t>
                        </w:r>
                        <w:r w:rsidRPr="00435894">
                          <w:rPr>
                            <w:rFonts w:ascii="Calibri" w:hAnsi="Calibri" w:cs="Calibri"/>
                            <w:b/>
                            <w:sz w:val="18"/>
                            <w:szCs w:val="18"/>
                          </w:rPr>
                          <w:t>č.</w:t>
                        </w:r>
                        <w:r>
                          <w:rPr>
                            <w:rFonts w:ascii="Calibri" w:hAnsi="Calibri" w:cs="Calibri"/>
                            <w:b/>
                            <w:sz w:val="18"/>
                            <w:szCs w:val="18"/>
                          </w:rPr>
                          <w:t> </w:t>
                        </w:r>
                        <w:r w:rsidRPr="00435894">
                          <w:rPr>
                            <w:rFonts w:ascii="Calibri" w:hAnsi="Calibri" w:cs="Calibri"/>
                            <w:b/>
                            <w:sz w:val="18"/>
                            <w:szCs w:val="18"/>
                          </w:rPr>
                          <w:t>475/2005 Sb.</w:t>
                        </w:r>
                      </w:p>
                    </w:txbxContent>
                  </v:textbox>
                </v:rect>
                <v:rect id="Obdélník 37" o:spid="_x0000_s1040" style="position:absolute;left:99;top:2789;width:10794;height:6696;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M56bdcUA&#10;AADbAAAADwAAAGRycy9kb3ducmV2LnhtbESPQWvCQBSE70L/w/IK3nTTSrWkrtKKFUEEkxZ6fWRf&#10;k7TZtyG7xvXfu4LgcZiZb5j5MphG9NS52rKCp3ECgriwuuZSwffX5+gVhPPIGhvLpOBMDpaLh8Ec&#10;U21PnFGf+1JECLsUFVTet6mUrqjIoBvbljh6v7Yz6KPsSqk7PEW4aeRzkkylwZrjQoUtrSoq/vOj&#10;UfCxeamzv3VIdodN3ofpduJp/6PU8DG8v4HwFPw9fGtvtYLJDK5f4g+Qiws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Aznpt1xQAAANsAAAAPAAAAAAAAAAAAAAAAAJgCAABkcnMv&#10;ZG93bnJldi54bWxQSwUGAAAAAAQABAD1AAAAigMAAAAA&#10;" fillcolor="#eaf1dd [662]" strokecolor="#9bbb59 [3206]" strokeweight="1.5pt">
                  <v:textbox>
                    <w:txbxContent>
                      <w:p w:rsidR="00334D21" w:rsidRPr="00435894" w:rsidRDefault="00334D21" w:rsidP="00435894">
                        <w:pPr>
                          <w:spacing w:after="0" w:line="240" w:lineRule="auto"/>
                          <w:rPr>
                            <w:rFonts w:ascii="Calibri" w:hAnsi="Calibri" w:cs="Calibri"/>
                            <w:color w:val="000000" w:themeColor="text1"/>
                            <w:sz w:val="18"/>
                            <w:szCs w:val="18"/>
                          </w:rPr>
                        </w:pPr>
                        <w:r>
                          <w:rPr>
                            <w:rFonts w:ascii="Calibri" w:hAnsi="Calibri" w:cs="Calibri"/>
                            <w:color w:val="000000" w:themeColor="text1"/>
                            <w:sz w:val="18"/>
                            <w:szCs w:val="18"/>
                          </w:rPr>
                          <w:t>D</w:t>
                        </w:r>
                        <w:r w:rsidRPr="00435894">
                          <w:rPr>
                            <w:rFonts w:ascii="Calibri" w:hAnsi="Calibri" w:cs="Calibri"/>
                            <w:color w:val="000000" w:themeColor="text1"/>
                            <w:sz w:val="18"/>
                            <w:szCs w:val="18"/>
                          </w:rPr>
                          <w:t>oba životnosti:</w:t>
                        </w:r>
                      </w:p>
                      <w:p w:rsidR="00334D21" w:rsidRPr="00435894" w:rsidRDefault="00334D21" w:rsidP="00435894">
                        <w:pPr>
                          <w:pStyle w:val="Odstavecseseznamem"/>
                          <w:numPr>
                            <w:ilvl w:val="0"/>
                            <w:numId w:val="41"/>
                          </w:numPr>
                          <w:spacing w:after="0" w:line="240" w:lineRule="auto"/>
                          <w:ind w:left="142" w:hanging="142"/>
                          <w:rPr>
                            <w:rFonts w:ascii="Calibri" w:hAnsi="Calibri" w:cs="Calibri"/>
                            <w:color w:val="000000" w:themeColor="text1"/>
                            <w:sz w:val="18"/>
                            <w:szCs w:val="18"/>
                          </w:rPr>
                        </w:pPr>
                        <w:proofErr w:type="spellStart"/>
                        <w:r>
                          <w:rPr>
                            <w:rFonts w:ascii="Calibri" w:hAnsi="Calibri" w:cs="Calibri"/>
                            <w:color w:val="000000" w:themeColor="text1"/>
                            <w:sz w:val="18"/>
                            <w:szCs w:val="18"/>
                          </w:rPr>
                          <w:t>fotovoltaika</w:t>
                        </w:r>
                        <w:proofErr w:type="spellEnd"/>
                        <w:r>
                          <w:rPr>
                            <w:rFonts w:ascii="Calibri" w:hAnsi="Calibri" w:cs="Calibri"/>
                            <w:color w:val="000000" w:themeColor="text1"/>
                            <w:sz w:val="18"/>
                            <w:szCs w:val="18"/>
                          </w:rPr>
                          <w:t xml:space="preserve"> 15 l</w:t>
                        </w:r>
                        <w:r w:rsidRPr="00435894">
                          <w:rPr>
                            <w:rFonts w:ascii="Calibri" w:hAnsi="Calibri" w:cs="Calibri"/>
                            <w:color w:val="000000" w:themeColor="text1"/>
                            <w:sz w:val="18"/>
                            <w:szCs w:val="18"/>
                          </w:rPr>
                          <w:t>et</w:t>
                        </w:r>
                        <w:r>
                          <w:rPr>
                            <w:rFonts w:ascii="Calibri" w:hAnsi="Calibri" w:cs="Calibri"/>
                            <w:color w:val="000000" w:themeColor="text1"/>
                            <w:sz w:val="18"/>
                            <w:szCs w:val="18"/>
                          </w:rPr>
                          <w:t>,</w:t>
                        </w:r>
                      </w:p>
                      <w:p w:rsidR="00334D21" w:rsidRPr="00435894" w:rsidRDefault="00334D21" w:rsidP="00435894">
                        <w:pPr>
                          <w:pStyle w:val="Odstavecseseznamem"/>
                          <w:numPr>
                            <w:ilvl w:val="0"/>
                            <w:numId w:val="41"/>
                          </w:numPr>
                          <w:spacing w:after="0" w:line="240" w:lineRule="auto"/>
                          <w:ind w:left="142" w:hanging="142"/>
                          <w:rPr>
                            <w:rFonts w:ascii="Calibri" w:hAnsi="Calibri" w:cs="Calibri"/>
                            <w:color w:val="000000" w:themeColor="text1"/>
                            <w:sz w:val="18"/>
                            <w:szCs w:val="18"/>
                          </w:rPr>
                        </w:pPr>
                        <w:r w:rsidRPr="00435894">
                          <w:rPr>
                            <w:rFonts w:ascii="Calibri" w:hAnsi="Calibri" w:cs="Calibri"/>
                            <w:color w:val="000000" w:themeColor="text1"/>
                            <w:sz w:val="18"/>
                            <w:szCs w:val="18"/>
                          </w:rPr>
                          <w:t>MVE 30 let</w:t>
                        </w:r>
                        <w:r>
                          <w:rPr>
                            <w:rFonts w:ascii="Calibri" w:hAnsi="Calibri" w:cs="Calibri"/>
                            <w:color w:val="000000" w:themeColor="text1"/>
                            <w:sz w:val="18"/>
                            <w:szCs w:val="18"/>
                          </w:rPr>
                          <w:t>,</w:t>
                        </w:r>
                      </w:p>
                      <w:p w:rsidR="00334D21" w:rsidRPr="00435894" w:rsidRDefault="00334D21" w:rsidP="00435894">
                        <w:pPr>
                          <w:pStyle w:val="Odstavecseseznamem"/>
                          <w:numPr>
                            <w:ilvl w:val="0"/>
                            <w:numId w:val="41"/>
                          </w:numPr>
                          <w:spacing w:after="0" w:line="240" w:lineRule="auto"/>
                          <w:ind w:left="142" w:hanging="142"/>
                          <w:rPr>
                            <w:rFonts w:ascii="Calibri" w:hAnsi="Calibri" w:cs="Calibri"/>
                            <w:color w:val="000000" w:themeColor="text1"/>
                            <w:sz w:val="18"/>
                            <w:szCs w:val="18"/>
                          </w:rPr>
                        </w:pPr>
                        <w:r w:rsidRPr="00435894">
                          <w:rPr>
                            <w:rFonts w:ascii="Calibri" w:hAnsi="Calibri" w:cs="Calibri"/>
                            <w:color w:val="000000" w:themeColor="text1"/>
                            <w:sz w:val="18"/>
                            <w:szCs w:val="18"/>
                          </w:rPr>
                          <w:t>ostatní OZE 20</w:t>
                        </w:r>
                        <w:r>
                          <w:rPr>
                            <w:rFonts w:ascii="Calibri" w:hAnsi="Calibri" w:cs="Calibri"/>
                            <w:color w:val="000000" w:themeColor="text1"/>
                            <w:sz w:val="18"/>
                            <w:szCs w:val="18"/>
                          </w:rPr>
                          <w:t> </w:t>
                        </w:r>
                        <w:r w:rsidRPr="00435894">
                          <w:rPr>
                            <w:rFonts w:ascii="Calibri" w:hAnsi="Calibri" w:cs="Calibri"/>
                            <w:color w:val="000000" w:themeColor="text1"/>
                            <w:sz w:val="18"/>
                            <w:szCs w:val="18"/>
                          </w:rPr>
                          <w:t>let</w:t>
                        </w:r>
                        <w:r>
                          <w:rPr>
                            <w:rFonts w:ascii="Calibri" w:hAnsi="Calibri" w:cs="Calibri"/>
                            <w:color w:val="000000" w:themeColor="text1"/>
                            <w:sz w:val="18"/>
                            <w:szCs w:val="18"/>
                          </w:rPr>
                          <w:t>.</w:t>
                        </w:r>
                      </w:p>
                    </w:txbxContent>
                  </v:textbox>
                </v:rect>
              </v:group>
            </w:pict>
          </mc:Fallback>
        </mc:AlternateContent>
      </w:r>
    </w:p>
    <w:p w:rsidR="00EB660F" w:rsidRPr="00EB660F" w:rsidRDefault="00793BD2" w:rsidP="004C7CEE">
      <w:pPr>
        <w:spacing w:after="0" w:line="240" w:lineRule="auto"/>
        <w:rPr>
          <w:rFonts w:ascii="Calibri" w:hAnsi="Calibri" w:cs="Calibri"/>
          <w:color w:val="000000" w:themeColor="text1"/>
          <w:sz w:val="24"/>
          <w:szCs w:val="24"/>
        </w:rPr>
      </w:pPr>
      <w:r w:rsidRPr="00B31D6F">
        <w:rPr>
          <w:rFonts w:ascii="Calibri" w:hAnsi="Calibri" w:cs="Calibri"/>
          <w:noProof/>
          <w:lang w:eastAsia="cs-CZ"/>
        </w:rPr>
        <mc:AlternateContent>
          <mc:Choice Requires="wps">
            <w:drawing>
              <wp:anchor distT="0" distB="0" distL="114300" distR="114300" simplePos="0" relativeHeight="251688960" behindDoc="0" locked="0" layoutInCell="1" allowOverlap="1" wp14:anchorId="713C5815" wp14:editId="330C0FD2">
                <wp:simplePos x="0" y="0"/>
                <wp:positionH relativeFrom="column">
                  <wp:posOffset>7449820</wp:posOffset>
                </wp:positionH>
                <wp:positionV relativeFrom="paragraph">
                  <wp:posOffset>1924050</wp:posOffset>
                </wp:positionV>
                <wp:extent cx="848995" cy="359410"/>
                <wp:effectExtent l="0" t="0" r="27305" b="21590"/>
                <wp:wrapNone/>
                <wp:docPr id="71" name="Přímá spojnice 71"/>
                <wp:cNvGraphicFramePr/>
                <a:graphic xmlns:a="http://schemas.openxmlformats.org/drawingml/2006/main">
                  <a:graphicData uri="http://schemas.microsoft.com/office/word/2010/wordprocessingShape">
                    <wps:wsp>
                      <wps:cNvCnPr/>
                      <wps:spPr>
                        <a:xfrm>
                          <a:off x="0" y="0"/>
                          <a:ext cx="848995" cy="35941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id="Přímá spojnice 71" o:spid="_x0000_s1026" style="position:absolute;z-index:2516889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586.6pt,151.5pt" to="653.45pt,179.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9MV/yQEAAMgDAAAOAAAAZHJzL2Uyb0RvYy54bWysU82O0zAQviPxDpbvNMmyC23UdA+7gguC&#10;ip8H8Drjxsj2WLZp0kfhyAPwFCvei7HbZhEgIRCXiccz38x8nyfr68katocQNbqON4uaM3ASe+12&#10;Hf/w/sWTJWcxCdcLgw46foDIrzePH61H38IFDmh6CIyKuNiOvuNDSr6tqigHsCIu0IOjoMJgRSI3&#10;7Ko+iJGqW1Nd1PWzasTQ+4ASYqTb22OQb0p9pUCmN0pFSMx0nGZLxYZi77KtNmvR7oLwg5anMcQ/&#10;TGGFdtR0LnUrkmCfgv6llNUyYESVFhJthUppCYUDsWnqn9i8G4SHwoXEiX6WKf6/svL1fhuY7jv+&#10;vOHMCUtvtP32+f6rvf/CosePjgZkFCOhRh9byr9x23Dyot+GzHpSweYv8WFTEfcwiwtTYpIul5fL&#10;1eqKM0mhp1ery6aIXz2AfYjpJaBl+dBxo13mLlqxfxUTNaTUcwo5eZhj+3JKBwM52bi3oIgPNWwK&#10;umwS3JjA9oJ2QEgJLhU6VK9kZ5jSxszA+s/AU36GQtmyvwHPiNIZXZrBVjsMv+uepvPI6ph/VuDI&#10;O0twh/2hPEyRhtalKHZa7byPP/oF/vADbr4DAAD//wMAUEsDBBQABgAIAAAAIQC0whcZ4wAAAA0B&#10;AAAPAAAAZHJzL2Rvd25yZXYueG1sTI/BTsMwEETvSPyDtUhcELXbkLQNcSpAqnoAhNrwAW68JBGx&#10;HcVOmvL1bE9wnNmn2ZlsM5mWjdj7xlkJ85kAhrZ0urGVhM9ie78C5oOyWrXOooQzetjk11eZSrU7&#10;2T2Oh1AxCrE+VRLqELqUc1/WaJSfuQ4t3b5cb1Qg2Vdc9+pE4ablCyESblRj6UOtOnypsfw+DEbC&#10;bvuMr/F5qB50vCvuxuLt/edjJeXtzfT0CCzgFP5guNSn6pBTp6MbrPasJT1fRgtiJUQiolUXJBLJ&#10;GtiRrHidAM8z/n9F/gsAAP//AwBQSwECLQAUAAYACAAAACEAtoM4kv4AAADhAQAAEwAAAAAAAAAA&#10;AAAAAAAAAAAAW0NvbnRlbnRfVHlwZXNdLnhtbFBLAQItABQABgAIAAAAIQA4/SH/1gAAAJQBAAAL&#10;AAAAAAAAAAAAAAAAAC8BAABfcmVscy8ucmVsc1BLAQItABQABgAIAAAAIQCv9MV/yQEAAMgDAAAO&#10;AAAAAAAAAAAAAAAAAC4CAABkcnMvZTJvRG9jLnhtbFBLAQItABQABgAIAAAAIQC0whcZ4wAAAA0B&#10;AAAPAAAAAAAAAAAAAAAAACMEAABkcnMvZG93bnJldi54bWxQSwUGAAAAAAQABADzAAAAMwUAAAAA&#10;" strokecolor="#4579b8 [3044]"/>
            </w:pict>
          </mc:Fallback>
        </mc:AlternateContent>
      </w:r>
      <w:r w:rsidRPr="00B31D6F">
        <w:rPr>
          <w:rFonts w:ascii="Calibri" w:hAnsi="Calibri" w:cs="Calibri"/>
          <w:noProof/>
          <w:lang w:eastAsia="cs-CZ"/>
        </w:rPr>
        <mc:AlternateContent>
          <mc:Choice Requires="wps">
            <w:drawing>
              <wp:anchor distT="0" distB="0" distL="114300" distR="114300" simplePos="0" relativeHeight="251671552" behindDoc="0" locked="0" layoutInCell="1" allowOverlap="1" wp14:anchorId="0DE695AE" wp14:editId="6208FACB">
                <wp:simplePos x="0" y="0"/>
                <wp:positionH relativeFrom="column">
                  <wp:posOffset>1112520</wp:posOffset>
                </wp:positionH>
                <wp:positionV relativeFrom="paragraph">
                  <wp:posOffset>1922145</wp:posOffset>
                </wp:positionV>
                <wp:extent cx="0" cy="359410"/>
                <wp:effectExtent l="0" t="0" r="19050" b="21590"/>
                <wp:wrapNone/>
                <wp:docPr id="38" name="Přímá spojnice 38"/>
                <wp:cNvGraphicFramePr/>
                <a:graphic xmlns:a="http://schemas.openxmlformats.org/drawingml/2006/main">
                  <a:graphicData uri="http://schemas.microsoft.com/office/word/2010/wordprocessingShape">
                    <wps:wsp>
                      <wps:cNvCnPr/>
                      <wps:spPr>
                        <a:xfrm>
                          <a:off x="0" y="0"/>
                          <a:ext cx="0" cy="35941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id="Přímá spojnice 38" o:spid="_x0000_s1026" style="position:absolute;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87.6pt,151.35pt" to="87.6pt,179.6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oHyawwEAAMMDAAAOAAAAZHJzL2Uyb0RvYy54bWysU81u1DAQviP1HSzf2SQtIIg220OrckGw&#10;4ucBXGe8MbI9lm022UfhyAPwFBXvxdjZTREgIapeJh57vpn5vpmsLydr2B5C1Og63qxqzsBJ7LXb&#10;dfzTx5unLzmLSbheGHTQ8QNEfrk5e7IefQvnOKDpITBK4mI7+o4PKfm2qqIcwIq4Qg+OHhUGKxK5&#10;YVf1QYyU3ZrqvK5fVCOG3geUECPdXs+PfFPyKwUyvVMqQmKm49RbKjYUe5tttVmLdheEH7Q8tiEe&#10;0IUV2lHRJdW1SIJ9CfqPVFbLgBFVWkm0FSqlJRQOxKapf2PzYRAeChcSJ/pFpvh4aeXb/TYw3Xf8&#10;giblhKUZbX98vftu776x6PGzowYZvZFQo48txV+5bTh60W9DZj2pYPOX+LCpiHtYxIUpMTlfSrq9&#10;eP7qWVN0r+5xPsT0GtCyfOi40S7TFq3Yv4mJalHoKYSc3MdcuZzSwUAONu49KKJCtZqCLksEVyaw&#10;vaDxCynBpSYzoXwlOsOUNmYB1v8GHuMzFMqC/Q94QZTK6NICttph+Fv1NJ1aVnP8SYGZd5bgFvtD&#10;mUmRhjalMDxudV7FX/0Cv//3Nj8BAAD//wMAUEsDBBQABgAIAAAAIQBSJNyW4AAAAAsBAAAPAAAA&#10;ZHJzL2Rvd25yZXYueG1sTI/BTsMwEETvSPyDtUhcEHVICS0hTgVIVQ8FIRo+wI2XJCJeR7GTpnw9&#10;Wy5wnNmn2ZlsNdlWjNj7xpGCm1kEAql0pqFKwUexvl6C8EGT0a0jVHBED6v8/CzTqXEHesdxFyrB&#10;IeRTraAOoUul9GWNVvuZ65D49ul6qwPLvpKm1wcOt62Mo+hOWt0Qf6h1h881ll+7wSrYrJ9wmxyH&#10;6tYkm+JqLF5ev9+WSl1eTI8PIAJO4Q+GU32uDjl32ruBjBct60USM6pgHsULECfi19mzk9zPQeaZ&#10;/L8h/wEAAP//AwBQSwECLQAUAAYACAAAACEAtoM4kv4AAADhAQAAEwAAAAAAAAAAAAAAAAAAAAAA&#10;W0NvbnRlbnRfVHlwZXNdLnhtbFBLAQItABQABgAIAAAAIQA4/SH/1gAAAJQBAAALAAAAAAAAAAAA&#10;AAAAAC8BAABfcmVscy8ucmVsc1BLAQItABQABgAIAAAAIQA2oHyawwEAAMMDAAAOAAAAAAAAAAAA&#10;AAAAAC4CAABkcnMvZTJvRG9jLnhtbFBLAQItABQABgAIAAAAIQBSJNyW4AAAAAsBAAAPAAAAAAAA&#10;AAAAAAAAAB0EAABkcnMvZG93bnJldi54bWxQSwUGAAAAAAQABADzAAAAKgUAAAAA&#10;" strokecolor="#4579b8 [3044]"/>
            </w:pict>
          </mc:Fallback>
        </mc:AlternateContent>
      </w:r>
      <w:r w:rsidRPr="00B31D6F">
        <w:rPr>
          <w:rFonts w:ascii="Calibri" w:hAnsi="Calibri" w:cs="Calibri"/>
          <w:noProof/>
          <w:lang w:eastAsia="cs-CZ"/>
        </w:rPr>
        <mc:AlternateContent>
          <mc:Choice Requires="wps">
            <w:drawing>
              <wp:anchor distT="0" distB="0" distL="114300" distR="114300" simplePos="0" relativeHeight="251683840" behindDoc="0" locked="0" layoutInCell="1" allowOverlap="1" wp14:anchorId="0D8A1BA2" wp14:editId="0652E02F">
                <wp:simplePos x="0" y="0"/>
                <wp:positionH relativeFrom="column">
                  <wp:posOffset>5813425</wp:posOffset>
                </wp:positionH>
                <wp:positionV relativeFrom="paragraph">
                  <wp:posOffset>1926286</wp:posOffset>
                </wp:positionV>
                <wp:extent cx="0" cy="359410"/>
                <wp:effectExtent l="0" t="0" r="19050" b="21590"/>
                <wp:wrapNone/>
                <wp:docPr id="62" name="Přímá spojnice 62"/>
                <wp:cNvGraphicFramePr/>
                <a:graphic xmlns:a="http://schemas.openxmlformats.org/drawingml/2006/main">
                  <a:graphicData uri="http://schemas.microsoft.com/office/word/2010/wordprocessingShape">
                    <wps:wsp>
                      <wps:cNvCnPr/>
                      <wps:spPr>
                        <a:xfrm>
                          <a:off x="0" y="0"/>
                          <a:ext cx="0" cy="35941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id="Přímá spojnice 62" o:spid="_x0000_s1026" style="position:absolute;z-index:2516838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457.75pt,151.7pt" to="457.75pt,180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28MdwwEAAMMDAAAOAAAAZHJzL2Uyb0RvYy54bWysU0uO1DAQ3SNxB8t7OkkDI4g6PYsZwQZB&#10;i88BPE65Y2S7LNt00kdhyQE4xYh7UXa6MwiQRoPYOC673qt6z5XN5WQNO0CIGl3Hm1XNGTiJvXb7&#10;jn/6+OrJC85iEq4XBh10/AiRX24fP9qMvoU1Dmh6CIxIXGxH3/EhJd9WVZQDWBFX6MHRpcJgRaIw&#10;7Ks+iJHYranWdX1RjRh6H1BCjHR6PV/ybeFXCmR6p1SExEzHqbdU1lDWm7xW241o90H4QctTG+If&#10;urBCOyq6UF2LJNiXoP+gsloGjKjSSqKtUCktoWggNU39m5oPg/BQtJA50S82xf9HK98edoHpvuMX&#10;a86csPRGux9fb7/b228sevzsqEFGd2TU6GNL+VduF05R9LuQVU8q2PwlPWwq5h4Xc2FKTM6Hkk6f&#10;Pn/5rCm+V3c4H2J6DWhZ3nTcaJdli1Yc3sREtSj1nEJB7mOuXHbpaCAnG/ceFEmhWk1BlyGCKxPY&#10;QdDzCynBpSYrIb6SnWFKG7MA6/uBp/wMhTJgDwEviFIZXVrAVjsMf6uepnPLas4/OzDrzhbcYH8s&#10;b1KsoUkpCk9TnUfx17jA7/697U8AAAD//wMAUEsDBBQABgAIAAAAIQDrM/sT4AAAAAsBAAAPAAAA&#10;ZHJzL2Rvd25yZXYueG1sTI/BTsMwDIbvSLxDZCQuiCVj6zRK0wmQph0AIVYeIGtMW9E4VZN2HU+P&#10;EQc4+ven35+zzeRaMWIfGk8a5jMFAqn0tqFKw3uxvV6DCNGQNa0n1HDCAJv8/CwzqfVHesNxHyvB&#10;JRRSo6GOsUulDGWNzoSZ75B49+F7ZyKPfSVtb45c7lp5o9RKOtMQX6hNh481lp/7wWnYbR/wKTkN&#10;1dImu+JqLJ5fvl7XWl9eTPd3ICJO8Q+GH31Wh5ydDn4gG0Sr4XaeJIxqWKjFEgQTv8mBk5VSIPNM&#10;/v8h/wYAAP//AwBQSwECLQAUAAYACAAAACEAtoM4kv4AAADhAQAAEwAAAAAAAAAAAAAAAAAAAAAA&#10;W0NvbnRlbnRfVHlwZXNdLnhtbFBLAQItABQABgAIAAAAIQA4/SH/1gAAAJQBAAALAAAAAAAAAAAA&#10;AAAAAC8BAABfcmVscy8ucmVsc1BLAQItABQABgAIAAAAIQA128MdwwEAAMMDAAAOAAAAAAAAAAAA&#10;AAAAAC4CAABkcnMvZTJvRG9jLnhtbFBLAQItABQABgAIAAAAIQDrM/sT4AAAAAsBAAAPAAAAAAAA&#10;AAAAAAAAAB0EAABkcnMvZG93bnJldi54bWxQSwUGAAAAAAQABADzAAAAKgUAAAAA&#10;" strokecolor="#4579b8 [3044]"/>
            </w:pict>
          </mc:Fallback>
        </mc:AlternateContent>
      </w:r>
      <w:r w:rsidRPr="001A0D0E">
        <w:rPr>
          <w:rFonts w:ascii="Arial" w:hAnsi="Arial" w:cs="Arial"/>
          <w:noProof/>
          <w:lang w:eastAsia="cs-CZ"/>
        </w:rPr>
        <mc:AlternateContent>
          <mc:Choice Requires="wps">
            <w:drawing>
              <wp:anchor distT="0" distB="0" distL="114300" distR="114300" simplePos="0" relativeHeight="251681792" behindDoc="0" locked="0" layoutInCell="1" allowOverlap="1" wp14:anchorId="346F25BE" wp14:editId="2707CC7B">
                <wp:simplePos x="0" y="0"/>
                <wp:positionH relativeFrom="column">
                  <wp:posOffset>5113020</wp:posOffset>
                </wp:positionH>
                <wp:positionV relativeFrom="paragraph">
                  <wp:posOffset>2560955</wp:posOffset>
                </wp:positionV>
                <wp:extent cx="0" cy="503555"/>
                <wp:effectExtent l="0" t="0" r="19050" b="10795"/>
                <wp:wrapNone/>
                <wp:docPr id="58" name="Přímá spojnice 58"/>
                <wp:cNvGraphicFramePr/>
                <a:graphic xmlns:a="http://schemas.openxmlformats.org/drawingml/2006/main">
                  <a:graphicData uri="http://schemas.microsoft.com/office/word/2010/wordprocessingShape">
                    <wps:wsp>
                      <wps:cNvCnPr/>
                      <wps:spPr>
                        <a:xfrm>
                          <a:off x="0" y="0"/>
                          <a:ext cx="0" cy="503555"/>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id="Přímá spojnice 58" o:spid="_x0000_s1026" style="position:absolute;z-index:2516817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402.6pt,201.65pt" to="402.6pt,241.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I3FQvwEAAMMDAAAOAAAAZHJzL2Uyb0RvYy54bWysU0uO1DAQ3SNxB8t7OulBQSjq9CxmBBsE&#10;LT4H8DjljpHtsmzTSR+FJQfgFCPuRdlJZxAgIRAbx5/3quq9quyuJ2vYCULU6Dq+3dScgZPYa3fs&#10;+If3L5485ywm4Xph0EHHzxD59f7xo93oW7jCAU0PgVEQF9vRd3xIybdVFeUAVsQNenD0qDBYkegY&#10;jlUfxEjRramu6vpZNWLofUAJMdLt7fzI9yW+UiDTG6UiJGY6TrWlsoay3uW12u9EewzCD1ouZYh/&#10;qMIK7SjpGupWJME+Bf1LKKtlwIgqbSTaCpXSEooGUrOtf1LzbhAeihYyJ/rVpvj/wsrXp0Nguu94&#10;Q51ywlKPDt8+33+1919Y9PjRUYGM3sio0ceW8DfuEJZT9IeQVU8q2PwlPWwq5p5Xc2FKTM6Xkm6b&#10;+mnTNDlc9cDzIaaXgJblTceNdlm2aMXpVUwz9AIhXq5jzlx26Wwgg417C4qkUK5tYZchghsT2ElQ&#10;+4WU4NJ2SV3Qmaa0MSux/jNxwWcqlAH7G/LKKJnRpZVstcPwu+xpupSsZvzFgVl3tuAO+3PpSbGG&#10;JqWYu0x1HsUfz4X+8O/tvwMAAP//AwBQSwMEFAAGAAgAAAAhAPEZmhzgAAAACwEAAA8AAABkcnMv&#10;ZG93bnJldi54bWxMj8FOg0AQhu8mvsNmTLwYu0hLQ5ClUZOmB22MxQfYsiMQ2VnCLpT69I7xoMf5&#10;58s/3+Sb2XZiwsG3jhTcLSIQSJUzLdUK3svtbQrCB01Gd45QwRk9bIrLi1xnxp3oDadDqAWXkM+0&#10;giaEPpPSVw1a7ReuR+LdhxusDjwOtTSDPnG57WQcRWtpdUt8odE9PjVYfR5Gq2C3fcTn5DzWK5Ps&#10;ypupfNl/vaZKXV/ND/cgAs7hD4YffVaHgp2ObiTjRacgjZKYUQWraLkEwcRvcuQkjdcgi1z+/6H4&#10;BgAA//8DAFBLAQItABQABgAIAAAAIQC2gziS/gAAAOEBAAATAAAAAAAAAAAAAAAAAAAAAABbQ29u&#10;dGVudF9UeXBlc10ueG1sUEsBAi0AFAAGAAgAAAAhADj9If/WAAAAlAEAAAsAAAAAAAAAAAAAAAAA&#10;LwEAAF9yZWxzLy5yZWxzUEsBAi0AFAAGAAgAAAAhAFIjcVC/AQAAwwMAAA4AAAAAAAAAAAAAAAAA&#10;LgIAAGRycy9lMm9Eb2MueG1sUEsBAi0AFAAGAAgAAAAhAPEZmhzgAAAACwEAAA8AAAAAAAAAAAAA&#10;AAAAGQQAAGRycy9kb3ducmV2LnhtbFBLBQYAAAAABAAEAPMAAAAmBQAAAAA=&#10;" strokecolor="#4579b8 [3044]"/>
            </w:pict>
          </mc:Fallback>
        </mc:AlternateContent>
      </w:r>
      <w:r w:rsidRPr="00B31D6F">
        <w:rPr>
          <w:rFonts w:ascii="Calibri" w:hAnsi="Calibri" w:cs="Calibri"/>
          <w:noProof/>
          <w:lang w:eastAsia="cs-CZ"/>
        </w:rPr>
        <mc:AlternateContent>
          <mc:Choice Requires="wps">
            <w:drawing>
              <wp:anchor distT="0" distB="0" distL="114300" distR="114300" simplePos="0" relativeHeight="251687936" behindDoc="0" locked="0" layoutInCell="1" allowOverlap="1" wp14:anchorId="589F1546" wp14:editId="69FFF233">
                <wp:simplePos x="0" y="0"/>
                <wp:positionH relativeFrom="column">
                  <wp:posOffset>7451725</wp:posOffset>
                </wp:positionH>
                <wp:positionV relativeFrom="paragraph">
                  <wp:posOffset>1919605</wp:posOffset>
                </wp:positionV>
                <wp:extent cx="0" cy="359410"/>
                <wp:effectExtent l="0" t="0" r="19050" b="21590"/>
                <wp:wrapNone/>
                <wp:docPr id="70" name="Přímá spojnice 70"/>
                <wp:cNvGraphicFramePr/>
                <a:graphic xmlns:a="http://schemas.openxmlformats.org/drawingml/2006/main">
                  <a:graphicData uri="http://schemas.microsoft.com/office/word/2010/wordprocessingShape">
                    <wps:wsp>
                      <wps:cNvCnPr/>
                      <wps:spPr>
                        <a:xfrm>
                          <a:off x="0" y="0"/>
                          <a:ext cx="0" cy="35941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id="Přímá spojnice 70" o:spid="_x0000_s1026" style="position:absolute;z-index:2516879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586.75pt,151.15pt" to="586.75pt,179.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P4XtwgEAAMMDAAAOAAAAZHJzL2Uyb0RvYy54bWysU0uO1DAQ3SNxB8t7OskM36jTs5gRbBC0&#10;+BzA45Q7Htkuyzad9FFYcgBOMeJelJ3uDAKk0SA2jsuu96rec2V9MVnD9hCiRtfxZlVzBk5ir92u&#10;458/vX7ykrOYhOuFQQcdP0DkF5vHj9ajb+EMBzQ9BEYkLraj7/iQkm+rKsoBrIgr9ODoUmGwIlEY&#10;dlUfxEjs1lRndf28GjH0PqCEGOn0ar7km8KvFMj0XqkIiZmOU2+prKGs13mtNmvR7oLwg5bHNsQ/&#10;dGGFdlR0oboSSbAvQf9BZbUMGFGllURboVJaQtFAapr6NzUfB+GhaCFzol9siv+PVr7bbwPTfcdf&#10;kD1OWHqj7Y+vt9/t7TcWPd44apDRHRk1+thS/qXbhmMU/TZk1ZMKNn9JD5uKuYfFXJgSk/OhpNPz&#10;Z6+eNoWuusP5ENMbQMvypuNGuyxbtGL/NiaqRamnFApyH3PlsksHAznZuA+gSArVagq6DBFcmsD2&#10;gp5fSAkuNVkJ8ZXsDFPamAVY3w885mcolAF7CHhBlMro0gK22mH4W/U0nVpWc/7JgVl3tuAa+0N5&#10;k2INTUpReJzqPIq/xgV+9+9tfgIAAP//AwBQSwMEFAAGAAgAAAAhAHuNbG7hAAAADQEAAA8AAABk&#10;cnMvZG93bnJldi54bWxMj8FOwzAQRO9I/IO1SFwQddoSCCFOBUhVDwUhGj7AjZckIl5HsZOmfD1b&#10;cYDjzD7NzmSrybZixN43jhTMZxEIpNKZhioFH8X6OgHhgyajW0eo4IgeVvn5WaZT4w70juMuVIJD&#10;yKdaQR1Cl0rpyxqt9jPXIfHt0/VWB5Z9JU2vDxxuW7mIoltpdUP8odYdPtdYfu0Gq2CzfsJtfByq&#10;GxNviquxeHn9fkuUuryYHh9ABJzCHwyn+lwdcu60dwMZL1rW87tlzKyCZbRYgjghv9aerTi5B5ln&#10;8v+K/AcAAP//AwBQSwECLQAUAAYACAAAACEAtoM4kv4AAADhAQAAEwAAAAAAAAAAAAAAAAAAAAAA&#10;W0NvbnRlbnRfVHlwZXNdLnhtbFBLAQItABQABgAIAAAAIQA4/SH/1gAAAJQBAAALAAAAAAAAAAAA&#10;AAAAAC8BAABfcmVscy8ucmVsc1BLAQItABQABgAIAAAAIQDgP4XtwgEAAMMDAAAOAAAAAAAAAAAA&#10;AAAAAC4CAABkcnMvZTJvRG9jLnhtbFBLAQItABQABgAIAAAAIQB7jWxu4QAAAA0BAAAPAAAAAAAA&#10;AAAAAAAAABwEAABkcnMvZG93bnJldi54bWxQSwUGAAAAAAQABADzAAAAKgUAAAAA&#10;" strokecolor="#4579b8 [3044]"/>
            </w:pict>
          </mc:Fallback>
        </mc:AlternateContent>
      </w:r>
      <w:r w:rsidRPr="001A0D0E">
        <w:rPr>
          <w:rFonts w:ascii="Arial" w:hAnsi="Arial" w:cs="Arial"/>
          <w:noProof/>
          <w:lang w:eastAsia="cs-CZ"/>
        </w:rPr>
        <mc:AlternateContent>
          <mc:Choice Requires="wps">
            <w:drawing>
              <wp:anchor distT="0" distB="0" distL="114300" distR="114300" simplePos="0" relativeHeight="251685888" behindDoc="0" locked="0" layoutInCell="1" allowOverlap="1" wp14:anchorId="1AFB6B37" wp14:editId="3A4CEAE8">
                <wp:simplePos x="0" y="0"/>
                <wp:positionH relativeFrom="column">
                  <wp:posOffset>6697345</wp:posOffset>
                </wp:positionH>
                <wp:positionV relativeFrom="paragraph">
                  <wp:posOffset>2555875</wp:posOffset>
                </wp:positionV>
                <wp:extent cx="0" cy="503555"/>
                <wp:effectExtent l="0" t="0" r="19050" b="10795"/>
                <wp:wrapNone/>
                <wp:docPr id="66" name="Přímá spojnice 66"/>
                <wp:cNvGraphicFramePr/>
                <a:graphic xmlns:a="http://schemas.openxmlformats.org/drawingml/2006/main">
                  <a:graphicData uri="http://schemas.microsoft.com/office/word/2010/wordprocessingShape">
                    <wps:wsp>
                      <wps:cNvCnPr/>
                      <wps:spPr>
                        <a:xfrm>
                          <a:off x="0" y="0"/>
                          <a:ext cx="0" cy="503555"/>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id="Přímá spojnice 66" o:spid="_x0000_s1026" style="position:absolute;z-index:2516858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527.35pt,201.25pt" to="527.35pt,240.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TF1SwAEAAMMDAAAOAAAAZHJzL2Uyb0RvYy54bWysU0uO1DAQ3SNxB8t7OulB3UJRp2cxI9gg&#10;aPE5gMcpd4xsl2WbTvooLDkApxhxL8pOOjMCJARi47jseq/qPVd216M17AQhanQtX69qzsBJ7LQ7&#10;tvzjh5fPXnAWk3CdMOig5WeI/Hr/9Mlu8A1cYY+mg8CIxMVm8C3vU/JNVUXZgxVxhR4cXSoMViQK&#10;w7HqghiI3Zrqqq631YCh8wElxEint9Ml3xd+pUCmt0pFSMy0nHpLZQ1lvctrtd+J5hiE77Wc2xD/&#10;0IUV2lHRhepWJME+B/0LldUyYESVVhJthUppCUUDqVnXP6l53wsPRQuZE/1iU/x/tPLN6RCY7lq+&#10;3XLmhKU3Onz/cv/N3n9l0eMnRw0yuiOjBh8byr9xhzBH0R9CVj2qYPOX9LCxmHtezIUxMTkdSjrd&#10;1M83m02mqx5wPsT0CtCyvGm50S7LFo04vY5pSr2kEC73MVUuu3Q2kJONeweKpFCtdUGXIYIbE9hJ&#10;0PMLKcGl9Vy6ZGeY0sYswPrPwDk/Q6EM2N+AF0SpjC4tYKsdht9VT+OlZTXlXxyYdGcL7rA7lzcp&#10;1tCkFHPnqc6j+Dgu8Id/b/8DAAD//wMAUEsDBBQABgAIAAAAIQCgpSNG4QAAAA0BAAAPAAAAZHJz&#10;L2Rvd25yZXYueG1sTI/BTsMwEETvSPyDtUhcEHVaJRCFOBUgVT1AhWj4ADdekoh4HcVOmvL1bMUB&#10;jjP7NDuTr2fbiQkH3zpSsFxEIJAqZ1qqFXyUm9sUhA+ajO4coYITelgXlxe5zow70jtO+1ALDiGf&#10;aQVNCH0mpa8atNovXI/Et083WB1YDrU0gz5yuO3kKorupNUt8YdG9/jcYPW1H62C7eYJX5LTWMcm&#10;2ZY3U/m6+35Llbq+mh8fQAScwx8M5/pcHQrudHAjGS861lES3zOrII5WCYgz8msd2EqXKcgil/9X&#10;FD8AAAD//wMAUEsBAi0AFAAGAAgAAAAhALaDOJL+AAAA4QEAABMAAAAAAAAAAAAAAAAAAAAAAFtD&#10;b250ZW50X1R5cGVzXS54bWxQSwECLQAUAAYACAAAACEAOP0h/9YAAACUAQAACwAAAAAAAAAAAAAA&#10;AAAvAQAAX3JlbHMvLnJlbHNQSwECLQAUAAYACAAAACEAiExdUsABAADDAwAADgAAAAAAAAAAAAAA&#10;AAAuAgAAZHJzL2Uyb0RvYy54bWxQSwECLQAUAAYACAAAACEAoKUjRuEAAAANAQAADwAAAAAAAAAA&#10;AAAAAAAaBAAAZHJzL2Rvd25yZXYueG1sUEsFBgAAAAAEAAQA8wAAACgFAAAAAA==&#10;" strokecolor="#4579b8 [3044]"/>
            </w:pict>
          </mc:Fallback>
        </mc:AlternateContent>
      </w:r>
      <w:r w:rsidR="006C19ED" w:rsidRPr="00B31D6F">
        <w:rPr>
          <w:rFonts w:ascii="Calibri" w:hAnsi="Calibri" w:cs="Calibri"/>
          <w:noProof/>
          <w:lang w:eastAsia="cs-CZ"/>
        </w:rPr>
        <mc:AlternateContent>
          <mc:Choice Requires="wps">
            <w:drawing>
              <wp:anchor distT="0" distB="0" distL="114300" distR="114300" simplePos="0" relativeHeight="251675648" behindDoc="0" locked="0" layoutInCell="1" allowOverlap="1" wp14:anchorId="5B4956AE" wp14:editId="278F26EE">
                <wp:simplePos x="0" y="0"/>
                <wp:positionH relativeFrom="column">
                  <wp:posOffset>2725420</wp:posOffset>
                </wp:positionH>
                <wp:positionV relativeFrom="paragraph">
                  <wp:posOffset>1916430</wp:posOffset>
                </wp:positionV>
                <wp:extent cx="0" cy="359410"/>
                <wp:effectExtent l="0" t="0" r="19050" b="21590"/>
                <wp:wrapNone/>
                <wp:docPr id="46" name="Přímá spojnice 46"/>
                <wp:cNvGraphicFramePr/>
                <a:graphic xmlns:a="http://schemas.openxmlformats.org/drawingml/2006/main">
                  <a:graphicData uri="http://schemas.microsoft.com/office/word/2010/wordprocessingShape">
                    <wps:wsp>
                      <wps:cNvCnPr/>
                      <wps:spPr>
                        <a:xfrm>
                          <a:off x="0" y="0"/>
                          <a:ext cx="0" cy="35941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id="Přímá spojnice 46" o:spid="_x0000_s1026" style="position:absolute;z-index:251675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14.6pt,150.9pt" to="214.6pt,179.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D8mwgEAAMMDAAAOAAAAZHJzL2Uyb0RvYy54bWysU8Fu1DAQvSPxD5bvbJJSKog220MruCBY&#10;QfkA1xlvjGyPZZtN9lM48gF8RcV/MXZ2UwSVKhAXx2PPezPvebK+nKxhewhRo+t4s6o5Ayex127X&#10;8U83r5+95Cwm4Xph0EHHDxD55ebpk/XoWzjDAU0PgRGJi+3oOz6k5NuqinIAK+IKPTi6VBisSBSG&#10;XdUHMRK7NdVZXV9UI4beB5QQI51ez5d8U/iVApneKxUhMdNx6i2VNZT1Nq/VZi3aXRB+0PLYhviH&#10;LqzQjoouVNciCfYl6D+orJYBI6q0kmgrVEpLKBpITVP/pubjIDwULWRO9ItN8f/Rynf7bWC67/j5&#10;BWdOWHqj7Y+vd9/t3TcWPX521CCjOzJq9LGl/Cu3Dcco+m3IqicVbP6SHjYVcw+LuTAlJudDSafP&#10;X7w6b4rv1T3Oh5jeAFqWNx032mXZohX7tzFRLUo9pVCQ+5grl106GMjJxn0ARVKoVlPQZYjgygS2&#10;F/T8QkpwqclKiK9kZ5jSxizA+nHgMT9DoQzY34AXRKmMLi1gqx2Gh6qn6dSymvNPDsy6swW32B/K&#10;mxRraFKKwuNU51H8NS7w+39v8xMAAP//AwBQSwMEFAAGAAgAAAAhABhpsorgAAAACwEAAA8AAABk&#10;cnMvZG93bnJldi54bWxMj89Og0AQxu8mvsNmTLwYu7SCQWRp1KTpwRpj8QG27AhEdpawC6U+vWM8&#10;6HG++eX7k69n24kJB986UrBcRCCQKmdaqhW8l5vrFIQPmozuHKGCE3pYF+dnuc6MO9IbTvtQCzYh&#10;n2kFTQh9JqWvGrTaL1yPxL8PN1gd+BxqaQZ9ZHPbyVUU3UqrW+KERvf41GD1uR+tgu3mEZ+T01jH&#10;JtmWV1O5e/l6TZW6vJgf7kEEnMMfDD/1uToU3OngRjJedAri1d2KUQU30ZI3MPGrHFhJ0hhkkcv/&#10;G4pvAAAA//8DAFBLAQItABQABgAIAAAAIQC2gziS/gAAAOEBAAATAAAAAAAAAAAAAAAAAAAAAABb&#10;Q29udGVudF9UeXBlc10ueG1sUEsBAi0AFAAGAAgAAAAhADj9If/WAAAAlAEAAAsAAAAAAAAAAAAA&#10;AAAALwEAAF9yZWxzLy5yZWxzUEsBAi0AFAAGAAgAAAAhAN4UPybCAQAAwwMAAA4AAAAAAAAAAAAA&#10;AAAALgIAAGRycy9lMm9Eb2MueG1sUEsBAi0AFAAGAAgAAAAhABhpsorgAAAACwEAAA8AAAAAAAAA&#10;AAAAAAAAHAQAAGRycy9kb3ducmV2LnhtbFBLBQYAAAAABAAEAPMAAAApBQAAAAA=&#10;" strokecolor="#4579b8 [3044]"/>
            </w:pict>
          </mc:Fallback>
        </mc:AlternateContent>
      </w:r>
      <w:r w:rsidR="006C19ED" w:rsidRPr="00B31D6F">
        <w:rPr>
          <w:rFonts w:ascii="Calibri" w:hAnsi="Calibri" w:cs="Calibri"/>
          <w:noProof/>
          <w:lang w:eastAsia="cs-CZ"/>
        </w:rPr>
        <mc:AlternateContent>
          <mc:Choice Requires="wps">
            <w:drawing>
              <wp:anchor distT="0" distB="0" distL="114300" distR="114300" simplePos="0" relativeHeight="251679744" behindDoc="0" locked="0" layoutInCell="1" allowOverlap="1" wp14:anchorId="39D54A82" wp14:editId="46983318">
                <wp:simplePos x="0" y="0"/>
                <wp:positionH relativeFrom="column">
                  <wp:posOffset>4408170</wp:posOffset>
                </wp:positionH>
                <wp:positionV relativeFrom="paragraph">
                  <wp:posOffset>1918970</wp:posOffset>
                </wp:positionV>
                <wp:extent cx="0" cy="359410"/>
                <wp:effectExtent l="0" t="0" r="19050" b="21590"/>
                <wp:wrapNone/>
                <wp:docPr id="54" name="Přímá spojnice 54"/>
                <wp:cNvGraphicFramePr/>
                <a:graphic xmlns:a="http://schemas.openxmlformats.org/drawingml/2006/main">
                  <a:graphicData uri="http://schemas.microsoft.com/office/word/2010/wordprocessingShape">
                    <wps:wsp>
                      <wps:cNvCnPr/>
                      <wps:spPr>
                        <a:xfrm>
                          <a:off x="0" y="0"/>
                          <a:ext cx="0" cy="35941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id="Přímá spojnice 54" o:spid="_x0000_s1026" style="position:absolute;z-index:2516797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347.1pt,151.1pt" to="347.1pt,179.4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8HnWwgEAAMMDAAAOAAAAZHJzL2Uyb0RvYy54bWysU8Fu1DAQvSPxD5bvbJLSIog220MruCBY&#10;QfkA1xlvjGyPZZtN9lM48gF8RcV/MXZ2UwSVKhAXx2PPezPvebK+nKxhewhRo+t4s6o5Ayex127X&#10;8U83r5+95Cwm4Xph0EHHDxD55ebpk/XoWzjDAU0PgRGJi+3oOz6k5NuqinIAK+IKPTi6VBisSBSG&#10;XdUHMRK7NdVZXb+oRgy9DyghRjq9ni/5pvArBTK9VypCYqbj1FsqayjrbV6rzVq0uyD8oOWxDfEP&#10;XVihHRVdqK5FEuxL0H9QWS0DRlRpJdFWqJSWUDSQmqb+Tc3HQXgoWsic6Beb4v+jle/228B03/GL&#10;c86csPRG2x9f777bu28sevzsqEFGd2TU6GNL+VduG45R9NuQVU8q2PwlPWwq5h4Wc2FKTM6Hkk6f&#10;X7w6b4rv1T3Oh5jeAFqWNx032mXZohX7tzFRLUo9pVCQ+5grl106GMjJxn0ARVKoVlPQZYjgygS2&#10;F/T8QkpwqclKiK9kZ5jSxizA+nHgMT9DoQzY34AXRKmMLi1gqx2Gh6qn6dSymvNPDsy6swW32B/K&#10;mxRraFKKwuNU51H8NS7w+39v8xMAAP//AwBQSwMEFAAGAAgAAAAhAE0SIoXgAAAACwEAAA8AAABk&#10;cnMvZG93bnJldi54bWxMj0FPg0AQhe8m/ofNmHgxdhFLg8jSqEnTgzXG4g/YsiMQ2VnCLpT66x3j&#10;QW8z7728+SZfz7YTEw6+daTgZhGBQKqcaalW8F5urlMQPmgyunOECk7oYV2cn+U6M+5IbzjtQy24&#10;hHymFTQh9JmUvmrQar9wPRJ7H26wOvA61NIM+sjltpNxFK2k1S3xhUb3+NRg9bkfrYLt5hGfk9NY&#10;L02yLa+mcvfy9ZoqdXkxP9yDCDiHvzD84DM6FMx0cCMZLzoFq7tlzFEFt1HMAyd+lQMrSZqCLHL5&#10;/4fiGwAA//8DAFBLAQItABQABgAIAAAAIQC2gziS/gAAAOEBAAATAAAAAAAAAAAAAAAAAAAAAABb&#10;Q29udGVudF9UeXBlc10ueG1sUEsBAi0AFAAGAAgAAAAhADj9If/WAAAAlAEAAAsAAAAAAAAAAAAA&#10;AAAALwEAAF9yZWxzLy5yZWxzUEsBAi0AFAAGAAgAAAAhAAvwedbCAQAAwwMAAA4AAAAAAAAAAAAA&#10;AAAALgIAAGRycy9lMm9Eb2MueG1sUEsBAi0AFAAGAAgAAAAhAE0SIoXgAAAACwEAAA8AAAAAAAAA&#10;AAAAAAAAHAQAAGRycy9kb3ducmV2LnhtbFBLBQYAAAAABAAEAPMAAAApBQAAAAA=&#10;" strokecolor="#4579b8 [3044]"/>
            </w:pict>
          </mc:Fallback>
        </mc:AlternateContent>
      </w:r>
      <w:r w:rsidR="006C19ED" w:rsidRPr="001A0D0E">
        <w:rPr>
          <w:rFonts w:ascii="Arial" w:hAnsi="Arial" w:cs="Arial"/>
          <w:noProof/>
          <w:lang w:eastAsia="cs-CZ"/>
        </w:rPr>
        <mc:AlternateContent>
          <mc:Choice Requires="wps">
            <w:drawing>
              <wp:anchor distT="0" distB="0" distL="114300" distR="114300" simplePos="0" relativeHeight="251677696" behindDoc="0" locked="0" layoutInCell="1" allowOverlap="1" wp14:anchorId="45B25514" wp14:editId="6576B455">
                <wp:simplePos x="0" y="0"/>
                <wp:positionH relativeFrom="column">
                  <wp:posOffset>3530600</wp:posOffset>
                </wp:positionH>
                <wp:positionV relativeFrom="paragraph">
                  <wp:posOffset>2573020</wp:posOffset>
                </wp:positionV>
                <wp:extent cx="0" cy="504000"/>
                <wp:effectExtent l="0" t="0" r="19050" b="10795"/>
                <wp:wrapNone/>
                <wp:docPr id="50" name="Přímá spojnice 50"/>
                <wp:cNvGraphicFramePr/>
                <a:graphic xmlns:a="http://schemas.openxmlformats.org/drawingml/2006/main">
                  <a:graphicData uri="http://schemas.microsoft.com/office/word/2010/wordprocessingShape">
                    <wps:wsp>
                      <wps:cNvCnPr/>
                      <wps:spPr>
                        <a:xfrm>
                          <a:off x="0" y="0"/>
                          <a:ext cx="0" cy="50400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id="Přímá spojnice 50" o:spid="_x0000_s1026" style="position:absolute;z-index:2516776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78pt,202.6pt" to="278pt,242.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bRPwgEAAMMDAAAOAAAAZHJzL2Uyb0RvYy54bWysU0Fu2zAQvBfoHwjea8lBUxSC5RwStJei&#10;Mdr0AQy1tFiQXIJkLfkpOfYBeUXQf2VJ2UqQBigS9EJxyZ3ZneFqdTZaw3YQokbX8uWi5gycxE67&#10;bct/XH1695GzmITrhEEHLd9D5Gfrt29Wg2/gBHs0HQRGJC42g295n5JvqirKHqyIC/Tg6FJhsCJR&#10;GLZVF8RA7NZUJ3X9oRowdD6ghBjp9GK65OvCrxTIdKlUhMRMy6m3VNZQ1uu8VuuVaLZB+F7LQxvi&#10;FV1YoR0VnakuRBLsV9B/UVktA0ZUaSHRVqiUllA0kJpl/UTN9154KFrInOhnm+L/o5Vfd5vAdNfy&#10;U7LHCUtvtPlzc3dr736z6PGnowYZ3ZFRg48N5Z+7TThE0W9CVj2qYPOX9LCxmLufzYUxMTkdSjo9&#10;rd/XdaGrHnA+xPQZ0LK8abnRLssWjdh9iYlqUeoxhYLcx1S57NLeQE427hsokkK1lgVdhgjOTWA7&#10;Qc8vpASXllkJ8ZXsDFPamBlY/xt4yM9QKAP2EvCMKJXRpRlstcPwXPU0HltWU/7RgUl3tuAau315&#10;k2INTUpReJjqPIqP4wJ/+PfW9wAAAP//AwBQSwMEFAAGAAgAAAAhADHhfFvgAAAACwEAAA8AAABk&#10;cnMvZG93bnJldi54bWxMj0FLw0AQhe+C/2EZwYvYjSUJIWZTVCg9qBQbf8A2OybB7GzIbtLUX++I&#10;Bz3Om8d73ys2i+3FjKPvHCm4W0UgkGpnOmoUvFfb2wyED5qM7h2hgjN62JSXF4XOjTvRG86H0AgO&#10;IZ9rBW0IQy6lr1u02q/cgMS/DzdaHfgcG2lGfeJw28t1FKXS6o64odUDPrVYfx4mq2C3fcTn5Dw1&#10;sUl21c1cvbx+7TOlrq+Wh3sQAZfwZ4YffEaHkpmObiLjRa8gSVLeEhTEUbIGwY5f5chKFqcgy0L+&#10;31B+AwAA//8DAFBLAQItABQABgAIAAAAIQC2gziS/gAAAOEBAAATAAAAAAAAAAAAAAAAAAAAAABb&#10;Q29udGVudF9UeXBlc10ueG1sUEsBAi0AFAAGAAgAAAAhADj9If/WAAAAlAEAAAsAAAAAAAAAAAAA&#10;AAAALwEAAF9yZWxzLy5yZWxzUEsBAi0AFAAGAAgAAAAhAM/9tE/CAQAAwwMAAA4AAAAAAAAAAAAA&#10;AAAALgIAAGRycy9lMm9Eb2MueG1sUEsBAi0AFAAGAAgAAAAhADHhfFvgAAAACwEAAA8AAAAAAAAA&#10;AAAAAAAAHAQAAGRycy9kb3ducmV2LnhtbFBLBQYAAAAABAAEAPMAAAApBQAAAAA=&#10;" strokecolor="#4579b8 [3044]"/>
            </w:pict>
          </mc:Fallback>
        </mc:AlternateContent>
      </w:r>
      <w:r w:rsidR="006C19ED" w:rsidRPr="001A0D0E">
        <w:rPr>
          <w:rFonts w:ascii="Arial" w:hAnsi="Arial" w:cs="Arial"/>
          <w:noProof/>
          <w:lang w:eastAsia="cs-CZ"/>
        </w:rPr>
        <mc:AlternateContent>
          <mc:Choice Requires="wps">
            <w:drawing>
              <wp:anchor distT="0" distB="0" distL="114300" distR="114300" simplePos="0" relativeHeight="251673600" behindDoc="0" locked="0" layoutInCell="1" allowOverlap="1" wp14:anchorId="15F11971" wp14:editId="5D69C17E">
                <wp:simplePos x="0" y="0"/>
                <wp:positionH relativeFrom="column">
                  <wp:posOffset>1940560</wp:posOffset>
                </wp:positionH>
                <wp:positionV relativeFrom="paragraph">
                  <wp:posOffset>2575560</wp:posOffset>
                </wp:positionV>
                <wp:extent cx="0" cy="504000"/>
                <wp:effectExtent l="0" t="0" r="19050" b="10795"/>
                <wp:wrapNone/>
                <wp:docPr id="42" name="Přímá spojnice 42"/>
                <wp:cNvGraphicFramePr/>
                <a:graphic xmlns:a="http://schemas.openxmlformats.org/drawingml/2006/main">
                  <a:graphicData uri="http://schemas.microsoft.com/office/word/2010/wordprocessingShape">
                    <wps:wsp>
                      <wps:cNvCnPr/>
                      <wps:spPr>
                        <a:xfrm>
                          <a:off x="0" y="0"/>
                          <a:ext cx="0" cy="50400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id="Přímá spojnice 42" o:spid="_x0000_s1026" style="position:absolute;z-index:2516736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52.8pt,202.8pt" to="152.8pt,242.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GfK/wgEAAMMDAAAOAAAAZHJzL2Uyb0RvYy54bWysU8Fu1DAQvSPxD5bvbLKrUlXRZntoBRdE&#10;V7R8gOuMN0a2x7LNJvspPfYD+IqK/+rY2U0RICEQF8djz3sz73myvhytYXsIUaNr+XJRcwZOYqfd&#10;ruWf7969ueAsJuE6YdBByw8Q+eXm9av14BtYYY+mg8CIxMVm8C3vU/JNVUXZgxVxgR4cXSoMViQK&#10;w67qghiI3ZpqVdfn1YCh8wElxEin19Ml3xR+pUCmG6UiJGZaTr2lsoay3ue12qxFswvC91oe2xD/&#10;0IUV2lHRmepaJMG+Bv0LldUyYESVFhJthUppCUUDqVnWP6m57YWHooXMiX62Kf4/Wvlxvw1Mdy0/&#10;W3HmhKU32n5/ePpmnx5Z9PjFUYOM7siowceG8q/cNhyj6Lchqx5VsPlLethYzD3M5sKYmJwOJZ2+&#10;rc/quvheveB8iOk9oGV503KjXZYtGrH/EBPVotRTCgW5j6ly2aWDgZxs3CdQJIVqLQu6DBFcmcD2&#10;gp5fSAkuLbMS4ivZGaa0MTOw/jPwmJ+hUAbsb8AzolRGl2aw1Q7D76qn8dSymvJPDky6swX32B3K&#10;mxRraFKKwuNU51H8MS7wl39v8wwAAP//AwBQSwMEFAAGAAgAAAAhAPcMmLjfAAAACwEAAA8AAABk&#10;cnMvZG93bnJldi54bWxMj8FOwzAQRO9I/IO1SFwQtYGmikKcCpCqHgAhGj7AjZckIl5HsZOmfD0L&#10;HOC2OzOafZuvZ9eJCYfQetJwtVAgkCpvW6o1vJWbyxREiIas6TyhhiMGWBenJ7nJrD/QK067WAsu&#10;oZAZDU2MfSZlqBp0Jix8j8Teux+cibwOtbSDOXC56+S1UivpTEt8oTE9PjRYfexGp2G7ucfH5DjW&#10;S5tsy4upfHr+fEm1Pj+b725BRJzjXxi+8RkdCmba+5FsEJ2GG5WsOKph+TNw4lfZs5ImCmSRy/8/&#10;FF8AAAD//wMAUEsBAi0AFAAGAAgAAAAhALaDOJL+AAAA4QEAABMAAAAAAAAAAAAAAAAAAAAAAFtD&#10;b250ZW50X1R5cGVzXS54bWxQSwECLQAUAAYACAAAACEAOP0h/9YAAACUAQAACwAAAAAAAAAAAAAA&#10;AAAvAQAAX3JlbHMvLnJlbHNQSwECLQAUAAYACAAAACEAGhnyv8IBAADDAwAADgAAAAAAAAAAAAAA&#10;AAAuAgAAZHJzL2Uyb0RvYy54bWxQSwECLQAUAAYACAAAACEA9wyYuN8AAAALAQAADwAAAAAAAAAA&#10;AAAAAAAcBAAAZHJzL2Rvd25yZXYueG1sUEsFBgAAAAAEAAQA8wAAACgFAAAAAA==&#10;" strokecolor="#4579b8 [3044]"/>
            </w:pict>
          </mc:Fallback>
        </mc:AlternateContent>
      </w:r>
      <w:r w:rsidR="006C19ED" w:rsidRPr="001A0D0E">
        <w:rPr>
          <w:rFonts w:ascii="Arial" w:hAnsi="Arial" w:cs="Arial"/>
          <w:noProof/>
          <w:lang w:eastAsia="cs-CZ"/>
        </w:rPr>
        <mc:AlternateContent>
          <mc:Choice Requires="wps">
            <w:drawing>
              <wp:anchor distT="0" distB="0" distL="114300" distR="114300" simplePos="0" relativeHeight="251669504" behindDoc="0" locked="0" layoutInCell="1" allowOverlap="1" wp14:anchorId="3D30D684" wp14:editId="15A25455">
                <wp:simplePos x="0" y="0"/>
                <wp:positionH relativeFrom="column">
                  <wp:posOffset>267970</wp:posOffset>
                </wp:positionH>
                <wp:positionV relativeFrom="paragraph">
                  <wp:posOffset>2573655</wp:posOffset>
                </wp:positionV>
                <wp:extent cx="0" cy="504000"/>
                <wp:effectExtent l="0" t="0" r="19050" b="10795"/>
                <wp:wrapNone/>
                <wp:docPr id="34" name="Přímá spojnice 34"/>
                <wp:cNvGraphicFramePr/>
                <a:graphic xmlns:a="http://schemas.openxmlformats.org/drawingml/2006/main">
                  <a:graphicData uri="http://schemas.microsoft.com/office/word/2010/wordprocessingShape">
                    <wps:wsp>
                      <wps:cNvCnPr/>
                      <wps:spPr>
                        <a:xfrm>
                          <a:off x="0" y="0"/>
                          <a:ext cx="0" cy="50400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id="Přímá spojnice 34" o:spid="_x0000_s1026" style="position:absolute;z-index:251669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1.1pt,202.65pt" to="21.1pt,242.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6SfKwwEAAMMDAAAOAAAAZHJzL2Uyb0RvYy54bWysU81u1DAQviPxDpbvbLKlIBRttodWcEGw&#10;AvoArjPeGPlPY7PJPkqPPABPUfW9OnZ2U0QrVa24OB57vm/m+zxZnY3WsB1g1N61fLmoOQMnfafd&#10;tuWXPz6++cBZTMJ1wngHLd9D5Gfr169WQ2jgxPfedICMSFxshtDyPqXQVFWUPVgRFz6Ao0vl0YpE&#10;IW6rDsVA7NZUJ3X9vho8dgG9hBjp9GK65OvCrxTI9FWpCImZllNvqaxY1qu8VuuVaLYoQq/loQ3x&#10;gi6s0I6KzlQXIgn2C/UDKqsl+uhVWkhvK6+UllA0kJpl/Y+a770IULSQOTHMNsX/Ryu/7DbIdNfy&#10;t6ecOWHpjTa31zd/7M1vFoP/6ahBRndk1BBiQ/nnboOHKIYNZtWjQpu/pIeNxdz9bC6MicnpUNLp&#10;u/q0rovv1T0uYEyfwFuWNy032mXZohG7zzFRLUo9plCQ+5gql13aG8jJxn0DRVKo1rKgyxDBuUG2&#10;E/T8QkpwaZmVEF/JzjCljZmB9dPAQ36GQhmw54BnRKnsXZrBVjuPj1VP47FlNeUfHZh0ZwuufLcv&#10;b1KsoUkpCg9TnUfx77jA7/+99R0AAAD//wMAUEsDBBQABgAIAAAAIQAftWgk3wAAAAkBAAAPAAAA&#10;ZHJzL2Rvd25yZXYueG1sTI9BT4QwEIXvJv6HZky8GLeIoAQpGzXZ7EGNcfEHdOkIRDoltLCsv97R&#10;i55eZt7Lm2+K9WJ7MePoO0cKrlYRCKTamY4aBe/V5jID4YMmo3tHqOCIHtbl6Umhc+MO9IbzLjSC&#10;S8jnWkEbwpBL6esWrfYrNyCx9+FGqwOPYyPNqA9cbnsZR9GNtLojvtDqAR9brD93k1Ww3TzgU3qc&#10;msSk2+pirp5fvl4zpc7Plvs7EAGX8BeGH3xGh5KZ9m4i40WvIIljTrJG6TUIDvwu9qxZcguyLOT/&#10;D8pvAAAA//8DAFBLAQItABQABgAIAAAAIQC2gziS/gAAAOEBAAATAAAAAAAAAAAAAAAAAAAAAABb&#10;Q29udGVudF9UeXBlc10ueG1sUEsBAi0AFAAGAAgAAAAhADj9If/WAAAAlAEAAAsAAAAAAAAAAAAA&#10;AAAALwEAAF9yZWxzLy5yZWxzUEsBAi0AFAAGAAgAAAAhABbpJ8rDAQAAwwMAAA4AAAAAAAAAAAAA&#10;AAAALgIAAGRycy9lMm9Eb2MueG1sUEsBAi0AFAAGAAgAAAAhAB+1aCTfAAAACQEAAA8AAAAAAAAA&#10;AAAAAAAAHQQAAGRycy9kb3ducmV2LnhtbFBLBQYAAAAABAAEAPMAAAApBQAAAAA=&#10;" strokecolor="#4579b8 [3044]"/>
            </w:pict>
          </mc:Fallback>
        </mc:AlternateContent>
      </w:r>
      <w:r w:rsidR="00B31D6F" w:rsidRPr="001A0D0E">
        <w:rPr>
          <w:rFonts w:ascii="Arial" w:hAnsi="Arial" w:cs="Arial"/>
          <w:noProof/>
          <w:lang w:eastAsia="cs-CZ"/>
        </w:rPr>
        <w:drawing>
          <wp:anchor distT="0" distB="0" distL="114300" distR="114300" simplePos="0" relativeHeight="251667456" behindDoc="0" locked="0" layoutInCell="1" allowOverlap="1" wp14:anchorId="0F89F435" wp14:editId="3A6A58FD">
            <wp:simplePos x="0" y="0"/>
            <wp:positionH relativeFrom="margin">
              <wp:posOffset>-217170</wp:posOffset>
            </wp:positionH>
            <wp:positionV relativeFrom="margin">
              <wp:posOffset>2931795</wp:posOffset>
            </wp:positionV>
            <wp:extent cx="9111615" cy="540385"/>
            <wp:effectExtent l="0" t="0" r="32385" b="0"/>
            <wp:wrapSquare wrapText="bothSides"/>
            <wp:docPr id="17" name="Diagram 17"/>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0" r:lo="rId21" r:qs="rId22" r:cs="rId23"/>
              </a:graphicData>
            </a:graphic>
            <wp14:sizeRelH relativeFrom="margin">
              <wp14:pctWidth>0</wp14:pctWidth>
            </wp14:sizeRelH>
            <wp14:sizeRelV relativeFrom="margin">
              <wp14:pctHeight>0</wp14:pctHeight>
            </wp14:sizeRelV>
          </wp:anchor>
        </w:drawing>
      </w:r>
      <w:r w:rsidR="00B31D6F" w:rsidRPr="001A0D0E">
        <w:rPr>
          <w:rFonts w:ascii="Arial" w:hAnsi="Arial" w:cs="Arial"/>
          <w:noProof/>
          <w:lang w:eastAsia="cs-CZ"/>
        </w:rPr>
        <mc:AlternateContent>
          <mc:Choice Requires="wpg">
            <w:drawing>
              <wp:anchor distT="0" distB="0" distL="114300" distR="114300" simplePos="0" relativeHeight="251684864" behindDoc="0" locked="0" layoutInCell="1" allowOverlap="1" wp14:anchorId="1CE4C38B" wp14:editId="0F2E78FA">
                <wp:simplePos x="0" y="0"/>
                <wp:positionH relativeFrom="column">
                  <wp:posOffset>6278880</wp:posOffset>
                </wp:positionH>
                <wp:positionV relativeFrom="paragraph">
                  <wp:posOffset>3065145</wp:posOffset>
                </wp:positionV>
                <wp:extent cx="1601470" cy="1787525"/>
                <wp:effectExtent l="0" t="0" r="17780" b="22225"/>
                <wp:wrapNone/>
                <wp:docPr id="63" name="Skupina 63"/>
                <wp:cNvGraphicFramePr/>
                <a:graphic xmlns:a="http://schemas.openxmlformats.org/drawingml/2006/main">
                  <a:graphicData uri="http://schemas.microsoft.com/office/word/2010/wordprocessingGroup">
                    <wpg:wgp>
                      <wpg:cNvGrpSpPr/>
                      <wpg:grpSpPr>
                        <a:xfrm>
                          <a:off x="0" y="0"/>
                          <a:ext cx="1601470" cy="1787525"/>
                          <a:chOff x="0" y="55686"/>
                          <a:chExt cx="1117503" cy="933814"/>
                        </a:xfrm>
                      </wpg:grpSpPr>
                      <wps:wsp>
                        <wps:cNvPr id="64" name="Obdélník 64"/>
                        <wps:cNvSpPr/>
                        <wps:spPr>
                          <a:xfrm>
                            <a:off x="0" y="55686"/>
                            <a:ext cx="1117503" cy="20677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2F5389" w:rsidRDefault="00334D21" w:rsidP="002F5389">
                              <w:pPr>
                                <w:spacing w:after="0" w:line="240" w:lineRule="auto"/>
                                <w:jc w:val="center"/>
                                <w:rPr>
                                  <w:rFonts w:ascii="Calibri" w:hAnsi="Calibri" w:cs="Calibri"/>
                                  <w:b/>
                                  <w:sz w:val="18"/>
                                  <w:szCs w:val="18"/>
                                </w:rPr>
                              </w:pPr>
                              <w:r w:rsidRPr="002F5389">
                                <w:rPr>
                                  <w:rFonts w:ascii="Calibri" w:hAnsi="Calibri" w:cs="Calibri"/>
                                  <w:b/>
                                  <w:sz w:val="18"/>
                                  <w:szCs w:val="18"/>
                                </w:rPr>
                                <w:t xml:space="preserve">Zákon </w:t>
                              </w:r>
                              <w:r>
                                <w:rPr>
                                  <w:rFonts w:ascii="Calibri" w:hAnsi="Calibri" w:cs="Calibri"/>
                                  <w:b/>
                                  <w:sz w:val="18"/>
                                  <w:szCs w:val="18"/>
                                </w:rPr>
                                <w:br/>
                              </w:r>
                              <w:r w:rsidRPr="002F5389">
                                <w:rPr>
                                  <w:rFonts w:ascii="Calibri" w:hAnsi="Calibri" w:cs="Calibri"/>
                                  <w:b/>
                                  <w:sz w:val="18"/>
                                  <w:szCs w:val="18"/>
                                </w:rPr>
                                <w:t>č.</w:t>
                              </w:r>
                              <w:r>
                                <w:rPr>
                                  <w:rFonts w:ascii="Calibri" w:hAnsi="Calibri" w:cs="Calibri"/>
                                  <w:b/>
                                  <w:sz w:val="18"/>
                                  <w:szCs w:val="18"/>
                                </w:rPr>
                                <w:t> </w:t>
                              </w:r>
                              <w:r w:rsidRPr="002F5389">
                                <w:rPr>
                                  <w:rFonts w:ascii="Calibri" w:hAnsi="Calibri" w:cs="Calibri"/>
                                  <w:b/>
                                  <w:sz w:val="18"/>
                                  <w:szCs w:val="18"/>
                                </w:rPr>
                                <w:t>165/2012 Sb.</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5" name="Obdélník 65"/>
                        <wps:cNvSpPr/>
                        <wps:spPr>
                          <a:xfrm>
                            <a:off x="6643" y="262464"/>
                            <a:ext cx="1106061" cy="727036"/>
                          </a:xfrm>
                          <a:prstGeom prst="rect">
                            <a:avLst/>
                          </a:prstGeom>
                          <a:solidFill>
                            <a:schemeClr val="accent2">
                              <a:lumMod val="20000"/>
                              <a:lumOff val="80000"/>
                            </a:schemeClr>
                          </a:solidFill>
                          <a:ln w="19050">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2F5389" w:rsidRDefault="00334D21" w:rsidP="002F5389">
                              <w:pPr>
                                <w:pStyle w:val="Odstavecseseznamem"/>
                                <w:numPr>
                                  <w:ilvl w:val="0"/>
                                  <w:numId w:val="41"/>
                                </w:numPr>
                                <w:spacing w:after="0" w:line="240" w:lineRule="auto"/>
                                <w:ind w:left="142" w:hanging="142"/>
                                <w:rPr>
                                  <w:rFonts w:ascii="Calibri" w:hAnsi="Calibri" w:cs="Calibri"/>
                                  <w:color w:val="000000" w:themeColor="text1"/>
                                  <w:sz w:val="18"/>
                                  <w:szCs w:val="18"/>
                                </w:rPr>
                              </w:pPr>
                              <w:r w:rsidRPr="002F5389">
                                <w:rPr>
                                  <w:rFonts w:ascii="Calibri" w:hAnsi="Calibri" w:cs="Calibri"/>
                                  <w:color w:val="000000" w:themeColor="text1"/>
                                  <w:sz w:val="18"/>
                                  <w:szCs w:val="18"/>
                                </w:rPr>
                                <w:t xml:space="preserve">výslovně stanovena </w:t>
                              </w:r>
                              <w:r w:rsidRPr="00844EA8">
                                <w:rPr>
                                  <w:rFonts w:ascii="Calibri" w:hAnsi="Calibri" w:cs="Calibri"/>
                                  <w:sz w:val="18"/>
                                  <w:szCs w:val="18"/>
                                </w:rPr>
                                <w:t>„</w:t>
                              </w:r>
                              <w:r w:rsidRPr="002F5389">
                                <w:rPr>
                                  <w:rFonts w:ascii="Calibri" w:hAnsi="Calibri" w:cs="Calibri"/>
                                  <w:color w:val="000000" w:themeColor="text1"/>
                                  <w:sz w:val="18"/>
                                  <w:szCs w:val="18"/>
                                </w:rPr>
                                <w:t>prostá</w:t>
                              </w:r>
                              <w:r>
                                <w:rPr>
                                  <w:rFonts w:ascii="Calibri" w:hAnsi="Calibri" w:cs="Calibri"/>
                                  <w:color w:val="000000" w:themeColor="text1"/>
                                  <w:sz w:val="18"/>
                                  <w:szCs w:val="18"/>
                                </w:rPr>
                                <w:t>“</w:t>
                              </w:r>
                              <w:r w:rsidRPr="002F5389">
                                <w:rPr>
                                  <w:rFonts w:ascii="Calibri" w:hAnsi="Calibri" w:cs="Calibri"/>
                                  <w:color w:val="000000" w:themeColor="text1"/>
                                  <w:sz w:val="18"/>
                                  <w:szCs w:val="18"/>
                                </w:rPr>
                                <w:t xml:space="preserve"> doba návratnosti investice</w:t>
                              </w:r>
                              <w:r>
                                <w:rPr>
                                  <w:rFonts w:ascii="Calibri" w:hAnsi="Calibri" w:cs="Calibri"/>
                                  <w:color w:val="000000" w:themeColor="text1"/>
                                  <w:sz w:val="18"/>
                                  <w:szCs w:val="18"/>
                                </w:rPr>
                                <w:t>,</w:t>
                              </w:r>
                            </w:p>
                            <w:p w:rsidR="00334D21" w:rsidRPr="002F5389" w:rsidRDefault="00334D21" w:rsidP="002F5389">
                              <w:pPr>
                                <w:pStyle w:val="Odstavecseseznamem"/>
                                <w:numPr>
                                  <w:ilvl w:val="0"/>
                                  <w:numId w:val="41"/>
                                </w:numPr>
                                <w:spacing w:after="0" w:line="240" w:lineRule="auto"/>
                                <w:ind w:left="142" w:hanging="142"/>
                                <w:rPr>
                                  <w:rFonts w:ascii="Calibri" w:hAnsi="Calibri" w:cs="Calibri"/>
                                  <w:color w:val="000000" w:themeColor="text1"/>
                                  <w:sz w:val="18"/>
                                  <w:szCs w:val="18"/>
                                </w:rPr>
                              </w:pPr>
                              <w:r w:rsidRPr="002F5389">
                                <w:rPr>
                                  <w:rFonts w:ascii="Calibri" w:hAnsi="Calibri" w:cs="Calibri"/>
                                  <w:color w:val="000000" w:themeColor="text1"/>
                                  <w:sz w:val="18"/>
                                  <w:szCs w:val="18"/>
                                </w:rPr>
                                <w:t xml:space="preserve">možnost omezení podpory v návaznosti na plnění cílů </w:t>
                              </w:r>
                              <w:r w:rsidRPr="002F5389">
                                <w:rPr>
                                  <w:rFonts w:ascii="Calibri" w:hAnsi="Calibri" w:cs="Calibri"/>
                                  <w:color w:val="000000" w:themeColor="text1"/>
                                  <w:sz w:val="18"/>
                                  <w:szCs w:val="18"/>
                                </w:rPr>
                                <w:br/>
                                <w:t>(§ 4 odst. 3)</w:t>
                              </w:r>
                              <w:r>
                                <w:rPr>
                                  <w:rFonts w:ascii="Calibri" w:hAnsi="Calibri" w:cs="Calibri"/>
                                  <w:color w:val="000000" w:themeColor="text1"/>
                                  <w:sz w:val="18"/>
                                  <w:szCs w:val="18"/>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id="Skupina 63" o:spid="_x0000_s1041" style="position:absolute;margin-left:494.4pt;margin-top:241.35pt;width:126.1pt;height:140.75pt;z-index:251684864;mso-width-relative:margin;mso-height-relative:margin" coordorigin=",556" coordsize="11175,933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6ACNhQMAAGALAAAOAAAAZHJzL2Uyb0RvYy54bWzsVs1u3DYQvhfoOxC8x/rxSloLlgPDqY0C&#10;bmzUKXLmUtSuEIpkSa617hv10KfIi3WG+tnN1g0CB8kpPsjkcH4/znzL89e7TpJHYV2rVUWTk5gS&#10;obiuW7Wu6B/vrl8tKXGeqZpJrURFn4Sjry9+/um8N6VI9UbLWlgCTpQre1PRjfemjCLHN6Jj7kQb&#10;oeCw0bZjHrZ2HdWW9eC9k1Eax3nUa1sbq7lwDqRvhkN6Efw3jeD+rmmc8ERWFHLz4WvDd4Xf6OKc&#10;lWvLzKblYxrsBVl0rFUQdHb1hnlGtrb9j6uu5VY73fgTrrtIN03LRagBqknio2purN6aUMu67Ndm&#10;hgmgPcLpxW7528d7S9q6ovkpJYp1cEcPH7amVYyABODpzboErRtrHsy9HQXrYYcV7xrb4X+ohewC&#10;sE8zsGLnCQdhksfJogD8OZwlxbLI0myAnm/gfvZ2WZYv8+nkl8k6SYoshvTQ+uz0dJksUCWaYkeY&#10;4pxRb6CT3B4s93VgPWyYEeEOHMIwgbWYwLpb1R//lurjPx9IHtLC+KA4g+VKB7j9L1IHFc9oHdab&#10;xnlRLD+pl5XGOn8jdEdwUVELbR66jz3eOj9AM6lgYKdlW1+3UoYNjpa4kpY8MhgKxrlQPh0DfKIp&#10;FeorjZaDU5QA2lNJYeWfpEA9qX4XDXQSXHcakgkzfBwoGY42rBZD/CyGvyn6lFq43OAQPTcQf/Y9&#10;Opg0D4tIRjejPpqKQAGzcfy5xIYSZ4sQWSs/G3et0vY5B9LPkQf9CaQBGkTJ71a7MGVJqBVFK10/&#10;QTdZPXCSM/y6hdu8Zc7fMwskBOMCxOrv4NNI3VdUjytKNtr+9Zwc9aHd4ZSSHkitou7PLbOCEvmr&#10;gkE4SxYLZMGwWWRFCht7eLI6PFHb7kpDiyRA4YaHJep7OS0bq7v3wL+XGBWOmOIQu6Lc22lz5Qey&#10;BQbn4vIyqAHzGeZv1YPh6ByBxm59t3vPrBlb2sMwvNXT8LHyqLMHXbRU+nLrddOGtt/jOl4BEAEy&#10;2PdghOw5Rggsh/G/iBHyfAEsBySX5uliYBNo4ZkF4zzO4S6QBYu0iE8DUc4s+E1YARGW2+43XQ+D&#10;Bj+5w7QGMVJ3IJHlJIZs5rEPQ3xEKATaODmLs3EQX8JLEOIHDX01DQXG2o/LDxr69jQUninwjAtz&#10;MT458Z14uA+0tX8YX/wLAAD//wMAUEsDBBQABgAIAAAAIQC3gQ9U4gAAAAwBAAAPAAAAZHJzL2Rv&#10;d25yZXYueG1sTI9Ba4NAFITvhf6H5RV6a1atTaz1GUJoewqFJoWQ20ZfVOK+FXej5t93c2qPwwwz&#10;32TLSbdioN42hhHCWQCCuDBlwxXCz+7jKQFhneJStYYJ4UoWlvn9XabS0oz8TcPWVcKXsE0VQu1c&#10;l0ppi5q0sjPTEXvvZHqtnJd9Jctejb5ctzIKgrnUqmG/UKuO1jUV5+1FI3yOalw9h+/D5nxaXw+7&#10;l6/9JiTEx4dp9QbC0eT+wnDD9+iQe6ajuXBpRYvwmiQe3SHESbQAcUtEcejvHREW8zgCmWfy/4n8&#10;FwAA//8DAFBLAQItABQABgAIAAAAIQC2gziS/gAAAOEBAAATAAAAAAAAAAAAAAAAAAAAAABbQ29u&#10;dGVudF9UeXBlc10ueG1sUEsBAi0AFAAGAAgAAAAhADj9If/WAAAAlAEAAAsAAAAAAAAAAAAAAAAA&#10;LwEAAF9yZWxzLy5yZWxzUEsBAi0AFAAGAAgAAAAhAHroAI2FAwAAYAsAAA4AAAAAAAAAAAAAAAAA&#10;LgIAAGRycy9lMm9Eb2MueG1sUEsBAi0AFAAGAAgAAAAhALeBD1TiAAAADAEAAA8AAAAAAAAAAAAA&#10;AAAA3wUAAGRycy9kb3ducmV2LnhtbFBLBQYAAAAABAAEAPMAAADuBgAAAAA=&#10;">
                <v:rect id="Obdélník 64" o:spid="_x0000_s1042" style="position:absolute;top:556;width:11175;height:2068;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DZHH8AA&#10;AADbAAAADwAAAGRycy9kb3ducmV2LnhtbESP3YrCMBSE7xd8h3AE79ZUEZVqFBHEXiyCPw9waI5N&#10;MTkpTdT69htB8HKYmW+Y5bpzVjyoDbVnBaNhBoK49LrmSsHlvPudgwgRWaP1TApeFGC96v0sMdf+&#10;yUd6nGIlEoRDjgpMjE0uZSgNOQxD3xAn7+pbhzHJtpK6xWeCOyvHWTaVDmtOCwYb2hoqb6e7U2Az&#10;vNPsOD9czb7i2SQU9u9WKDXod5sFiEhd/IY/7UIrmE7g/SX9ALn6BwAA//8DAFBLAQItABQABgAI&#10;AAAAIQDw94q7/QAAAOIBAAATAAAAAAAAAAAAAAAAAAAAAABbQ29udGVudF9UeXBlc10ueG1sUEsB&#10;Ai0AFAAGAAgAAAAhADHdX2HSAAAAjwEAAAsAAAAAAAAAAAAAAAAALgEAAF9yZWxzLy5yZWxzUEsB&#10;Ai0AFAAGAAgAAAAhADMvBZ5BAAAAOQAAABAAAAAAAAAAAAAAAAAAKQIAAGRycy9zaGFwZXhtbC54&#10;bWxQSwECLQAUAAYACAAAACEADDZHH8AAAADbAAAADwAAAAAAAAAAAAAAAACYAgAAZHJzL2Rvd25y&#10;ZXYueG1sUEsFBgAAAAAEAAQA9QAAAIUDAAAAAA==&#10;" fillcolor="#c0504d [3205]" stroked="f" strokeweight="2pt">
                  <v:textbox>
                    <w:txbxContent>
                      <w:p w:rsidR="00334D21" w:rsidRPr="002F5389" w:rsidRDefault="00334D21" w:rsidP="002F5389">
                        <w:pPr>
                          <w:spacing w:after="0" w:line="240" w:lineRule="auto"/>
                          <w:jc w:val="center"/>
                          <w:rPr>
                            <w:rFonts w:ascii="Calibri" w:hAnsi="Calibri" w:cs="Calibri"/>
                            <w:b/>
                            <w:sz w:val="18"/>
                            <w:szCs w:val="18"/>
                          </w:rPr>
                        </w:pPr>
                        <w:r w:rsidRPr="002F5389">
                          <w:rPr>
                            <w:rFonts w:ascii="Calibri" w:hAnsi="Calibri" w:cs="Calibri"/>
                            <w:b/>
                            <w:sz w:val="18"/>
                            <w:szCs w:val="18"/>
                          </w:rPr>
                          <w:t xml:space="preserve">Zákon </w:t>
                        </w:r>
                        <w:r>
                          <w:rPr>
                            <w:rFonts w:ascii="Calibri" w:hAnsi="Calibri" w:cs="Calibri"/>
                            <w:b/>
                            <w:sz w:val="18"/>
                            <w:szCs w:val="18"/>
                          </w:rPr>
                          <w:br/>
                        </w:r>
                        <w:r w:rsidRPr="002F5389">
                          <w:rPr>
                            <w:rFonts w:ascii="Calibri" w:hAnsi="Calibri" w:cs="Calibri"/>
                            <w:b/>
                            <w:sz w:val="18"/>
                            <w:szCs w:val="18"/>
                          </w:rPr>
                          <w:t>č.</w:t>
                        </w:r>
                        <w:r>
                          <w:rPr>
                            <w:rFonts w:ascii="Calibri" w:hAnsi="Calibri" w:cs="Calibri"/>
                            <w:b/>
                            <w:sz w:val="18"/>
                            <w:szCs w:val="18"/>
                          </w:rPr>
                          <w:t> </w:t>
                        </w:r>
                        <w:r w:rsidRPr="002F5389">
                          <w:rPr>
                            <w:rFonts w:ascii="Calibri" w:hAnsi="Calibri" w:cs="Calibri"/>
                            <w:b/>
                            <w:sz w:val="18"/>
                            <w:szCs w:val="18"/>
                          </w:rPr>
                          <w:t>165/2012 Sb.</w:t>
                        </w:r>
                      </w:p>
                    </w:txbxContent>
                  </v:textbox>
                </v:rect>
                <v:rect id="Obdélník 65" o:spid="_x0000_s1043" style="position:absolute;left:66;top:2624;width:11061;height:7271;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cpC+XMQA&#10;AADbAAAADwAAAGRycy9kb3ducmV2LnhtbESP3WrCQBSE7wu+w3IE73Rj8Y/oKrZQWm9s/XmAQ/aY&#10;RLNnQ3aNiU/vCkIvh5n5hlmsGlOImiqXW1YwHEQgiBOrc04VHA9f/RkI55E1FpZJQUsOVsvO2wJj&#10;bW+8o3rvUxEg7GJUkHlfxlK6JCODbmBL4uCdbGXQB1mlUld4C3BTyPcomkiDOYeFDEv6zCi57K9G&#10;QZSc23Q7vf/+tXStv+8fm8PIjZXqdZv1HISnxv+HX+0frWAyhueX8APk8gEAAP//AwBQSwECLQAU&#10;AAYACAAAACEA8PeKu/0AAADiAQAAEwAAAAAAAAAAAAAAAAAAAAAAW0NvbnRlbnRfVHlwZXNdLnht&#10;bFBLAQItABQABgAIAAAAIQAx3V9h0gAAAI8BAAALAAAAAAAAAAAAAAAAAC4BAABfcmVscy8ucmVs&#10;c1BLAQItABQABgAIAAAAIQAzLwWeQQAAADkAAAAQAAAAAAAAAAAAAAAAACkCAABkcnMvc2hhcGV4&#10;bWwueG1sUEsBAi0AFAAGAAgAAAAhAHKQvlzEAAAA2wAAAA8AAAAAAAAAAAAAAAAAmAIAAGRycy9k&#10;b3ducmV2LnhtbFBLBQYAAAAABAAEAPUAAACJAwAAAAA=&#10;" fillcolor="#f2dbdb [661]" strokecolor="#c0504d [3205]" strokeweight="1.5pt">
                  <v:textbox>
                    <w:txbxContent>
                      <w:p w:rsidR="00334D21" w:rsidRPr="002F5389" w:rsidRDefault="00334D21" w:rsidP="002F5389">
                        <w:pPr>
                          <w:pStyle w:val="Odstavecseseznamem"/>
                          <w:numPr>
                            <w:ilvl w:val="0"/>
                            <w:numId w:val="41"/>
                          </w:numPr>
                          <w:spacing w:after="0" w:line="240" w:lineRule="auto"/>
                          <w:ind w:left="142" w:hanging="142"/>
                          <w:rPr>
                            <w:rFonts w:ascii="Calibri" w:hAnsi="Calibri" w:cs="Calibri"/>
                            <w:color w:val="000000" w:themeColor="text1"/>
                            <w:sz w:val="18"/>
                            <w:szCs w:val="18"/>
                          </w:rPr>
                        </w:pPr>
                        <w:r w:rsidRPr="002F5389">
                          <w:rPr>
                            <w:rFonts w:ascii="Calibri" w:hAnsi="Calibri" w:cs="Calibri"/>
                            <w:color w:val="000000" w:themeColor="text1"/>
                            <w:sz w:val="18"/>
                            <w:szCs w:val="18"/>
                          </w:rPr>
                          <w:t xml:space="preserve">výslovně stanovena </w:t>
                        </w:r>
                        <w:r w:rsidRPr="00844EA8">
                          <w:rPr>
                            <w:rFonts w:ascii="Calibri" w:hAnsi="Calibri" w:cs="Calibri"/>
                            <w:sz w:val="18"/>
                            <w:szCs w:val="18"/>
                          </w:rPr>
                          <w:t>„</w:t>
                        </w:r>
                        <w:r w:rsidRPr="002F5389">
                          <w:rPr>
                            <w:rFonts w:ascii="Calibri" w:hAnsi="Calibri" w:cs="Calibri"/>
                            <w:color w:val="000000" w:themeColor="text1"/>
                            <w:sz w:val="18"/>
                            <w:szCs w:val="18"/>
                          </w:rPr>
                          <w:t>prostá</w:t>
                        </w:r>
                        <w:r>
                          <w:rPr>
                            <w:rFonts w:ascii="Calibri" w:hAnsi="Calibri" w:cs="Calibri"/>
                            <w:color w:val="000000" w:themeColor="text1"/>
                            <w:sz w:val="18"/>
                            <w:szCs w:val="18"/>
                          </w:rPr>
                          <w:t>“</w:t>
                        </w:r>
                        <w:r w:rsidRPr="002F5389">
                          <w:rPr>
                            <w:rFonts w:ascii="Calibri" w:hAnsi="Calibri" w:cs="Calibri"/>
                            <w:color w:val="000000" w:themeColor="text1"/>
                            <w:sz w:val="18"/>
                            <w:szCs w:val="18"/>
                          </w:rPr>
                          <w:t xml:space="preserve"> doba návratnosti investice</w:t>
                        </w:r>
                        <w:r>
                          <w:rPr>
                            <w:rFonts w:ascii="Calibri" w:hAnsi="Calibri" w:cs="Calibri"/>
                            <w:color w:val="000000" w:themeColor="text1"/>
                            <w:sz w:val="18"/>
                            <w:szCs w:val="18"/>
                          </w:rPr>
                          <w:t>,</w:t>
                        </w:r>
                      </w:p>
                      <w:p w:rsidR="00334D21" w:rsidRPr="002F5389" w:rsidRDefault="00334D21" w:rsidP="002F5389">
                        <w:pPr>
                          <w:pStyle w:val="Odstavecseseznamem"/>
                          <w:numPr>
                            <w:ilvl w:val="0"/>
                            <w:numId w:val="41"/>
                          </w:numPr>
                          <w:spacing w:after="0" w:line="240" w:lineRule="auto"/>
                          <w:ind w:left="142" w:hanging="142"/>
                          <w:rPr>
                            <w:rFonts w:ascii="Calibri" w:hAnsi="Calibri" w:cs="Calibri"/>
                            <w:color w:val="000000" w:themeColor="text1"/>
                            <w:sz w:val="18"/>
                            <w:szCs w:val="18"/>
                          </w:rPr>
                        </w:pPr>
                        <w:r w:rsidRPr="002F5389">
                          <w:rPr>
                            <w:rFonts w:ascii="Calibri" w:hAnsi="Calibri" w:cs="Calibri"/>
                            <w:color w:val="000000" w:themeColor="text1"/>
                            <w:sz w:val="18"/>
                            <w:szCs w:val="18"/>
                          </w:rPr>
                          <w:t xml:space="preserve">možnost omezení podpory v návaznosti na plnění cílů </w:t>
                        </w:r>
                        <w:r w:rsidRPr="002F5389">
                          <w:rPr>
                            <w:rFonts w:ascii="Calibri" w:hAnsi="Calibri" w:cs="Calibri"/>
                            <w:color w:val="000000" w:themeColor="text1"/>
                            <w:sz w:val="18"/>
                            <w:szCs w:val="18"/>
                          </w:rPr>
                          <w:br/>
                          <w:t>(§ 4 odst. 3)</w:t>
                        </w:r>
                        <w:r>
                          <w:rPr>
                            <w:rFonts w:ascii="Calibri" w:hAnsi="Calibri" w:cs="Calibri"/>
                            <w:color w:val="000000" w:themeColor="text1"/>
                            <w:sz w:val="18"/>
                            <w:szCs w:val="18"/>
                          </w:rPr>
                          <w:t>.</w:t>
                        </w:r>
                      </w:p>
                    </w:txbxContent>
                  </v:textbox>
                </v:rect>
              </v:group>
            </w:pict>
          </mc:Fallback>
        </mc:AlternateContent>
      </w:r>
      <w:r w:rsidR="00B31D6F" w:rsidRPr="001A0D0E">
        <w:rPr>
          <w:rFonts w:ascii="Arial" w:hAnsi="Arial" w:cs="Arial"/>
          <w:noProof/>
          <w:lang w:eastAsia="cs-CZ"/>
        </w:rPr>
        <mc:AlternateContent>
          <mc:Choice Requires="wpg">
            <w:drawing>
              <wp:anchor distT="0" distB="0" distL="114300" distR="114300" simplePos="0" relativeHeight="251680768" behindDoc="0" locked="0" layoutInCell="1" allowOverlap="1" wp14:anchorId="30BCF66E" wp14:editId="5C46B3CC">
                <wp:simplePos x="0" y="0"/>
                <wp:positionH relativeFrom="column">
                  <wp:posOffset>4530090</wp:posOffset>
                </wp:positionH>
                <wp:positionV relativeFrom="paragraph">
                  <wp:posOffset>3076906</wp:posOffset>
                </wp:positionV>
                <wp:extent cx="1475740" cy="1800225"/>
                <wp:effectExtent l="0" t="0" r="0" b="28575"/>
                <wp:wrapNone/>
                <wp:docPr id="55" name="Skupina 55"/>
                <wp:cNvGraphicFramePr/>
                <a:graphic xmlns:a="http://schemas.openxmlformats.org/drawingml/2006/main">
                  <a:graphicData uri="http://schemas.microsoft.com/office/word/2010/wordprocessingGroup">
                    <wpg:wgp>
                      <wpg:cNvGrpSpPr/>
                      <wpg:grpSpPr>
                        <a:xfrm>
                          <a:off x="0" y="0"/>
                          <a:ext cx="1475740" cy="1800225"/>
                          <a:chOff x="0" y="63156"/>
                          <a:chExt cx="1104870" cy="985444"/>
                        </a:xfrm>
                      </wpg:grpSpPr>
                      <wps:wsp>
                        <wps:cNvPr id="56" name="Obdélník 56"/>
                        <wps:cNvSpPr/>
                        <wps:spPr>
                          <a:xfrm>
                            <a:off x="0" y="63156"/>
                            <a:ext cx="1104870" cy="326501"/>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2F5389" w:rsidRDefault="00334D21" w:rsidP="002F5389">
                              <w:pPr>
                                <w:spacing w:after="0" w:line="240" w:lineRule="auto"/>
                                <w:jc w:val="center"/>
                                <w:rPr>
                                  <w:rFonts w:ascii="Calibri" w:hAnsi="Calibri" w:cs="Calibri"/>
                                  <w:b/>
                                  <w:sz w:val="18"/>
                                  <w:szCs w:val="18"/>
                                </w:rPr>
                              </w:pPr>
                              <w:r w:rsidRPr="002F5389">
                                <w:rPr>
                                  <w:rFonts w:ascii="Calibri" w:hAnsi="Calibri" w:cs="Calibri"/>
                                  <w:b/>
                                  <w:sz w:val="18"/>
                                  <w:szCs w:val="18"/>
                                </w:rPr>
                                <w:t>Novela zákon</w:t>
                              </w:r>
                              <w:r>
                                <w:rPr>
                                  <w:rFonts w:ascii="Calibri" w:hAnsi="Calibri" w:cs="Calibri"/>
                                  <w:b/>
                                  <w:sz w:val="18"/>
                                  <w:szCs w:val="18"/>
                                </w:rPr>
                                <w:t>a č. </w:t>
                              </w:r>
                              <w:r w:rsidRPr="002F5389">
                                <w:rPr>
                                  <w:rFonts w:ascii="Calibri" w:hAnsi="Calibri" w:cs="Calibri"/>
                                  <w:b/>
                                  <w:sz w:val="18"/>
                                  <w:szCs w:val="18"/>
                                </w:rPr>
                                <w:t>180/2005</w:t>
                              </w:r>
                              <w:r>
                                <w:rPr>
                                  <w:rFonts w:ascii="Calibri" w:hAnsi="Calibri" w:cs="Calibri"/>
                                  <w:b/>
                                  <w:sz w:val="18"/>
                                  <w:szCs w:val="18"/>
                                </w:rPr>
                                <w:t> </w:t>
                              </w:r>
                              <w:r w:rsidRPr="002F5389">
                                <w:rPr>
                                  <w:rFonts w:ascii="Calibri" w:hAnsi="Calibri" w:cs="Calibri"/>
                                  <w:b/>
                                  <w:sz w:val="18"/>
                                  <w:szCs w:val="18"/>
                                </w:rPr>
                                <w:t>Sb. (č.</w:t>
                              </w:r>
                              <w:r>
                                <w:rPr>
                                  <w:rFonts w:ascii="Calibri" w:hAnsi="Calibri" w:cs="Calibri"/>
                                  <w:b/>
                                  <w:sz w:val="18"/>
                                  <w:szCs w:val="18"/>
                                </w:rPr>
                                <w:t> 330/2010 </w:t>
                              </w:r>
                              <w:r w:rsidRPr="002F5389">
                                <w:rPr>
                                  <w:rFonts w:ascii="Calibri" w:hAnsi="Calibri" w:cs="Calibri"/>
                                  <w:b/>
                                  <w:sz w:val="18"/>
                                  <w:szCs w:val="18"/>
                                </w:rPr>
                                <w:t>Sb.)</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7" name="Obdélník 57"/>
                        <wps:cNvSpPr/>
                        <wps:spPr>
                          <a:xfrm>
                            <a:off x="9933" y="387361"/>
                            <a:ext cx="1080000" cy="661239"/>
                          </a:xfrm>
                          <a:prstGeom prst="rect">
                            <a:avLst/>
                          </a:prstGeom>
                          <a:solidFill>
                            <a:schemeClr val="accent2">
                              <a:lumMod val="20000"/>
                              <a:lumOff val="80000"/>
                            </a:schemeClr>
                          </a:solidFill>
                          <a:ln w="19050">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2F5389" w:rsidRDefault="00334D21" w:rsidP="002F5389">
                              <w:pPr>
                                <w:pStyle w:val="Odstavecseseznamem"/>
                                <w:numPr>
                                  <w:ilvl w:val="0"/>
                                  <w:numId w:val="41"/>
                                </w:numPr>
                                <w:spacing w:after="0" w:line="240" w:lineRule="auto"/>
                                <w:ind w:left="142" w:hanging="142"/>
                                <w:contextualSpacing w:val="0"/>
                                <w:rPr>
                                  <w:rFonts w:ascii="Calibri" w:hAnsi="Calibri" w:cs="Calibri"/>
                                  <w:color w:val="000000" w:themeColor="text1"/>
                                  <w:sz w:val="18"/>
                                  <w:szCs w:val="18"/>
                                </w:rPr>
                              </w:pPr>
                              <w:r w:rsidRPr="002F5389">
                                <w:rPr>
                                  <w:rFonts w:ascii="Calibri" w:hAnsi="Calibri" w:cs="Calibri"/>
                                  <w:color w:val="000000" w:themeColor="text1"/>
                                  <w:sz w:val="18"/>
                                  <w:szCs w:val="18"/>
                                </w:rPr>
                                <w:t xml:space="preserve">omezení podpory </w:t>
                              </w:r>
                              <w:proofErr w:type="spellStart"/>
                              <w:r w:rsidRPr="002F5389">
                                <w:rPr>
                                  <w:rFonts w:ascii="Calibri" w:hAnsi="Calibri" w:cs="Calibri"/>
                                  <w:color w:val="000000" w:themeColor="text1"/>
                                  <w:sz w:val="18"/>
                                  <w:szCs w:val="18"/>
                                </w:rPr>
                                <w:t>fotovoltaiky</w:t>
                              </w:r>
                              <w:proofErr w:type="spellEnd"/>
                              <w:r w:rsidRPr="002F5389">
                                <w:rPr>
                                  <w:rFonts w:ascii="Calibri" w:hAnsi="Calibri" w:cs="Calibri"/>
                                  <w:color w:val="000000" w:themeColor="text1"/>
                                  <w:sz w:val="18"/>
                                  <w:szCs w:val="18"/>
                                </w:rPr>
                                <w:t xml:space="preserve"> (špičkový výkon do 30 kW), umístění na budovách</w:t>
                              </w:r>
                              <w:r>
                                <w:rPr>
                                  <w:rFonts w:ascii="Calibri" w:hAnsi="Calibri" w:cs="Calibri"/>
                                  <w:color w:val="000000" w:themeColor="text1"/>
                                  <w:sz w:val="18"/>
                                  <w:szCs w:val="18"/>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id="Skupina 55" o:spid="_x0000_s1044" style="position:absolute;margin-left:356.7pt;margin-top:242.3pt;width:116.2pt;height:141.75pt;z-index:251680768;mso-width-relative:margin;mso-height-relative:margin" coordorigin=",631" coordsize="11048,98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IUCfgMAAGALAAAOAAAAZHJzL2Uyb0RvYy54bWzsVstu1DAU3SPxD5b3NI+ZzCNqiqpCK6TS&#10;VhTUtcdxJhGObWxPM+WPWPAV/BjXdpJOh4JQEazoIrWv7/P43jM+fLltObpl2jRSFDg5iDFigsqy&#10;EesCf3h/+mKBkbFElIRLwQp8xwx+efT82WGncpbKWvKSaQROhMk7VeDaWpVHkaE1a4k5kIoJOKyk&#10;bomFrV5HpSYdeG95lMbxLOqkLpWWlBkD0lfhEB95/1XFqL2sKsMs4gWG3Kz/av9duW90dEjytSaq&#10;bmifBnlCFi1pBAQdXb0ilqCNbn5w1TZUSyMre0BlG8mqaijzNUA1SbxXzZmWG+VrWefdWo0wAbR7&#10;OD3ZLb24vdKoKQucZRgJ0sIdXX/cqEYQBBKAp1PrHLTOtLpWV7oXrMPOVbytdOv+Qy1o64G9G4Fl&#10;W4soCJPpPJtPAX8KZ8kijtPU+yY5reF+7u1mkySbhUuh9evBOomni3lvvVxk0+nUqURD7MilOGbU&#10;Kegkcw+W+TOwrmuimL8D42AYwJoNYF2uym9fuPj29SMKmbv4oDiCZXIDuP0UqZ2KR7R2652ksyxO&#10;HtRLcqWNPWOyRW5RYA1t7ruP3J4bG6AZVFxgI3lTnjac+40bLXbCNbolMBSEUiZs2gd4oMmF0xfS&#10;WQanTgJoDyX5lb3jzOlx8Y5V0Elw3alPxs/wfqAkHNWkZCF+FsPfEH1IzV+ud+g8VxB/9N07GDR3&#10;ixhQ6vWdKfMUMBrHv0oslDha+MhS2NG4bYTUjzngdowc9AeQAjQOJbtdbf2UJR5pJ1rJ8g66ScvA&#10;SUbR0wZu85wYe0U0kBA0PBCrvYRPxWVXYNmvMKql/vyY3OlDu8MpRh2QWoHNpw3RDCP+RsAgLJOp&#10;m0LrN9NsnsJG756sdk/Epj2R0CIJULiifun0LR+WlZbtDfDvsYsKR0RQiF1gavWwObGBbIHBKTs+&#10;9mrAfIrYc3GtqHPugHbd+n57Q7TqW9rCMFzIYfhIvtfZQddZCnm8sbJqfNvf49pfARCBY7B/wQjz&#10;xxhh7jrbxf8tRlguJxOMgCIni/lk5psKWnhgwRh4E0bFc+hslqST5d9nBYcw37RvZRkGDX5yw7R6&#10;saNuTyIhszBA49j7Id4jFARtnCzjrB/Ep/AS0P5/GvpjGpoMjfmfhv4VDflnCjzj/Fz0T073Ttzd&#10;e9q6fxgffQcAAP//AwBQSwMEFAAGAAgAAAAhANhqXoniAAAACwEAAA8AAABkcnMvZG93bnJldi54&#10;bWxMj8FOwzAQRO9I/IO1SNyoY5qGEOJUVQWcqkq0SFVvbrxNosZ2FLtJ+vcsJziu5mn2Tb6cTMsG&#10;7H3jrAQxi4ChLZ1ubCXhe//xlALzQVmtWmdRwg09LIv7u1xl2o32C4ddqBiVWJ8pCXUIXca5L2s0&#10;ys9ch5ays+uNCnT2Fde9GqnctPw5ihJuVGPpQ606XNdYXnZXI+FzVONqLt6HzeW8vh33i+1hI1DK&#10;x4dp9QYs4BT+YPjVJ3UoyOnkrlZ71kp4EfOYUAlxGifAiHiNFzTmRFGSCuBFzv9vKH4AAAD//wMA&#10;UEsBAi0AFAAGAAgAAAAhALaDOJL+AAAA4QEAABMAAAAAAAAAAAAAAAAAAAAAAFtDb250ZW50X1R5&#10;cGVzXS54bWxQSwECLQAUAAYACAAAACEAOP0h/9YAAACUAQAACwAAAAAAAAAAAAAAAAAvAQAAX3Jl&#10;bHMvLnJlbHNQSwECLQAUAAYACAAAACEA/jyFAn4DAABgCwAADgAAAAAAAAAAAAAAAAAuAgAAZHJz&#10;L2Uyb0RvYy54bWxQSwECLQAUAAYACAAAACEA2GpeieIAAAALAQAADwAAAAAAAAAAAAAAAADYBQAA&#10;ZHJzL2Rvd25yZXYueG1sUEsFBgAAAAAEAAQA8wAAAOcGAAAAAA==&#10;">
                <v:rect id="Obdélník 56" o:spid="_x0000_s1045" style="position:absolute;top:631;width:11048;height:3265;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XcS2TsMA&#10;AADbAAAADwAAAGRycy9kb3ducmV2LnhtbESPzWrDMBCE74W+g9hCbo3ckjrBiRJKIcSHUsjPAyzW&#10;xjKRVsaSf/L2UaHQ4zAz3zCb3eSsGKgLjWcFb/MMBHHldcO1gst5/7oCESKyRuuZFNwpwG77/LTB&#10;QvuRjzScYi0ShEOBCkyMbSFlqAw5DHPfEifv6juHMcmulrrDMcGdle9ZlkuHDacFgy19Gapup94p&#10;sBn2tDyufq7mUPNyEUr7fSuVmr1Mn2sQkab4H/5rl1rBRw6/X9IPkNsHAAAA//8DAFBLAQItABQA&#10;BgAIAAAAIQDw94q7/QAAAOIBAAATAAAAAAAAAAAAAAAAAAAAAABbQ29udGVudF9UeXBlc10ueG1s&#10;UEsBAi0AFAAGAAgAAAAhADHdX2HSAAAAjwEAAAsAAAAAAAAAAAAAAAAALgEAAF9yZWxzLy5yZWxz&#10;UEsBAi0AFAAGAAgAAAAhADMvBZ5BAAAAOQAAABAAAAAAAAAAAAAAAAAAKQIAAGRycy9zaGFwZXht&#10;bC54bWxQSwECLQAUAAYACAAAACEAXcS2TsMAAADbAAAADwAAAAAAAAAAAAAAAACYAgAAZHJzL2Rv&#10;d25yZXYueG1sUEsFBgAAAAAEAAQA9QAAAIgDAAAAAA==&#10;" fillcolor="#c0504d [3205]" stroked="f" strokeweight="2pt">
                  <v:textbox>
                    <w:txbxContent>
                      <w:p w:rsidR="00334D21" w:rsidRPr="002F5389" w:rsidRDefault="00334D21" w:rsidP="002F5389">
                        <w:pPr>
                          <w:spacing w:after="0" w:line="240" w:lineRule="auto"/>
                          <w:jc w:val="center"/>
                          <w:rPr>
                            <w:rFonts w:ascii="Calibri" w:hAnsi="Calibri" w:cs="Calibri"/>
                            <w:b/>
                            <w:sz w:val="18"/>
                            <w:szCs w:val="18"/>
                          </w:rPr>
                        </w:pPr>
                        <w:r w:rsidRPr="002F5389">
                          <w:rPr>
                            <w:rFonts w:ascii="Calibri" w:hAnsi="Calibri" w:cs="Calibri"/>
                            <w:b/>
                            <w:sz w:val="18"/>
                            <w:szCs w:val="18"/>
                          </w:rPr>
                          <w:t>Novela zákon</w:t>
                        </w:r>
                        <w:r>
                          <w:rPr>
                            <w:rFonts w:ascii="Calibri" w:hAnsi="Calibri" w:cs="Calibri"/>
                            <w:b/>
                            <w:sz w:val="18"/>
                            <w:szCs w:val="18"/>
                          </w:rPr>
                          <w:t>a č. </w:t>
                        </w:r>
                        <w:r w:rsidRPr="002F5389">
                          <w:rPr>
                            <w:rFonts w:ascii="Calibri" w:hAnsi="Calibri" w:cs="Calibri"/>
                            <w:b/>
                            <w:sz w:val="18"/>
                            <w:szCs w:val="18"/>
                          </w:rPr>
                          <w:t>180/2005</w:t>
                        </w:r>
                        <w:r>
                          <w:rPr>
                            <w:rFonts w:ascii="Calibri" w:hAnsi="Calibri" w:cs="Calibri"/>
                            <w:b/>
                            <w:sz w:val="18"/>
                            <w:szCs w:val="18"/>
                          </w:rPr>
                          <w:t> </w:t>
                        </w:r>
                        <w:r w:rsidRPr="002F5389">
                          <w:rPr>
                            <w:rFonts w:ascii="Calibri" w:hAnsi="Calibri" w:cs="Calibri"/>
                            <w:b/>
                            <w:sz w:val="18"/>
                            <w:szCs w:val="18"/>
                          </w:rPr>
                          <w:t>Sb. (č.</w:t>
                        </w:r>
                        <w:r>
                          <w:rPr>
                            <w:rFonts w:ascii="Calibri" w:hAnsi="Calibri" w:cs="Calibri"/>
                            <w:b/>
                            <w:sz w:val="18"/>
                            <w:szCs w:val="18"/>
                          </w:rPr>
                          <w:t> 330/2010 </w:t>
                        </w:r>
                        <w:r w:rsidRPr="002F5389">
                          <w:rPr>
                            <w:rFonts w:ascii="Calibri" w:hAnsi="Calibri" w:cs="Calibri"/>
                            <w:b/>
                            <w:sz w:val="18"/>
                            <w:szCs w:val="18"/>
                          </w:rPr>
                          <w:t>Sb.)</w:t>
                        </w:r>
                      </w:p>
                    </w:txbxContent>
                  </v:textbox>
                </v:rect>
                <v:rect id="Obdélník 57" o:spid="_x0000_s1046" style="position:absolute;left:99;top:3873;width:10800;height:6613;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I2JPDcQA&#10;AADbAAAADwAAAGRycy9kb3ducmV2LnhtbESP3WrCQBSE7wu+w3IE7+rG4h/RVWyhtN5Y/x7gkD0m&#10;0ezZkF1j4tO7gtDLYWa+YebLxhSipsrllhUM+hEI4sTqnFMFx8P3+xSE88gaC8ukoCUHy0XnbY6x&#10;tjfeUb33qQgQdjEqyLwvYyldkpFB17clcfBOtjLog6xSqSu8Bbgp5EcUjaXBnMNChiV9ZZRc9lej&#10;IErObbqZ3P+2LV3rn/vn+jB0I6V63WY1A+Gp8f/hV/tXKxhN4Pkl/AC5eA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CNiTw3EAAAA2wAAAA8AAAAAAAAAAAAAAAAAmAIAAGRycy9k&#10;b3ducmV2LnhtbFBLBQYAAAAABAAEAPUAAACJAwAAAAA=&#10;" fillcolor="#f2dbdb [661]" strokecolor="#c0504d [3205]" strokeweight="1.5pt">
                  <v:textbox>
                    <w:txbxContent>
                      <w:p w:rsidR="00334D21" w:rsidRPr="002F5389" w:rsidRDefault="00334D21" w:rsidP="002F5389">
                        <w:pPr>
                          <w:pStyle w:val="Odstavecseseznamem"/>
                          <w:numPr>
                            <w:ilvl w:val="0"/>
                            <w:numId w:val="41"/>
                          </w:numPr>
                          <w:spacing w:after="0" w:line="240" w:lineRule="auto"/>
                          <w:ind w:left="142" w:hanging="142"/>
                          <w:contextualSpacing w:val="0"/>
                          <w:rPr>
                            <w:rFonts w:ascii="Calibri" w:hAnsi="Calibri" w:cs="Calibri"/>
                            <w:color w:val="000000" w:themeColor="text1"/>
                            <w:sz w:val="18"/>
                            <w:szCs w:val="18"/>
                          </w:rPr>
                        </w:pPr>
                        <w:r w:rsidRPr="002F5389">
                          <w:rPr>
                            <w:rFonts w:ascii="Calibri" w:hAnsi="Calibri" w:cs="Calibri"/>
                            <w:color w:val="000000" w:themeColor="text1"/>
                            <w:sz w:val="18"/>
                            <w:szCs w:val="18"/>
                          </w:rPr>
                          <w:t xml:space="preserve">omezení podpory </w:t>
                        </w:r>
                        <w:proofErr w:type="spellStart"/>
                        <w:r w:rsidRPr="002F5389">
                          <w:rPr>
                            <w:rFonts w:ascii="Calibri" w:hAnsi="Calibri" w:cs="Calibri"/>
                            <w:color w:val="000000" w:themeColor="text1"/>
                            <w:sz w:val="18"/>
                            <w:szCs w:val="18"/>
                          </w:rPr>
                          <w:t>fotovoltaiky</w:t>
                        </w:r>
                        <w:proofErr w:type="spellEnd"/>
                        <w:r w:rsidRPr="002F5389">
                          <w:rPr>
                            <w:rFonts w:ascii="Calibri" w:hAnsi="Calibri" w:cs="Calibri"/>
                            <w:color w:val="000000" w:themeColor="text1"/>
                            <w:sz w:val="18"/>
                            <w:szCs w:val="18"/>
                          </w:rPr>
                          <w:t xml:space="preserve"> (špičkový výkon do 30 kW), umístění na budovách</w:t>
                        </w:r>
                        <w:r>
                          <w:rPr>
                            <w:rFonts w:ascii="Calibri" w:hAnsi="Calibri" w:cs="Calibri"/>
                            <w:color w:val="000000" w:themeColor="text1"/>
                            <w:sz w:val="18"/>
                            <w:szCs w:val="18"/>
                          </w:rPr>
                          <w:t>.</w:t>
                        </w:r>
                      </w:p>
                    </w:txbxContent>
                  </v:textbox>
                </v:rect>
              </v:group>
            </w:pict>
          </mc:Fallback>
        </mc:AlternateContent>
      </w:r>
      <w:r w:rsidR="004C7CEE" w:rsidRPr="001A0D0E">
        <w:rPr>
          <w:rFonts w:ascii="Arial" w:hAnsi="Arial" w:cs="Arial"/>
          <w:noProof/>
          <w:lang w:eastAsia="cs-CZ"/>
        </w:rPr>
        <mc:AlternateContent>
          <mc:Choice Requires="wpg">
            <w:drawing>
              <wp:anchor distT="0" distB="0" distL="114300" distR="114300" simplePos="0" relativeHeight="251676672" behindDoc="0" locked="0" layoutInCell="1" allowOverlap="1" wp14:anchorId="065AFED9" wp14:editId="6BEF6EA5">
                <wp:simplePos x="0" y="0"/>
                <wp:positionH relativeFrom="column">
                  <wp:posOffset>2974975</wp:posOffset>
                </wp:positionH>
                <wp:positionV relativeFrom="paragraph">
                  <wp:posOffset>3081986</wp:posOffset>
                </wp:positionV>
                <wp:extent cx="1097915" cy="1811655"/>
                <wp:effectExtent l="0" t="0" r="6985" b="17145"/>
                <wp:wrapNone/>
                <wp:docPr id="47" name="Skupina 47"/>
                <wp:cNvGraphicFramePr/>
                <a:graphic xmlns:a="http://schemas.openxmlformats.org/drawingml/2006/main">
                  <a:graphicData uri="http://schemas.microsoft.com/office/word/2010/wordprocessingGroup">
                    <wpg:wgp>
                      <wpg:cNvGrpSpPr/>
                      <wpg:grpSpPr>
                        <a:xfrm>
                          <a:off x="0" y="0"/>
                          <a:ext cx="1097915" cy="1811655"/>
                          <a:chOff x="0" y="55686"/>
                          <a:chExt cx="1098577" cy="916111"/>
                        </a:xfrm>
                      </wpg:grpSpPr>
                      <wps:wsp>
                        <wps:cNvPr id="48" name="Obdélník 48"/>
                        <wps:cNvSpPr/>
                        <wps:spPr>
                          <a:xfrm>
                            <a:off x="0" y="55686"/>
                            <a:ext cx="1098577" cy="213439"/>
                          </a:xfrm>
                          <a:prstGeom prst="rect">
                            <a:avLst/>
                          </a:prstGeom>
                          <a:solidFill>
                            <a:schemeClr val="accent3"/>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2F5389" w:rsidRDefault="00334D21" w:rsidP="002F5389">
                              <w:pPr>
                                <w:spacing w:after="0" w:line="240" w:lineRule="auto"/>
                                <w:jc w:val="center"/>
                                <w:rPr>
                                  <w:rFonts w:ascii="Calibri" w:hAnsi="Calibri" w:cs="Calibri"/>
                                  <w:b/>
                                  <w:sz w:val="18"/>
                                  <w:szCs w:val="18"/>
                                </w:rPr>
                              </w:pPr>
                              <w:r w:rsidRPr="002F5389">
                                <w:rPr>
                                  <w:rFonts w:ascii="Calibri" w:hAnsi="Calibri" w:cs="Calibri"/>
                                  <w:b/>
                                  <w:sz w:val="18"/>
                                  <w:szCs w:val="18"/>
                                </w:rPr>
                                <w:t>Vyhláška č.</w:t>
                              </w:r>
                              <w:r>
                                <w:rPr>
                                  <w:rFonts w:ascii="Calibri" w:hAnsi="Calibri" w:cs="Calibri"/>
                                  <w:b/>
                                  <w:sz w:val="18"/>
                                  <w:szCs w:val="18"/>
                                </w:rPr>
                                <w:t> </w:t>
                              </w:r>
                              <w:r w:rsidRPr="002F5389">
                                <w:rPr>
                                  <w:rFonts w:ascii="Calibri" w:hAnsi="Calibri" w:cs="Calibri"/>
                                  <w:b/>
                                  <w:sz w:val="18"/>
                                  <w:szCs w:val="18"/>
                                </w:rPr>
                                <w:t>140/2009</w:t>
                              </w:r>
                              <w:r>
                                <w:rPr>
                                  <w:rFonts w:ascii="Calibri" w:hAnsi="Calibri" w:cs="Calibri"/>
                                  <w:b/>
                                  <w:sz w:val="18"/>
                                  <w:szCs w:val="18"/>
                                </w:rPr>
                                <w:t> </w:t>
                              </w:r>
                              <w:r w:rsidRPr="002F5389">
                                <w:rPr>
                                  <w:rFonts w:ascii="Calibri" w:hAnsi="Calibri" w:cs="Calibri"/>
                                  <w:b/>
                                  <w:sz w:val="18"/>
                                  <w:szCs w:val="18"/>
                                </w:rPr>
                                <w:t>Sb.</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9" name="Obdélník 49"/>
                        <wps:cNvSpPr/>
                        <wps:spPr>
                          <a:xfrm>
                            <a:off x="9938" y="271716"/>
                            <a:ext cx="1080295" cy="700081"/>
                          </a:xfrm>
                          <a:prstGeom prst="rect">
                            <a:avLst/>
                          </a:prstGeom>
                          <a:solidFill>
                            <a:schemeClr val="accent3">
                              <a:lumMod val="20000"/>
                              <a:lumOff val="80000"/>
                            </a:schemeClr>
                          </a:solidFill>
                          <a:ln w="19050">
                            <a:solidFill>
                              <a:schemeClr val="accent3"/>
                            </a:solid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2F5389" w:rsidRDefault="00334D21" w:rsidP="002F5389">
                              <w:pPr>
                                <w:pStyle w:val="Odstavecseseznamem"/>
                                <w:numPr>
                                  <w:ilvl w:val="0"/>
                                  <w:numId w:val="41"/>
                                </w:numPr>
                                <w:ind w:left="142" w:hanging="142"/>
                                <w:rPr>
                                  <w:rFonts w:ascii="Calibri" w:hAnsi="Calibri" w:cs="Calibri"/>
                                  <w:color w:val="000000" w:themeColor="text1"/>
                                  <w:sz w:val="18"/>
                                  <w:szCs w:val="18"/>
                                </w:rPr>
                              </w:pPr>
                              <w:r w:rsidRPr="002F5389">
                                <w:rPr>
                                  <w:rFonts w:ascii="Calibri" w:hAnsi="Calibri" w:cs="Calibri"/>
                                  <w:color w:val="000000" w:themeColor="text1"/>
                                  <w:sz w:val="18"/>
                                  <w:szCs w:val="18"/>
                                </w:rPr>
                                <w:t xml:space="preserve">zpřesněná formulace pevné doby vyplácení podpory </w:t>
                              </w:r>
                              <w:r>
                                <w:rPr>
                                  <w:rFonts w:ascii="Calibri" w:hAnsi="Calibri" w:cs="Calibri"/>
                                  <w:color w:val="000000" w:themeColor="text1"/>
                                  <w:sz w:val="18"/>
                                  <w:szCs w:val="18"/>
                                </w:rPr>
                                <w:br/>
                              </w:r>
                              <w:r w:rsidRPr="002F5389">
                                <w:rPr>
                                  <w:rFonts w:ascii="Calibri" w:hAnsi="Calibri" w:cs="Calibri"/>
                                  <w:color w:val="000000" w:themeColor="text1"/>
                                  <w:sz w:val="18"/>
                                  <w:szCs w:val="18"/>
                                </w:rPr>
                                <w:t>(§</w:t>
                              </w:r>
                              <w:r>
                                <w:rPr>
                                  <w:rFonts w:ascii="Calibri" w:hAnsi="Calibri" w:cs="Calibri"/>
                                  <w:color w:val="000000" w:themeColor="text1"/>
                                  <w:sz w:val="18"/>
                                  <w:szCs w:val="18"/>
                                </w:rPr>
                                <w:t> </w:t>
                              </w:r>
                              <w:r w:rsidRPr="002F5389">
                                <w:rPr>
                                  <w:rFonts w:ascii="Calibri" w:hAnsi="Calibri" w:cs="Calibri"/>
                                  <w:color w:val="000000" w:themeColor="text1"/>
                                  <w:sz w:val="18"/>
                                  <w:szCs w:val="18"/>
                                </w:rPr>
                                <w:t>2</w:t>
                              </w:r>
                              <w:r>
                                <w:rPr>
                                  <w:rFonts w:ascii="Calibri" w:hAnsi="Calibri" w:cs="Calibri"/>
                                  <w:color w:val="000000" w:themeColor="text1"/>
                                  <w:sz w:val="18"/>
                                  <w:szCs w:val="18"/>
                                </w:rPr>
                                <w:t xml:space="preserve"> odst. </w:t>
                              </w:r>
                              <w:r w:rsidRPr="002F5389">
                                <w:rPr>
                                  <w:rFonts w:ascii="Calibri" w:hAnsi="Calibri" w:cs="Calibri"/>
                                  <w:color w:val="000000" w:themeColor="text1"/>
                                  <w:sz w:val="18"/>
                                  <w:szCs w:val="18"/>
                                </w:rPr>
                                <w:t>9)</w:t>
                              </w:r>
                              <w:r>
                                <w:rPr>
                                  <w:rFonts w:ascii="Calibri" w:hAnsi="Calibri" w:cs="Calibri"/>
                                  <w:color w:val="000000" w:themeColor="text1"/>
                                  <w:sz w:val="18"/>
                                  <w:szCs w:val="18"/>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id="Skupina 47" o:spid="_x0000_s1047" style="position:absolute;margin-left:234.25pt;margin-top:242.7pt;width:86.45pt;height:142.65pt;z-index:251676672;mso-width-relative:margin;mso-height-relative:margin" coordorigin=",556" coordsize="10985,916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WPJPhgMAAGALAAAOAAAAZHJzL2Uyb0RvYy54bWzsVt1u2zYUvh+wdyB4v0h0LNsSohRBugQD&#10;siZYOvSapihbKEVyJB05e6Nd7Cn6YjskRdn1smFI17vmQiF5/j+e85kXb/a9QE/c2E7JGpOzHCMu&#10;mWo6uanxr+9vflhhZB2VDRVK8ho/c4vfXH7/3cWgKz5TWyUabhA4kbYadI23zukqyyzb8p7aM6W5&#10;BGGrTE8dbM0mawwdwHsvslmeL7JBmUYbxbi1cPo2CvFl8N+2nLn7trXcIVFjyM2Frwnftf9mlxe0&#10;2hiqtx0b06CvyKKnnYSgk6u31FG0M93fXPUdM8qq1p0x1WeqbTvGQw1QDclPqrk1aqdDLZtq2OgJ&#10;JoD2BKdXu2Xvnh4M6poaz5cYSdrDHT1+3OlOUgQnAM+gNxVo3Rr9qB/MeLCJO1/xvjW9/w+1oH0A&#10;9nkClu8dYnBI8nJZkgIjBjKyImRRFBF6toX7OdgVxWK1SJIfD9arYgnpeeuSLAghXiVLsTOf4pTR&#10;oKGT7AEs+2VgPW6p5uEOrIchgQVtHcG6Xzef/hDy058f0Xzl0/LxQXECy1YWcPtHpI4qPkLrUO+M&#10;nM/Py8/qpZU21t1y1SO/qLGBNg/dR5/urIvQJBUf2CrRNTedEGHjR4tfC4OeKAwFZYxLdz4G+ExT&#10;SK8vlbeMTv0JoJ1KCiv3LLjXE/IX3kInwXXPQjJhhk8DkSja0obH+EUOfyl6Si1cbnDoPbcQf/I9&#10;Okiax0Wkrhj1vSkPFDAZ5/+WWCxxsgiRlXSTcd9JZV5yINwUOeonkCI0HiW3X+/DlJF56pG1ap6h&#10;m4yKnGQ1u+ngNu+odQ/UAAkBXQGxunv4tEINNVbjCqOtMr+/dO71od1BitEApFZj+9uOGo6R+EnC&#10;IJRkPvcsGDbzYjmDjTmWrI8lctdfK2gRAhSuWVh6fSfSsjWq/wD8e+WjgohKBrFrzJxJm2sXyRYY&#10;nPGrq6AGzKepu5OPmnnnHmjfre/3H6jRY0s7GIZ3Kg0frU46O+p6S6mudk61XWh7D3XEdbwCIII4&#10;kV+fEcqXGCEMrs/qPzFCWZ4DrwDJzZZkSUYePLDCKp+VI4cuYWhWqesSA6eR/x9ZwSMsdv3PqomD&#10;Bj+5cVrDsafuQCKrdAycPI19GOITQkHQxqTMi3EQX8NLEOIbDX0xDYWf38O4fKOhr09D4ZkCz7gw&#10;F+OT078Tj/eBtg4P48u/AAAA//8DAFBLAwQUAAYACAAAACEAfmPggeEAAAALAQAADwAAAGRycy9k&#10;b3ducmV2LnhtbEyPTUvDQBCG74L/YRnBm91E80XMppSinopgK4i3aTJNQrO7IbtN0n/veNLbO8zD&#10;O88U60X3YqLRddYoCFcBCDKVrTvTKPg8vD5kIJxHU2NvDSm4koN1eXtTYF7b2XzQtPeN4BLjclTQ&#10;ej/kUrqqJY1uZQcyvDvZUaPncWxkPeLM5bqXj0GQSI2d4QstDrRtqTrvL1rB24zz5il8mXbn0/b6&#10;fYjfv3YhKXV/t2yeQXha/B8Mv/qsDiU7He3F1E70CqIkixnlkMURCCaSKORwVJCmQQqyLOT/H8of&#10;AAAA//8DAFBLAQItABQABgAIAAAAIQC2gziS/gAAAOEBAAATAAAAAAAAAAAAAAAAAAAAAABbQ29u&#10;dGVudF9UeXBlc10ueG1sUEsBAi0AFAAGAAgAAAAhADj9If/WAAAAlAEAAAsAAAAAAAAAAAAAAAAA&#10;LwEAAF9yZWxzLy5yZWxzUEsBAi0AFAAGAAgAAAAhALxY8k+GAwAAYAsAAA4AAAAAAAAAAAAAAAAA&#10;LgIAAGRycy9lMm9Eb2MueG1sUEsBAi0AFAAGAAgAAAAhAH5j4IHhAAAACwEAAA8AAAAAAAAAAAAA&#10;AAAA4AUAAGRycy9kb3ducmV2LnhtbFBLBQYAAAAABAAEAPMAAADuBgAAAAA=&#10;">
                <v:rect id="Obdélník 48" o:spid="_x0000_s1048" style="position:absolute;top:556;width:10985;height:2135;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S2dJiL8A&#10;AADbAAAADwAAAGRycy9kb3ducmV2LnhtbERPz2uDMBS+D/o/hDfobcaNOoZrFBEK63Fu7vwwrypL&#10;XsSk1favbw6DHT++3/tytUZcaPajYwXPSQqCuHN65F7B99fh6Q2ED8gajWNScCUPZbF52GOu3cKf&#10;dGlCL2II+xwVDCFMuZS+G8iiT9xEHLmTmy2GCOde6hmXGG6NfEnTV2lx5Ngw4ET1QN1vc7YKMqZj&#10;FpqbqduqOp2xa+sfb5TaPq7VO4hAa/gX/7k/tIJdHBu/xB8gizsAAAD//wMAUEsBAi0AFAAGAAgA&#10;AAAhAPD3irv9AAAA4gEAABMAAAAAAAAAAAAAAAAAAAAAAFtDb250ZW50X1R5cGVzXS54bWxQSwEC&#10;LQAUAAYACAAAACEAMd1fYdIAAACPAQAACwAAAAAAAAAAAAAAAAAuAQAAX3JlbHMvLnJlbHNQSwEC&#10;LQAUAAYACAAAACEAMy8FnkEAAAA5AAAAEAAAAAAAAAAAAAAAAAApAgAAZHJzL3NoYXBleG1sLnht&#10;bFBLAQItABQABgAIAAAAIQBLZ0mIvwAAANsAAAAPAAAAAAAAAAAAAAAAAJgCAABkcnMvZG93bnJl&#10;di54bWxQSwUGAAAAAAQABAD1AAAAhAMAAAAA&#10;" fillcolor="#9bbb59 [3206]" stroked="f" strokeweight="2pt">
                  <v:textbox>
                    <w:txbxContent>
                      <w:p w:rsidR="00334D21" w:rsidRPr="002F5389" w:rsidRDefault="00334D21" w:rsidP="002F5389">
                        <w:pPr>
                          <w:spacing w:after="0" w:line="240" w:lineRule="auto"/>
                          <w:jc w:val="center"/>
                          <w:rPr>
                            <w:rFonts w:ascii="Calibri" w:hAnsi="Calibri" w:cs="Calibri"/>
                            <w:b/>
                            <w:sz w:val="18"/>
                            <w:szCs w:val="18"/>
                          </w:rPr>
                        </w:pPr>
                        <w:r w:rsidRPr="002F5389">
                          <w:rPr>
                            <w:rFonts w:ascii="Calibri" w:hAnsi="Calibri" w:cs="Calibri"/>
                            <w:b/>
                            <w:sz w:val="18"/>
                            <w:szCs w:val="18"/>
                          </w:rPr>
                          <w:t>Vyhláška č.</w:t>
                        </w:r>
                        <w:r>
                          <w:rPr>
                            <w:rFonts w:ascii="Calibri" w:hAnsi="Calibri" w:cs="Calibri"/>
                            <w:b/>
                            <w:sz w:val="18"/>
                            <w:szCs w:val="18"/>
                          </w:rPr>
                          <w:t> </w:t>
                        </w:r>
                        <w:r w:rsidRPr="002F5389">
                          <w:rPr>
                            <w:rFonts w:ascii="Calibri" w:hAnsi="Calibri" w:cs="Calibri"/>
                            <w:b/>
                            <w:sz w:val="18"/>
                            <w:szCs w:val="18"/>
                          </w:rPr>
                          <w:t>140/2009</w:t>
                        </w:r>
                        <w:r>
                          <w:rPr>
                            <w:rFonts w:ascii="Calibri" w:hAnsi="Calibri" w:cs="Calibri"/>
                            <w:b/>
                            <w:sz w:val="18"/>
                            <w:szCs w:val="18"/>
                          </w:rPr>
                          <w:t> </w:t>
                        </w:r>
                        <w:r w:rsidRPr="002F5389">
                          <w:rPr>
                            <w:rFonts w:ascii="Calibri" w:hAnsi="Calibri" w:cs="Calibri"/>
                            <w:b/>
                            <w:sz w:val="18"/>
                            <w:szCs w:val="18"/>
                          </w:rPr>
                          <w:t>Sb.</w:t>
                        </w:r>
                      </w:p>
                    </w:txbxContent>
                  </v:textbox>
                </v:rect>
                <v:rect id="Obdélník 49" o:spid="_x0000_s1049" style="position:absolute;left:99;top:2717;width:10803;height:7000;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dUvZ4cUA&#10;AADbAAAADwAAAGRycy9kb3ducmV2LnhtbESPQWvCQBSE74L/YXlCb7pRW9HUVVRaEaSgsdDrI/ua&#10;RLNvQ3Ybt/++Wyj0OMzMN8xyHUwtOmpdZVnBeJSAIM6trrhQ8H55Hc5BOI+ssbZMCr7JwXrV7y0x&#10;1fbOZ+oyX4gIYZeigtL7JpXS5SUZdCPbEEfv07YGfZRtIXWL9wg3tZwkyUwarDgulNjQrqT8ln0Z&#10;Bdv9U3W+voTkeNpnXZgdpp7ePpR6GITNMwhPwf+H/9oHreBxAb9f4g+Qqx8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B1S9nhxQAAANsAAAAPAAAAAAAAAAAAAAAAAJgCAABkcnMv&#10;ZG93bnJldi54bWxQSwUGAAAAAAQABAD1AAAAigMAAAAA&#10;" fillcolor="#eaf1dd [662]" strokecolor="#9bbb59 [3206]" strokeweight="1.5pt">
                  <v:textbox>
                    <w:txbxContent>
                      <w:p w:rsidR="00334D21" w:rsidRPr="002F5389" w:rsidRDefault="00334D21" w:rsidP="002F5389">
                        <w:pPr>
                          <w:pStyle w:val="Odstavecseseznamem"/>
                          <w:numPr>
                            <w:ilvl w:val="0"/>
                            <w:numId w:val="41"/>
                          </w:numPr>
                          <w:ind w:left="142" w:hanging="142"/>
                          <w:rPr>
                            <w:rFonts w:ascii="Calibri" w:hAnsi="Calibri" w:cs="Calibri"/>
                            <w:color w:val="000000" w:themeColor="text1"/>
                            <w:sz w:val="18"/>
                            <w:szCs w:val="18"/>
                          </w:rPr>
                        </w:pPr>
                        <w:r w:rsidRPr="002F5389">
                          <w:rPr>
                            <w:rFonts w:ascii="Calibri" w:hAnsi="Calibri" w:cs="Calibri"/>
                            <w:color w:val="000000" w:themeColor="text1"/>
                            <w:sz w:val="18"/>
                            <w:szCs w:val="18"/>
                          </w:rPr>
                          <w:t xml:space="preserve">zpřesněná formulace pevné doby vyplácení podpory </w:t>
                        </w:r>
                        <w:r>
                          <w:rPr>
                            <w:rFonts w:ascii="Calibri" w:hAnsi="Calibri" w:cs="Calibri"/>
                            <w:color w:val="000000" w:themeColor="text1"/>
                            <w:sz w:val="18"/>
                            <w:szCs w:val="18"/>
                          </w:rPr>
                          <w:br/>
                        </w:r>
                        <w:r w:rsidRPr="002F5389">
                          <w:rPr>
                            <w:rFonts w:ascii="Calibri" w:hAnsi="Calibri" w:cs="Calibri"/>
                            <w:color w:val="000000" w:themeColor="text1"/>
                            <w:sz w:val="18"/>
                            <w:szCs w:val="18"/>
                          </w:rPr>
                          <w:t>(§</w:t>
                        </w:r>
                        <w:r>
                          <w:rPr>
                            <w:rFonts w:ascii="Calibri" w:hAnsi="Calibri" w:cs="Calibri"/>
                            <w:color w:val="000000" w:themeColor="text1"/>
                            <w:sz w:val="18"/>
                            <w:szCs w:val="18"/>
                          </w:rPr>
                          <w:t> </w:t>
                        </w:r>
                        <w:r w:rsidRPr="002F5389">
                          <w:rPr>
                            <w:rFonts w:ascii="Calibri" w:hAnsi="Calibri" w:cs="Calibri"/>
                            <w:color w:val="000000" w:themeColor="text1"/>
                            <w:sz w:val="18"/>
                            <w:szCs w:val="18"/>
                          </w:rPr>
                          <w:t>2</w:t>
                        </w:r>
                        <w:r>
                          <w:rPr>
                            <w:rFonts w:ascii="Calibri" w:hAnsi="Calibri" w:cs="Calibri"/>
                            <w:color w:val="000000" w:themeColor="text1"/>
                            <w:sz w:val="18"/>
                            <w:szCs w:val="18"/>
                          </w:rPr>
                          <w:t xml:space="preserve"> odst. </w:t>
                        </w:r>
                        <w:r w:rsidRPr="002F5389">
                          <w:rPr>
                            <w:rFonts w:ascii="Calibri" w:hAnsi="Calibri" w:cs="Calibri"/>
                            <w:color w:val="000000" w:themeColor="text1"/>
                            <w:sz w:val="18"/>
                            <w:szCs w:val="18"/>
                          </w:rPr>
                          <w:t>9)</w:t>
                        </w:r>
                        <w:r>
                          <w:rPr>
                            <w:rFonts w:ascii="Calibri" w:hAnsi="Calibri" w:cs="Calibri"/>
                            <w:color w:val="000000" w:themeColor="text1"/>
                            <w:sz w:val="18"/>
                            <w:szCs w:val="18"/>
                          </w:rPr>
                          <w:t>.</w:t>
                        </w:r>
                      </w:p>
                    </w:txbxContent>
                  </v:textbox>
                </v:rect>
              </v:group>
            </w:pict>
          </mc:Fallback>
        </mc:AlternateContent>
      </w:r>
      <w:r w:rsidR="004C7CEE" w:rsidRPr="001A0D0E">
        <w:rPr>
          <w:rFonts w:ascii="Arial" w:hAnsi="Arial" w:cs="Arial"/>
          <w:noProof/>
          <w:lang w:eastAsia="cs-CZ"/>
        </w:rPr>
        <mc:AlternateContent>
          <mc:Choice Requires="wpg">
            <w:drawing>
              <wp:anchor distT="0" distB="0" distL="114300" distR="114300" simplePos="0" relativeHeight="251672576" behindDoc="0" locked="0" layoutInCell="1" allowOverlap="1" wp14:anchorId="4330E3FD" wp14:editId="45A730A2">
                <wp:simplePos x="0" y="0"/>
                <wp:positionH relativeFrom="column">
                  <wp:posOffset>1372235</wp:posOffset>
                </wp:positionH>
                <wp:positionV relativeFrom="paragraph">
                  <wp:posOffset>3090214</wp:posOffset>
                </wp:positionV>
                <wp:extent cx="1097915" cy="1843405"/>
                <wp:effectExtent l="0" t="0" r="6985" b="23495"/>
                <wp:wrapNone/>
                <wp:docPr id="39" name="Skupina 39"/>
                <wp:cNvGraphicFramePr/>
                <a:graphic xmlns:a="http://schemas.openxmlformats.org/drawingml/2006/main">
                  <a:graphicData uri="http://schemas.microsoft.com/office/word/2010/wordprocessingGroup">
                    <wpg:wgp>
                      <wpg:cNvGrpSpPr/>
                      <wpg:grpSpPr>
                        <a:xfrm>
                          <a:off x="0" y="0"/>
                          <a:ext cx="1097915" cy="1843405"/>
                          <a:chOff x="-9063" y="55686"/>
                          <a:chExt cx="1098922" cy="932345"/>
                        </a:xfrm>
                      </wpg:grpSpPr>
                      <wps:wsp>
                        <wps:cNvPr id="40" name="Obdélník 40"/>
                        <wps:cNvSpPr/>
                        <wps:spPr>
                          <a:xfrm>
                            <a:off x="-9063" y="55686"/>
                            <a:ext cx="1098922" cy="200163"/>
                          </a:xfrm>
                          <a:prstGeom prst="rect">
                            <a:avLst/>
                          </a:prstGeom>
                          <a:solidFill>
                            <a:schemeClr val="accent3"/>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435894" w:rsidRDefault="00334D21" w:rsidP="002F5389">
                              <w:pPr>
                                <w:spacing w:after="0" w:line="240" w:lineRule="auto"/>
                                <w:jc w:val="center"/>
                                <w:rPr>
                                  <w:rFonts w:ascii="Calibri" w:hAnsi="Calibri" w:cs="Calibri"/>
                                  <w:b/>
                                  <w:sz w:val="18"/>
                                  <w:szCs w:val="18"/>
                                </w:rPr>
                              </w:pPr>
                              <w:r w:rsidRPr="00435894">
                                <w:rPr>
                                  <w:rFonts w:ascii="Calibri" w:hAnsi="Calibri" w:cs="Calibri"/>
                                  <w:b/>
                                  <w:sz w:val="18"/>
                                  <w:szCs w:val="18"/>
                                </w:rPr>
                                <w:t>Vyhláška</w:t>
                              </w:r>
                              <w:r>
                                <w:rPr>
                                  <w:rFonts w:ascii="Calibri" w:hAnsi="Calibri" w:cs="Calibri"/>
                                  <w:b/>
                                  <w:sz w:val="18"/>
                                  <w:szCs w:val="18"/>
                                </w:rPr>
                                <w:t xml:space="preserve"> </w:t>
                              </w:r>
                              <w:r w:rsidRPr="00435894">
                                <w:rPr>
                                  <w:rFonts w:ascii="Calibri" w:hAnsi="Calibri" w:cs="Calibri"/>
                                  <w:b/>
                                  <w:sz w:val="18"/>
                                  <w:szCs w:val="18"/>
                                </w:rPr>
                                <w:t>č.</w:t>
                              </w:r>
                              <w:r>
                                <w:rPr>
                                  <w:rFonts w:ascii="Calibri" w:hAnsi="Calibri" w:cs="Calibri"/>
                                  <w:b/>
                                  <w:sz w:val="18"/>
                                  <w:szCs w:val="18"/>
                                </w:rPr>
                                <w:t> </w:t>
                              </w:r>
                              <w:r w:rsidRPr="00435894">
                                <w:rPr>
                                  <w:rFonts w:ascii="Calibri" w:hAnsi="Calibri" w:cs="Calibri"/>
                                  <w:b/>
                                  <w:sz w:val="18"/>
                                  <w:szCs w:val="18"/>
                                </w:rPr>
                                <w:t>150/2007</w:t>
                              </w:r>
                              <w:r>
                                <w:rPr>
                                  <w:rFonts w:ascii="Calibri" w:hAnsi="Calibri" w:cs="Calibri"/>
                                  <w:b/>
                                  <w:sz w:val="18"/>
                                  <w:szCs w:val="18"/>
                                </w:rPr>
                                <w:t> </w:t>
                              </w:r>
                              <w:r w:rsidRPr="00435894">
                                <w:rPr>
                                  <w:rFonts w:ascii="Calibri" w:hAnsi="Calibri" w:cs="Calibri"/>
                                  <w:b/>
                                  <w:sz w:val="18"/>
                                  <w:szCs w:val="18"/>
                                </w:rPr>
                                <w:t>Sb.</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1" name="Obdélník 41"/>
                        <wps:cNvSpPr/>
                        <wps:spPr>
                          <a:xfrm>
                            <a:off x="-1" y="255849"/>
                            <a:ext cx="1080991" cy="732182"/>
                          </a:xfrm>
                          <a:prstGeom prst="rect">
                            <a:avLst/>
                          </a:prstGeom>
                          <a:solidFill>
                            <a:schemeClr val="accent3">
                              <a:lumMod val="20000"/>
                              <a:lumOff val="80000"/>
                            </a:schemeClr>
                          </a:solidFill>
                          <a:ln w="19050">
                            <a:solidFill>
                              <a:schemeClr val="accent3"/>
                            </a:solid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435894" w:rsidRDefault="00334D21" w:rsidP="00435894">
                              <w:pPr>
                                <w:pStyle w:val="Odstavecseseznamem"/>
                                <w:numPr>
                                  <w:ilvl w:val="0"/>
                                  <w:numId w:val="41"/>
                                </w:numPr>
                                <w:ind w:left="142" w:hanging="142"/>
                                <w:rPr>
                                  <w:rFonts w:ascii="Calibri" w:hAnsi="Calibri" w:cs="Calibri"/>
                                  <w:color w:val="000000" w:themeColor="text1"/>
                                  <w:sz w:val="18"/>
                                  <w:szCs w:val="18"/>
                                </w:rPr>
                              </w:pPr>
                              <w:r w:rsidRPr="00435894">
                                <w:rPr>
                                  <w:rFonts w:ascii="Calibri" w:hAnsi="Calibri" w:cs="Calibri"/>
                                  <w:color w:val="000000" w:themeColor="text1"/>
                                  <w:sz w:val="18"/>
                                  <w:szCs w:val="18"/>
                                </w:rPr>
                                <w:t>pevná doba vyplácení podpory vázaná na životnost</w:t>
                              </w:r>
                              <w:r>
                                <w:rPr>
                                  <w:rFonts w:ascii="Calibri" w:hAnsi="Calibri" w:cs="Calibri"/>
                                  <w:color w:val="000000" w:themeColor="text1"/>
                                  <w:sz w:val="18"/>
                                  <w:szCs w:val="18"/>
                                </w:rPr>
                                <w:t xml:space="preserve"> </w:t>
                              </w:r>
                              <w:r>
                                <w:rPr>
                                  <w:rFonts w:ascii="Calibri" w:hAnsi="Calibri" w:cs="Calibri"/>
                                  <w:color w:val="000000" w:themeColor="text1"/>
                                  <w:sz w:val="18"/>
                                  <w:szCs w:val="18"/>
                                </w:rPr>
                                <w:br/>
                                <w:t>(§ </w:t>
                              </w:r>
                              <w:r w:rsidRPr="00435894">
                                <w:rPr>
                                  <w:rFonts w:ascii="Calibri" w:hAnsi="Calibri" w:cs="Calibri"/>
                                  <w:color w:val="000000" w:themeColor="text1"/>
                                  <w:sz w:val="18"/>
                                  <w:szCs w:val="18"/>
                                </w:rPr>
                                <w:t>2</w:t>
                              </w:r>
                              <w:r>
                                <w:rPr>
                                  <w:rFonts w:ascii="Calibri" w:hAnsi="Calibri" w:cs="Calibri"/>
                                  <w:color w:val="000000" w:themeColor="text1"/>
                                  <w:sz w:val="18"/>
                                  <w:szCs w:val="18"/>
                                </w:rPr>
                                <w:t xml:space="preserve"> odst. </w:t>
                              </w:r>
                              <w:r w:rsidRPr="00435894">
                                <w:rPr>
                                  <w:rFonts w:ascii="Calibri" w:hAnsi="Calibri" w:cs="Calibri"/>
                                  <w:color w:val="000000" w:themeColor="text1"/>
                                  <w:sz w:val="18"/>
                                  <w:szCs w:val="18"/>
                                </w:rPr>
                                <w:t>11)</w:t>
                              </w:r>
                              <w:r>
                                <w:rPr>
                                  <w:rFonts w:ascii="Calibri" w:hAnsi="Calibri" w:cs="Calibri"/>
                                  <w:color w:val="000000" w:themeColor="text1"/>
                                  <w:sz w:val="18"/>
                                  <w:szCs w:val="18"/>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id="Skupina 39" o:spid="_x0000_s1050" style="position:absolute;margin-left:108.05pt;margin-top:243.3pt;width:86.45pt;height:145.15pt;z-index:251672576;mso-width-relative:margin;mso-height-relative:margin" coordorigin="-90,556" coordsize="10989,932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NMsQgwMAAGYLAAAOAAAAZHJzL2Uyb0RvYy54bWzsVs1O3DAQvlfqO1i+l/zsBjYRASFaUCVa&#10;UKHq2es4uxGO7dpesvSNeuhT9MU6tpMsbFdVRUVPcAi2Zzzj+fzNtz48Xrcc3TFtGilKnOzFGDFB&#10;ZdWIRYk/35y9mWFkLBEV4VKwEt8zg4+PXr867FTBUrmUvGIaQRBhik6VeGmtKqLI0CVridmTigkw&#10;1lK3xMJUL6JKkw6itzxK43g/6qSulJaUGQOrb4MRH/n4dc2ovaxrwyziJYazWf/V/jt33+jokBQL&#10;TdSyof0xyBNO0ZJGQNIx1FtiCVrp5rdQbUO1NLK2e1S2kazrhjJfA1STxFvVnGu5Ur6WRdEt1AgT&#10;QLuF05PD0o93Vxo1VYknOUaCtHBH17cr1QiCYAXg6dSiAK9zra7Vle4XFmHmKl7XunX/oRa09sDe&#10;j8CytUUUFpM4P8iTDCMKtmQ2nUzjLEBPl3A/bt+bPN6fYAT2LNuf7Q/Wd5sIszxNQ4R8kk6mPkA0&#10;5I/cMcdTdQrYZDaAmX8D7HpJFPP3YBwUPWBT4FMA7HJe/fzOxc8ftwgWPUTecQTMFAaw24HWzqof&#10;oLapGcieAEAQfKyZFEobe85ki9ygxBro7llI7i6MDa6Di0tuJG+qs4ZzP3Etxk65RncEmoNQyoQd&#10;Ejzy5ML5C+l2hqBuBRAfyvIje8+Z8+PiE6uBUXCnqT+M7+XtREkwLUnFQv4shr++vHGHL9YHdJFr&#10;yD/G7gPsKiLpw/T+bivzUjBujv90sFDiuMNnlsKOm9tGSL0rALdj5uA/gBSgcSjZ9Xztuy3xDHdL&#10;c1ndA6O0DNpkFD1r4DYviLFXRIMYAc1AYO0lfGouuxLLfoTRUupvu9adP1AerBh1IG4lNl9XRDOM&#10;+HsBzZAnU8de6yfT7CCFiX5omT+0iFV7KoEiCUi5on7o/C0fhrWW7RfQ4ROXFUxEUMhdYmr1MDm1&#10;QXRBySk7OfFuoICK2AtxragL7oB2bL1ZfyFa9ZS20Awf5dCApNhidvB1O4U8WVlZN572G1z7KwAx&#10;cEr2P1QBUPpdFTwxXH6Qj79QBYgBQphm2WzqNRgIPOrgLM5zsDslPZikySx9fk1w+PJV+0FWoVdB&#10;i0Kv+mUn4F5CZsMyKNTjFt6SEwQkTvI469vwKaoEKV5E6J9F6MBxZ9MsLyL0/CLkHyrwmPM/bf3D&#10;070WH869aG2ex0e/AAAA//8DAFBLAwQUAAYACAAAACEAA0J8AuIAAAALAQAADwAAAGRycy9kb3du&#10;cmV2LnhtbEyPwU7DMBBE70j8g7VI3KjjFtw0ZFNVFXCqkGiREDc33iZRYzuK3ST9e8wJjqt9mnmT&#10;ryfTsoF63ziLIGYJMLKl042tED4Prw8pMB+U1ap1lhCu5GFd3N7kKtNutB807EPFYoj1mUKoQ+gy&#10;zn1Zk1F+5jqy8XdyvVEhnn3Fda/GGG5aPk8SyY1qbGyoVUfbmsrz/mIQ3kY1bhbiZdidT9vr9+Hp&#10;/WsnCPH+bto8Aws0hT8YfvWjOhTR6eguVnvWIsyFFBFFeEylBBaJRbqK644Iy6VcAS9y/n9D8QMA&#10;AP//AwBQSwECLQAUAAYACAAAACEAtoM4kv4AAADhAQAAEwAAAAAAAAAAAAAAAAAAAAAAW0NvbnRl&#10;bnRfVHlwZXNdLnhtbFBLAQItABQABgAIAAAAIQA4/SH/1gAAAJQBAAALAAAAAAAAAAAAAAAAAC8B&#10;AABfcmVscy8ucmVsc1BLAQItABQABgAIAAAAIQCzNMsQgwMAAGYLAAAOAAAAAAAAAAAAAAAAAC4C&#10;AABkcnMvZTJvRG9jLnhtbFBLAQItABQABgAIAAAAIQADQnwC4gAAAAsBAAAPAAAAAAAAAAAAAAAA&#10;AN0FAABkcnMvZG93bnJldi54bWxQSwUGAAAAAAQABADzAAAA7AYAAAAA&#10;">
                <v:rect id="Obdélník 40" o:spid="_x0000_s1051" style="position:absolute;left:-90;top:556;width:10988;height:2002;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tRFFjr8A&#10;AADbAAAADwAAAGRycy9kb3ducmV2LnhtbERPz2uDMBS+D/o/hDfobcaNOoZrFBEK63Fu7vwwrypL&#10;XsSk1favbw6DHT++3/tytUZcaPajYwXPSQqCuHN65F7B99fh6Q2ED8gajWNScCUPZbF52GOu3cKf&#10;dGlCL2II+xwVDCFMuZS+G8iiT9xEHLmTmy2GCOde6hmXGG6NfEnTV2lx5Ngw4ET1QN1vc7YKMqZj&#10;FpqbqduqOp2xa+sfb5TaPq7VO4hAa/gX/7k/tIJdXB+/xB8gizsAAAD//wMAUEsBAi0AFAAGAAgA&#10;AAAhAPD3irv9AAAA4gEAABMAAAAAAAAAAAAAAAAAAAAAAFtDb250ZW50X1R5cGVzXS54bWxQSwEC&#10;LQAUAAYACAAAACEAMd1fYdIAAACPAQAACwAAAAAAAAAAAAAAAAAuAQAAX3JlbHMvLnJlbHNQSwEC&#10;LQAUAAYACAAAACEAMy8FnkEAAAA5AAAAEAAAAAAAAAAAAAAAAAApAgAAZHJzL3NoYXBleG1sLnht&#10;bFBLAQItABQABgAIAAAAIQC1EUWOvwAAANsAAAAPAAAAAAAAAAAAAAAAAJgCAABkcnMvZG93bnJl&#10;di54bWxQSwUGAAAAAAQABAD1AAAAhAMAAAAA&#10;" fillcolor="#9bbb59 [3206]" stroked="f" strokeweight="2pt">
                  <v:textbox>
                    <w:txbxContent>
                      <w:p w:rsidR="00334D21" w:rsidRPr="00435894" w:rsidRDefault="00334D21" w:rsidP="002F5389">
                        <w:pPr>
                          <w:spacing w:after="0" w:line="240" w:lineRule="auto"/>
                          <w:jc w:val="center"/>
                          <w:rPr>
                            <w:rFonts w:ascii="Calibri" w:hAnsi="Calibri" w:cs="Calibri"/>
                            <w:b/>
                            <w:sz w:val="18"/>
                            <w:szCs w:val="18"/>
                          </w:rPr>
                        </w:pPr>
                        <w:r w:rsidRPr="00435894">
                          <w:rPr>
                            <w:rFonts w:ascii="Calibri" w:hAnsi="Calibri" w:cs="Calibri"/>
                            <w:b/>
                            <w:sz w:val="18"/>
                            <w:szCs w:val="18"/>
                          </w:rPr>
                          <w:t>Vyhláška</w:t>
                        </w:r>
                        <w:r>
                          <w:rPr>
                            <w:rFonts w:ascii="Calibri" w:hAnsi="Calibri" w:cs="Calibri"/>
                            <w:b/>
                            <w:sz w:val="18"/>
                            <w:szCs w:val="18"/>
                          </w:rPr>
                          <w:t xml:space="preserve"> </w:t>
                        </w:r>
                        <w:r w:rsidRPr="00435894">
                          <w:rPr>
                            <w:rFonts w:ascii="Calibri" w:hAnsi="Calibri" w:cs="Calibri"/>
                            <w:b/>
                            <w:sz w:val="18"/>
                            <w:szCs w:val="18"/>
                          </w:rPr>
                          <w:t>č.</w:t>
                        </w:r>
                        <w:r>
                          <w:rPr>
                            <w:rFonts w:ascii="Calibri" w:hAnsi="Calibri" w:cs="Calibri"/>
                            <w:b/>
                            <w:sz w:val="18"/>
                            <w:szCs w:val="18"/>
                          </w:rPr>
                          <w:t> </w:t>
                        </w:r>
                        <w:r w:rsidRPr="00435894">
                          <w:rPr>
                            <w:rFonts w:ascii="Calibri" w:hAnsi="Calibri" w:cs="Calibri"/>
                            <w:b/>
                            <w:sz w:val="18"/>
                            <w:szCs w:val="18"/>
                          </w:rPr>
                          <w:t>150/2007</w:t>
                        </w:r>
                        <w:r>
                          <w:rPr>
                            <w:rFonts w:ascii="Calibri" w:hAnsi="Calibri" w:cs="Calibri"/>
                            <w:b/>
                            <w:sz w:val="18"/>
                            <w:szCs w:val="18"/>
                          </w:rPr>
                          <w:t> </w:t>
                        </w:r>
                        <w:r w:rsidRPr="00435894">
                          <w:rPr>
                            <w:rFonts w:ascii="Calibri" w:hAnsi="Calibri" w:cs="Calibri"/>
                            <w:b/>
                            <w:sz w:val="18"/>
                            <w:szCs w:val="18"/>
                          </w:rPr>
                          <w:t>Sb.</w:t>
                        </w:r>
                      </w:p>
                    </w:txbxContent>
                  </v:textbox>
                </v:rect>
                <v:rect id="Obdélník 41" o:spid="_x0000_s1052" style="position:absolute;top:2558;width:10809;height:7322;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iz3V58QA&#10;AADbAAAADwAAAGRycy9kb3ducmV2LnhtbESPQWvCQBSE70L/w/IK3nRjrSKpq7TFiiBCjYLXR/Y1&#10;SZt9G7JrXP+9Kwg9DjPzDTNfBlOLjlpXWVYwGiYgiHOrKy4UHA9fgxkI55E11pZJwZUcLBdPvTmm&#10;2l54T13mCxEh7FJUUHrfpFK6vCSDbmgb4uj92Nagj7ItpG7xEuGmli9JMpUGK44LJTb0WVL+l52N&#10;go/1pNr/rkKy/V5nXZhuxp52J6X6z+H9DYSn4P/Dj/ZGK3gdwf1L/AFycQMAAP//AwBQSwECLQAU&#10;AAYACAAAACEA8PeKu/0AAADiAQAAEwAAAAAAAAAAAAAAAAAAAAAAW0NvbnRlbnRfVHlwZXNdLnht&#10;bFBLAQItABQABgAIAAAAIQAx3V9h0gAAAI8BAAALAAAAAAAAAAAAAAAAAC4BAABfcmVscy8ucmVs&#10;c1BLAQItABQABgAIAAAAIQAzLwWeQQAAADkAAAAQAAAAAAAAAAAAAAAAACkCAABkcnMvc2hhcGV4&#10;bWwueG1sUEsBAi0AFAAGAAgAAAAhAIs91efEAAAA2wAAAA8AAAAAAAAAAAAAAAAAmAIAAGRycy9k&#10;b3ducmV2LnhtbFBLBQYAAAAABAAEAPUAAACJAwAAAAA=&#10;" fillcolor="#eaf1dd [662]" strokecolor="#9bbb59 [3206]" strokeweight="1.5pt">
                  <v:textbox>
                    <w:txbxContent>
                      <w:p w:rsidR="00334D21" w:rsidRPr="00435894" w:rsidRDefault="00334D21" w:rsidP="00435894">
                        <w:pPr>
                          <w:pStyle w:val="Odstavecseseznamem"/>
                          <w:numPr>
                            <w:ilvl w:val="0"/>
                            <w:numId w:val="41"/>
                          </w:numPr>
                          <w:ind w:left="142" w:hanging="142"/>
                          <w:rPr>
                            <w:rFonts w:ascii="Calibri" w:hAnsi="Calibri" w:cs="Calibri"/>
                            <w:color w:val="000000" w:themeColor="text1"/>
                            <w:sz w:val="18"/>
                            <w:szCs w:val="18"/>
                          </w:rPr>
                        </w:pPr>
                        <w:r w:rsidRPr="00435894">
                          <w:rPr>
                            <w:rFonts w:ascii="Calibri" w:hAnsi="Calibri" w:cs="Calibri"/>
                            <w:color w:val="000000" w:themeColor="text1"/>
                            <w:sz w:val="18"/>
                            <w:szCs w:val="18"/>
                          </w:rPr>
                          <w:t>pevná doba vyplácení podpory vázaná na životnost</w:t>
                        </w:r>
                        <w:r>
                          <w:rPr>
                            <w:rFonts w:ascii="Calibri" w:hAnsi="Calibri" w:cs="Calibri"/>
                            <w:color w:val="000000" w:themeColor="text1"/>
                            <w:sz w:val="18"/>
                            <w:szCs w:val="18"/>
                          </w:rPr>
                          <w:t xml:space="preserve"> </w:t>
                        </w:r>
                        <w:r>
                          <w:rPr>
                            <w:rFonts w:ascii="Calibri" w:hAnsi="Calibri" w:cs="Calibri"/>
                            <w:color w:val="000000" w:themeColor="text1"/>
                            <w:sz w:val="18"/>
                            <w:szCs w:val="18"/>
                          </w:rPr>
                          <w:br/>
                          <w:t>(§ </w:t>
                        </w:r>
                        <w:r w:rsidRPr="00435894">
                          <w:rPr>
                            <w:rFonts w:ascii="Calibri" w:hAnsi="Calibri" w:cs="Calibri"/>
                            <w:color w:val="000000" w:themeColor="text1"/>
                            <w:sz w:val="18"/>
                            <w:szCs w:val="18"/>
                          </w:rPr>
                          <w:t>2</w:t>
                        </w:r>
                        <w:r>
                          <w:rPr>
                            <w:rFonts w:ascii="Calibri" w:hAnsi="Calibri" w:cs="Calibri"/>
                            <w:color w:val="000000" w:themeColor="text1"/>
                            <w:sz w:val="18"/>
                            <w:szCs w:val="18"/>
                          </w:rPr>
                          <w:t xml:space="preserve"> odst. </w:t>
                        </w:r>
                        <w:r w:rsidRPr="00435894">
                          <w:rPr>
                            <w:rFonts w:ascii="Calibri" w:hAnsi="Calibri" w:cs="Calibri"/>
                            <w:color w:val="000000" w:themeColor="text1"/>
                            <w:sz w:val="18"/>
                            <w:szCs w:val="18"/>
                          </w:rPr>
                          <w:t>11)</w:t>
                        </w:r>
                        <w:r>
                          <w:rPr>
                            <w:rFonts w:ascii="Calibri" w:hAnsi="Calibri" w:cs="Calibri"/>
                            <w:color w:val="000000" w:themeColor="text1"/>
                            <w:sz w:val="18"/>
                            <w:szCs w:val="18"/>
                          </w:rPr>
                          <w:t>.</w:t>
                        </w:r>
                      </w:p>
                    </w:txbxContent>
                  </v:textbox>
                </v:rect>
              </v:group>
            </w:pict>
          </mc:Fallback>
        </mc:AlternateContent>
      </w:r>
      <w:r w:rsidR="004C7CEE" w:rsidRPr="001A0D0E">
        <w:rPr>
          <w:rFonts w:ascii="Arial" w:hAnsi="Arial" w:cs="Arial"/>
          <w:noProof/>
          <w:lang w:eastAsia="cs-CZ"/>
        </w:rPr>
        <mc:AlternateContent>
          <mc:Choice Requires="wpg">
            <w:drawing>
              <wp:anchor distT="0" distB="0" distL="114300" distR="114300" simplePos="0" relativeHeight="251668480" behindDoc="0" locked="0" layoutInCell="1" allowOverlap="1" wp14:anchorId="3A019AE2" wp14:editId="6A9F9662">
                <wp:simplePos x="0" y="0"/>
                <wp:positionH relativeFrom="column">
                  <wp:posOffset>-290195</wp:posOffset>
                </wp:positionH>
                <wp:positionV relativeFrom="paragraph">
                  <wp:posOffset>3102279</wp:posOffset>
                </wp:positionV>
                <wp:extent cx="1115695" cy="1807210"/>
                <wp:effectExtent l="0" t="0" r="8255" b="21590"/>
                <wp:wrapNone/>
                <wp:docPr id="33" name="Skupina 33"/>
                <wp:cNvGraphicFramePr/>
                <a:graphic xmlns:a="http://schemas.openxmlformats.org/drawingml/2006/main">
                  <a:graphicData uri="http://schemas.microsoft.com/office/word/2010/wordprocessingGroup">
                    <wpg:wgp>
                      <wpg:cNvGrpSpPr/>
                      <wpg:grpSpPr>
                        <a:xfrm>
                          <a:off x="0" y="0"/>
                          <a:ext cx="1115695" cy="1807210"/>
                          <a:chOff x="0" y="0"/>
                          <a:chExt cx="1116000" cy="1644016"/>
                        </a:xfrm>
                      </wpg:grpSpPr>
                      <wps:wsp>
                        <wps:cNvPr id="23" name="Obdélník 23"/>
                        <wps:cNvSpPr/>
                        <wps:spPr>
                          <a:xfrm>
                            <a:off x="0" y="0"/>
                            <a:ext cx="1116000" cy="384218"/>
                          </a:xfrm>
                          <a:prstGeom prst="rect">
                            <a:avLst/>
                          </a:prstGeom>
                          <a:solidFill>
                            <a:schemeClr val="accent2"/>
                          </a:solidFill>
                          <a:ln w="19050">
                            <a:no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435894" w:rsidRDefault="00334D21" w:rsidP="002F5389">
                              <w:pPr>
                                <w:spacing w:after="0" w:line="240" w:lineRule="auto"/>
                                <w:jc w:val="center"/>
                                <w:rPr>
                                  <w:rFonts w:ascii="Calibri" w:hAnsi="Calibri" w:cs="Calibri"/>
                                  <w:b/>
                                  <w:sz w:val="18"/>
                                  <w:szCs w:val="18"/>
                                </w:rPr>
                              </w:pPr>
                              <w:r w:rsidRPr="00435894">
                                <w:rPr>
                                  <w:rFonts w:ascii="Calibri" w:hAnsi="Calibri" w:cs="Calibri"/>
                                  <w:b/>
                                  <w:sz w:val="18"/>
                                  <w:szCs w:val="18"/>
                                </w:rPr>
                                <w:t>Zákon č.</w:t>
                              </w:r>
                              <w:r>
                                <w:rPr>
                                  <w:rFonts w:ascii="Calibri" w:hAnsi="Calibri" w:cs="Calibri"/>
                                  <w:b/>
                                  <w:sz w:val="18"/>
                                  <w:szCs w:val="18"/>
                                </w:rPr>
                                <w:t> </w:t>
                              </w:r>
                              <w:r w:rsidRPr="00435894">
                                <w:rPr>
                                  <w:rFonts w:ascii="Calibri" w:hAnsi="Calibri" w:cs="Calibri"/>
                                  <w:b/>
                                  <w:sz w:val="18"/>
                                  <w:szCs w:val="18"/>
                                </w:rPr>
                                <w:t>180/2005</w:t>
                              </w:r>
                              <w:r>
                                <w:rPr>
                                  <w:rFonts w:ascii="Calibri" w:hAnsi="Calibri" w:cs="Calibri"/>
                                  <w:b/>
                                  <w:sz w:val="18"/>
                                  <w:szCs w:val="18"/>
                                </w:rPr>
                                <w:t> </w:t>
                              </w:r>
                              <w:r w:rsidRPr="00435894">
                                <w:rPr>
                                  <w:rFonts w:ascii="Calibri" w:hAnsi="Calibri" w:cs="Calibri"/>
                                  <w:b/>
                                  <w:sz w:val="18"/>
                                  <w:szCs w:val="18"/>
                                </w:rPr>
                                <w:t>Sb.</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5" name="Obdélník 25"/>
                        <wps:cNvSpPr/>
                        <wps:spPr>
                          <a:xfrm>
                            <a:off x="9938" y="384174"/>
                            <a:ext cx="1080295" cy="1259842"/>
                          </a:xfrm>
                          <a:prstGeom prst="rect">
                            <a:avLst/>
                          </a:prstGeom>
                          <a:solidFill>
                            <a:schemeClr val="accent2">
                              <a:lumMod val="20000"/>
                              <a:lumOff val="80000"/>
                            </a:schemeClr>
                          </a:solidFill>
                          <a:ln w="19050">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txbx>
                          <w:txbxContent>
                            <w:p w:rsidR="00334D21" w:rsidRPr="00435894" w:rsidRDefault="00334D21" w:rsidP="00435894">
                              <w:pPr>
                                <w:pStyle w:val="Odstavecseseznamem"/>
                                <w:numPr>
                                  <w:ilvl w:val="0"/>
                                  <w:numId w:val="41"/>
                                </w:numPr>
                                <w:spacing w:after="0" w:line="240" w:lineRule="auto"/>
                                <w:ind w:left="142" w:hanging="142"/>
                                <w:rPr>
                                  <w:rFonts w:ascii="Calibri" w:hAnsi="Calibri" w:cs="Calibri"/>
                                  <w:color w:val="000000" w:themeColor="text1"/>
                                  <w:sz w:val="18"/>
                                  <w:szCs w:val="18"/>
                                </w:rPr>
                              </w:pPr>
                              <w:r w:rsidRPr="00435894">
                                <w:rPr>
                                  <w:rFonts w:ascii="Calibri" w:hAnsi="Calibri" w:cs="Calibri"/>
                                  <w:color w:val="000000" w:themeColor="text1"/>
                                  <w:sz w:val="18"/>
                                  <w:szCs w:val="18"/>
                                </w:rPr>
                                <w:t xml:space="preserve">§ 6 odst. 4 </w:t>
                              </w:r>
                              <w:r w:rsidRPr="00435894">
                                <w:rPr>
                                  <w:rFonts w:ascii="Calibri" w:hAnsi="Calibri" w:cs="Calibri"/>
                                  <w:color w:val="000000" w:themeColor="text1"/>
                                  <w:sz w:val="18"/>
                                  <w:szCs w:val="18"/>
                                </w:rPr>
                                <w:br/>
                                <w:t>(5% zarážka)</w:t>
                              </w:r>
                              <w:r>
                                <w:rPr>
                                  <w:rFonts w:ascii="Calibri" w:hAnsi="Calibri" w:cs="Calibri"/>
                                  <w:color w:val="000000" w:themeColor="text1"/>
                                  <w:sz w:val="18"/>
                                  <w:szCs w:val="18"/>
                                </w:rPr>
                                <w:t>,</w:t>
                              </w:r>
                            </w:p>
                            <w:p w:rsidR="00334D21" w:rsidRPr="00435894" w:rsidRDefault="00334D21" w:rsidP="00435894">
                              <w:pPr>
                                <w:pStyle w:val="Odstavecseseznamem"/>
                                <w:numPr>
                                  <w:ilvl w:val="0"/>
                                  <w:numId w:val="41"/>
                                </w:numPr>
                                <w:spacing w:after="0" w:line="240" w:lineRule="auto"/>
                                <w:ind w:left="142" w:hanging="142"/>
                                <w:rPr>
                                  <w:rFonts w:ascii="Calibri" w:hAnsi="Calibri" w:cs="Calibri"/>
                                  <w:color w:val="000000" w:themeColor="text1"/>
                                  <w:sz w:val="18"/>
                                  <w:szCs w:val="18"/>
                                </w:rPr>
                              </w:pPr>
                              <w:r w:rsidRPr="00435894">
                                <w:rPr>
                                  <w:rFonts w:ascii="Calibri" w:hAnsi="Calibri" w:cs="Calibri"/>
                                  <w:color w:val="000000" w:themeColor="text1"/>
                                  <w:sz w:val="18"/>
                                  <w:szCs w:val="18"/>
                                </w:rPr>
                                <w:t>plošná provozní podpora všem OZE</w:t>
                              </w:r>
                              <w:r>
                                <w:rPr>
                                  <w:rFonts w:ascii="Calibri" w:hAnsi="Calibri" w:cs="Calibri"/>
                                  <w:color w:val="000000" w:themeColor="text1"/>
                                  <w:sz w:val="18"/>
                                  <w:szCs w:val="18"/>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id="Skupina 33" o:spid="_x0000_s1053" style="position:absolute;margin-left:-22.85pt;margin-top:244.25pt;width:87.85pt;height:142.3pt;z-index:251668480;mso-width-relative:margin;mso-height-relative:margin" coordsize="11160,164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GnkkfgMAAGQLAAAOAAAAZHJzL2Uyb0RvYy54bWzsVs1O3DAQvlfqO1i+l/ywu+xGBIRoQZUo&#10;oELF2es4mwjHdm0vWfpGPfQpeLGO7SS7/KgSUHHikrXH8+P5ZuZb7+6vGo5umDa1FDlOtmKMmKCy&#10;qMUixz8ujz5NMTKWiIJwKViOb5nB+3sfP+y2KmOprCQvmEbgRJisVTmurFVZFBlasYaYLamYgMNS&#10;6oZY2OpFVGjSgveGR2kcT6JW6kJpSZkxIP0cDvGe91+WjNqzsjTMIp5juJv1X+2/c/eN9nZJttBE&#10;VTXtrkFecIuG1AKCDq4+E0vQUtePXDU11dLI0m5R2USyLGvKfA6QTRI/yOZYy6XyuSyydqEGmADa&#10;Bzi92C09vTnXqC5yvL2NkSAN1OjieqlqQRBIAJ5WLTLQOtbqQp3rTrAIO5fxqtSN+4Vc0MoDezsA&#10;y1YWURAmSTKezMYYUThLpvFOmnTQ0wrq88iOVl/WlpM4hsp5y8loFCcTd6uoDxy5+w3XaRW0kVkj&#10;ZV6H1EVFFPMFMA6DDql0QOpsXtz95uLuzzUCocfGKw5ImcwAaM+AaZ3s9nSUJtN7uZJMaWOPmWyQ&#10;W+RYQ3/7tiM3J8YGWHoVF9RIXhdHNed+42aKHXKNbghMA6GUCZt2Ae5pcoFaqNMsHsfeu5DOR3DP&#10;BYDvYA6J+ZW95cxF4OI7K6GZoOKpN/Rj/DBkEo4qUrBwkzEU2LcDFHWw8CX2Dp3nEuIPvjsHT6WT&#10;dOl0+s6UeRYYjENGQ5hNLHrjwcJHlsIOxk0tpH4qM2574zLo9yAFaBxKdjVf+UELRXWiuSxuoae0&#10;DLRkFD2qoa4nxNhzooGHoO+BW+0ZfEouoSayW2FUSf3rKbnTh6aHU4xa4LUcm59LohlG/KuAcZgl&#10;MENAhH4zGu+ksNGbJ/PNE7FsDiU0SwIsrqhfOn3L+2WpZXMFFHzgosIRERRi55ha3W8ObeBbIHHK&#10;Dg68GpCfIvZEXCjqnDugXd9erq6IVl1zW2CPU9mPIMke9HjQdZZCHiytLGs/AGtcuxIAHTgSewte&#10;AIILDLrJC+Nn8cJstg3/mMCSMP7JzsjZQgv3ZBhP43Sg0XQ8A4roGr5n4X76/yNBuBvwZfNNFmFY&#10;4G83jKsXO/r2fDLtxY+m+J/ccu/wybHsU9zQhBDvPPRqHpr1nfnOQ2/FQ/61Ak85/+/WPTvdW3Fz&#10;73lr/Tje+wsAAP//AwBQSwMEFAAGAAgAAAAhACzRT3LhAAAACwEAAA8AAABkcnMvZG93bnJldi54&#10;bWxMj0Frg0AQhe+F/odlCr0lqzVWsa4hhLanUGhSKL1NdKISd1bcjZp/382pPQ7z8d738vWsOzHS&#10;YFvDCsJlAIK4NFXLtYKvw9siBWEdcoWdYVJwJQvr4v4ux6wyE3/SuHe18CFsM1TQONdnUtqyIY12&#10;aXpi/zuZQaPz51DLasDJh+tOPgXBs9TYsm9osKdtQ+V5f9EK3iecNlH4Ou7Op+315xB/fO9CUurx&#10;Yd68gHA0uz8YbvpeHQrvdDQXrqzoFCxWceJRBas0jUHciCjw644KkiQKQRa5/L+h+AUAAP//AwBQ&#10;SwECLQAUAAYACAAAACEAtoM4kv4AAADhAQAAEwAAAAAAAAAAAAAAAAAAAAAAW0NvbnRlbnRfVHlw&#10;ZXNdLnhtbFBLAQItABQABgAIAAAAIQA4/SH/1gAAAJQBAAALAAAAAAAAAAAAAAAAAC8BAABfcmVs&#10;cy8ucmVsc1BLAQItABQABgAIAAAAIQCLGnkkfgMAAGQLAAAOAAAAAAAAAAAAAAAAAC4CAABkcnMv&#10;ZTJvRG9jLnhtbFBLAQItABQABgAIAAAAIQAs0U9y4QAAAAsBAAAPAAAAAAAAAAAAAAAAANgFAABk&#10;cnMvZG93bnJldi54bWxQSwUGAAAAAAQABADzAAAA5gYAAAAA&#10;">
                <v:rect id="Obdélník 23" o:spid="_x0000_s1054" style="position:absolute;width:11160;height:3842;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7th/R8QA&#10;AADbAAAADwAAAGRycy9kb3ducmV2LnhtbESPQWvCQBSE70L/w/IKvZlNDYikbkIpCC20atOK10f2&#10;mYRm34bdVdN/7wqCx2FmvmGW5Wh6cSLnO8sKnpMUBHFtdceNgt+f1XQBwgdkjb1lUvBPHsriYbLE&#10;XNszf9OpCo2IEPY5KmhDGHIpfd2SQZ/YgTh6B+sMhihdI7XDc4SbXs7SdC4NdhwXWhzoraX6rzoa&#10;BfudydYfw2asVp9Hx+mOv6ptptTT4/j6AiLQGO7hW/tdK5hlcP0Sf4AsLgAAAP//AwBQSwECLQAU&#10;AAYACAAAACEA8PeKu/0AAADiAQAAEwAAAAAAAAAAAAAAAAAAAAAAW0NvbnRlbnRfVHlwZXNdLnht&#10;bFBLAQItABQABgAIAAAAIQAx3V9h0gAAAI8BAAALAAAAAAAAAAAAAAAAAC4BAABfcmVscy8ucmVs&#10;c1BLAQItABQABgAIAAAAIQAzLwWeQQAAADkAAAAQAAAAAAAAAAAAAAAAACkCAABkcnMvc2hhcGV4&#10;bWwueG1sUEsBAi0AFAAGAAgAAAAhAO7Yf0fEAAAA2wAAAA8AAAAAAAAAAAAAAAAAmAIAAGRycy9k&#10;b3ducmV2LnhtbFBLBQYAAAAABAAEAPUAAACJAwAAAAA=&#10;" fillcolor="#c0504d [3205]" stroked="f" strokeweight="1.5pt">
                  <v:textbox>
                    <w:txbxContent>
                      <w:p w:rsidR="00334D21" w:rsidRPr="00435894" w:rsidRDefault="00334D21" w:rsidP="002F5389">
                        <w:pPr>
                          <w:spacing w:after="0" w:line="240" w:lineRule="auto"/>
                          <w:jc w:val="center"/>
                          <w:rPr>
                            <w:rFonts w:ascii="Calibri" w:hAnsi="Calibri" w:cs="Calibri"/>
                            <w:b/>
                            <w:sz w:val="18"/>
                            <w:szCs w:val="18"/>
                          </w:rPr>
                        </w:pPr>
                        <w:r w:rsidRPr="00435894">
                          <w:rPr>
                            <w:rFonts w:ascii="Calibri" w:hAnsi="Calibri" w:cs="Calibri"/>
                            <w:b/>
                            <w:sz w:val="18"/>
                            <w:szCs w:val="18"/>
                          </w:rPr>
                          <w:t>Zákon č.</w:t>
                        </w:r>
                        <w:r>
                          <w:rPr>
                            <w:rFonts w:ascii="Calibri" w:hAnsi="Calibri" w:cs="Calibri"/>
                            <w:b/>
                            <w:sz w:val="18"/>
                            <w:szCs w:val="18"/>
                          </w:rPr>
                          <w:t> </w:t>
                        </w:r>
                        <w:r w:rsidRPr="00435894">
                          <w:rPr>
                            <w:rFonts w:ascii="Calibri" w:hAnsi="Calibri" w:cs="Calibri"/>
                            <w:b/>
                            <w:sz w:val="18"/>
                            <w:szCs w:val="18"/>
                          </w:rPr>
                          <w:t>180/2005</w:t>
                        </w:r>
                        <w:r>
                          <w:rPr>
                            <w:rFonts w:ascii="Calibri" w:hAnsi="Calibri" w:cs="Calibri"/>
                            <w:b/>
                            <w:sz w:val="18"/>
                            <w:szCs w:val="18"/>
                          </w:rPr>
                          <w:t> </w:t>
                        </w:r>
                        <w:r w:rsidRPr="00435894">
                          <w:rPr>
                            <w:rFonts w:ascii="Calibri" w:hAnsi="Calibri" w:cs="Calibri"/>
                            <w:b/>
                            <w:sz w:val="18"/>
                            <w:szCs w:val="18"/>
                          </w:rPr>
                          <w:t>Sb.</w:t>
                        </w:r>
                      </w:p>
                    </w:txbxContent>
                  </v:textbox>
                </v:rect>
                <v:rect id="Obdélník 25" o:spid="_x0000_s1055" style="position:absolute;left:99;top:3841;width:10803;height:12599;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5PoHnMUA&#10;AADbAAAADwAAAGRycy9kb3ducmV2LnhtbESP0WrCQBRE34X+w3KFvjUbpVqJ2UgVStsX26ofcMle&#10;k7TZuyG7xsSvd4WCj8PMnGHSVW9q0VHrKssKJlEMgji3uuJCwWH/9rQA4TyyxtoyKRjIwSp7GKWY&#10;aHvmH+p2vhABwi5BBaX3TSKly0sy6CLbEAfvaFuDPsi2kLrFc4CbWk7jeC4NVhwWSmxoU1L+tzsZ&#10;BXH+OxTbl8vX90Cn7v2y/tw/u5lSj+P+dQnCU+/v4f/2h1YwncHtS/gBMrsC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k+gecxQAAANsAAAAPAAAAAAAAAAAAAAAAAJgCAABkcnMv&#10;ZG93bnJldi54bWxQSwUGAAAAAAQABAD1AAAAigMAAAAA&#10;" fillcolor="#f2dbdb [661]" strokecolor="#c0504d [3205]" strokeweight="1.5pt">
                  <v:textbox>
                    <w:txbxContent>
                      <w:p w:rsidR="00334D21" w:rsidRPr="00435894" w:rsidRDefault="00334D21" w:rsidP="00435894">
                        <w:pPr>
                          <w:pStyle w:val="Odstavecseseznamem"/>
                          <w:numPr>
                            <w:ilvl w:val="0"/>
                            <w:numId w:val="41"/>
                          </w:numPr>
                          <w:spacing w:after="0" w:line="240" w:lineRule="auto"/>
                          <w:ind w:left="142" w:hanging="142"/>
                          <w:rPr>
                            <w:rFonts w:ascii="Calibri" w:hAnsi="Calibri" w:cs="Calibri"/>
                            <w:color w:val="000000" w:themeColor="text1"/>
                            <w:sz w:val="18"/>
                            <w:szCs w:val="18"/>
                          </w:rPr>
                        </w:pPr>
                        <w:r w:rsidRPr="00435894">
                          <w:rPr>
                            <w:rFonts w:ascii="Calibri" w:hAnsi="Calibri" w:cs="Calibri"/>
                            <w:color w:val="000000" w:themeColor="text1"/>
                            <w:sz w:val="18"/>
                            <w:szCs w:val="18"/>
                          </w:rPr>
                          <w:t xml:space="preserve">§ 6 odst. 4 </w:t>
                        </w:r>
                        <w:r w:rsidRPr="00435894">
                          <w:rPr>
                            <w:rFonts w:ascii="Calibri" w:hAnsi="Calibri" w:cs="Calibri"/>
                            <w:color w:val="000000" w:themeColor="text1"/>
                            <w:sz w:val="18"/>
                            <w:szCs w:val="18"/>
                          </w:rPr>
                          <w:br/>
                          <w:t>(5% zarážka)</w:t>
                        </w:r>
                        <w:r>
                          <w:rPr>
                            <w:rFonts w:ascii="Calibri" w:hAnsi="Calibri" w:cs="Calibri"/>
                            <w:color w:val="000000" w:themeColor="text1"/>
                            <w:sz w:val="18"/>
                            <w:szCs w:val="18"/>
                          </w:rPr>
                          <w:t>,</w:t>
                        </w:r>
                      </w:p>
                      <w:p w:rsidR="00334D21" w:rsidRPr="00435894" w:rsidRDefault="00334D21" w:rsidP="00435894">
                        <w:pPr>
                          <w:pStyle w:val="Odstavecseseznamem"/>
                          <w:numPr>
                            <w:ilvl w:val="0"/>
                            <w:numId w:val="41"/>
                          </w:numPr>
                          <w:spacing w:after="0" w:line="240" w:lineRule="auto"/>
                          <w:ind w:left="142" w:hanging="142"/>
                          <w:rPr>
                            <w:rFonts w:ascii="Calibri" w:hAnsi="Calibri" w:cs="Calibri"/>
                            <w:color w:val="000000" w:themeColor="text1"/>
                            <w:sz w:val="18"/>
                            <w:szCs w:val="18"/>
                          </w:rPr>
                        </w:pPr>
                        <w:r w:rsidRPr="00435894">
                          <w:rPr>
                            <w:rFonts w:ascii="Calibri" w:hAnsi="Calibri" w:cs="Calibri"/>
                            <w:color w:val="000000" w:themeColor="text1"/>
                            <w:sz w:val="18"/>
                            <w:szCs w:val="18"/>
                          </w:rPr>
                          <w:t>plošná provozní podpora všem OZE</w:t>
                        </w:r>
                        <w:r>
                          <w:rPr>
                            <w:rFonts w:ascii="Calibri" w:hAnsi="Calibri" w:cs="Calibri"/>
                            <w:color w:val="000000" w:themeColor="text1"/>
                            <w:sz w:val="18"/>
                            <w:szCs w:val="18"/>
                          </w:rPr>
                          <w:t>.</w:t>
                        </w:r>
                      </w:p>
                    </w:txbxContent>
                  </v:textbox>
                </v:rect>
              </v:group>
            </w:pict>
          </mc:Fallback>
        </mc:AlternateContent>
      </w:r>
      <w:r w:rsidR="004C7CEE" w:rsidRPr="00296E64">
        <w:rPr>
          <w:rFonts w:ascii="Arial" w:hAnsi="Arial" w:cs="Arial"/>
          <w:b/>
          <w:noProof/>
          <w:lang w:eastAsia="cs-CZ"/>
        </w:rPr>
        <mc:AlternateContent>
          <mc:Choice Requires="wps">
            <w:drawing>
              <wp:anchor distT="0" distB="0" distL="114300" distR="114300" simplePos="0" relativeHeight="251689984" behindDoc="0" locked="0" layoutInCell="1" allowOverlap="1" wp14:anchorId="41098741" wp14:editId="2596920C">
                <wp:simplePos x="0" y="0"/>
                <wp:positionH relativeFrom="column">
                  <wp:posOffset>-275512</wp:posOffset>
                </wp:positionH>
                <wp:positionV relativeFrom="paragraph">
                  <wp:posOffset>2023938</wp:posOffset>
                </wp:positionV>
                <wp:extent cx="1492250" cy="249555"/>
                <wp:effectExtent l="0" t="0" r="0" b="0"/>
                <wp:wrapNone/>
                <wp:docPr id="307" name="Textové pol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92250" cy="249555"/>
                        </a:xfrm>
                        <a:prstGeom prst="rect">
                          <a:avLst/>
                        </a:prstGeom>
                        <a:noFill/>
                        <a:ln w="9525">
                          <a:noFill/>
                          <a:miter lim="800000"/>
                          <a:headEnd/>
                          <a:tailEnd/>
                        </a:ln>
                      </wps:spPr>
                      <wps:txbx>
                        <w:txbxContent>
                          <w:p w:rsidR="00334D21" w:rsidRPr="00B14E01" w:rsidRDefault="00334D21" w:rsidP="00435894">
                            <w:pPr>
                              <w:rPr>
                                <w:rFonts w:cstheme="minorHAnsi"/>
                                <w:b/>
                                <w:sz w:val="20"/>
                                <w:szCs w:val="20"/>
                              </w:rPr>
                            </w:pPr>
                            <w:r w:rsidRPr="00B14E01">
                              <w:rPr>
                                <w:rFonts w:cstheme="minorHAnsi"/>
                                <w:b/>
                                <w:sz w:val="20"/>
                                <w:szCs w:val="20"/>
                              </w:rPr>
                              <w:t>Účinnost předpisu</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Textové pole 2" o:spid="_x0000_s1056" type="#_x0000_t202" style="position:absolute;margin-left:-21.7pt;margin-top:159.35pt;width:117.5pt;height:19.65pt;z-index:251689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xyIfFwIAAAEEAAAOAAAAZHJzL2Uyb0RvYy54bWysU1tu2zAQ/C/QOxD8ryWrVhMLpoM0aYoC&#10;6QNIegCaoiyiJJclaUvujXqOXqxLynGM9q+oPghSy53dmR2urkajyV76oMAyOp+VlEgroFV2y+jX&#10;x7tXl5SEyG3LNVjJ6EEGerV++WI1uEZW0INupScIYkMzOEb7GF1TFEH00vAwAyctBjvwhkc8+m3R&#10;ej4gutFFVZZvigF86zwIGQL+vZ2CdJ3xu06K+LnrgoxEM4q9xbz6vG7SWqxXvNl67noljm3wf+jC&#10;cGWx6AnqlkdOdl79BWWU8BCgizMBpoCuU0JmDshmXv7B5qHnTmYuKE5wJ5nC/4MVn/ZfPFEto6/L&#10;C0osNzikRzlG2P/6SRxoSaok0uBCg3cfHN6O41sYcdiZcHD3IL4FYuGm53Yrr72HoZe8xSbnKbM4&#10;S51wQgLZDB+hxVp8FyEDjZ03SUHUhCA6DutwGhD2Q0QquVhWVY0hgbFqsazrOpfgzVO28yG+l2BI&#10;2jDq0QAZne/vQ0zd8ObpSipm4U5pnU2gLRkYXdZVnRPOIkZF9KhWhtHLMn2TaxLJd7bNyZErPe2x&#10;gLZH1onoRDmOmzGrXOXkJMkG2gPq4GHyJL4h3PTgf1AyoB8ZDd933EtK9AeLWi7ni0UycD4s6gsE&#10;Iv48sjmPcCsQitFIybS9idn0E+dr1LxTWY7nTo49o8+ySsc3kYx8fs63nl/u+jcAAAD//wMAUEsD&#10;BBQABgAIAAAAIQBi5xXQ4AAAAAsBAAAPAAAAZHJzL2Rvd25yZXYueG1sTI9NT8MwDIbvSPyHyEjc&#10;NqesG11pOiEQVxDjQ+KWNV5b0ThVk63l3y87jaPtR6+ft9hMthNHGnzrWEEylyCIK2darhV8frzM&#10;MhA+aDa6c0wK/sjDpry+KnRu3MjvdNyGWsQQ9rlW0ITQ54i+ashqP3c9cbzt3WB1iONQoxn0GMNt&#10;h3dSrtDqluOHRvf01FD1uz1YBV+v+5/vVL7Vz3bZj26SyHaNSt3eTI8PIAJN4QLDWT+qQxmddu7A&#10;xotOwSxdpBFVsEiyexBnYp2sQOziZplJwLLA/x3KEwAAAP//AwBQSwECLQAUAAYACAAAACEAtoM4&#10;kv4AAADhAQAAEwAAAAAAAAAAAAAAAAAAAAAAW0NvbnRlbnRfVHlwZXNdLnhtbFBLAQItABQABgAI&#10;AAAAIQA4/SH/1gAAAJQBAAALAAAAAAAAAAAAAAAAAC8BAABfcmVscy8ucmVsc1BLAQItABQABgAI&#10;AAAAIQDKxyIfFwIAAAEEAAAOAAAAAAAAAAAAAAAAAC4CAABkcnMvZTJvRG9jLnhtbFBLAQItABQA&#10;BgAIAAAAIQBi5xXQ4AAAAAsBAAAPAAAAAAAAAAAAAAAAAHEEAABkcnMvZG93bnJldi54bWxQSwUG&#10;AAAAAAQABADzAAAAfgUAAAAA&#10;" filled="f" stroked="f">
                <v:textbox>
                  <w:txbxContent>
                    <w:p w:rsidR="00334D21" w:rsidRPr="00B14E01" w:rsidRDefault="00334D21" w:rsidP="00435894">
                      <w:pPr>
                        <w:rPr>
                          <w:rFonts w:cstheme="minorHAnsi"/>
                          <w:b/>
                          <w:sz w:val="20"/>
                          <w:szCs w:val="20"/>
                        </w:rPr>
                      </w:pPr>
                      <w:r w:rsidRPr="00B14E01">
                        <w:rPr>
                          <w:rFonts w:cstheme="minorHAnsi"/>
                          <w:b/>
                          <w:sz w:val="20"/>
                          <w:szCs w:val="20"/>
                        </w:rPr>
                        <w:t>Účinnost předpisu</w:t>
                      </w:r>
                    </w:p>
                  </w:txbxContent>
                </v:textbox>
              </v:shape>
            </w:pict>
          </mc:Fallback>
        </mc:AlternateContent>
      </w:r>
      <w:r w:rsidR="00EB660F" w:rsidRPr="00EB660F">
        <w:rPr>
          <w:rFonts w:ascii="Calibri" w:hAnsi="Calibri" w:cs="Calibri"/>
          <w:color w:val="000000" w:themeColor="text1"/>
          <w:sz w:val="24"/>
          <w:szCs w:val="24"/>
        </w:rPr>
        <w:br w:type="page"/>
      </w:r>
    </w:p>
    <w:p w:rsidR="00435894" w:rsidRDefault="00435894" w:rsidP="00FE7988">
      <w:pPr>
        <w:spacing w:after="140"/>
        <w:jc w:val="both"/>
        <w:rPr>
          <w:rFonts w:cstheme="minorHAnsi"/>
          <w:b/>
          <w:color w:val="000000" w:themeColor="text1"/>
          <w:sz w:val="24"/>
          <w:szCs w:val="24"/>
        </w:rPr>
        <w:sectPr w:rsidR="00435894" w:rsidSect="00435894">
          <w:pgSz w:w="16838" w:h="11906" w:orient="landscape"/>
          <w:pgMar w:top="1418" w:right="1418" w:bottom="1418" w:left="1418" w:header="709" w:footer="709" w:gutter="0"/>
          <w:cols w:space="708"/>
          <w:titlePg/>
          <w:docGrid w:linePitch="360"/>
        </w:sectPr>
      </w:pPr>
    </w:p>
    <w:p w:rsidR="00EB660F" w:rsidRDefault="003B7B41" w:rsidP="00B31D6F">
      <w:pPr>
        <w:spacing w:after="0" w:line="240" w:lineRule="auto"/>
        <w:jc w:val="both"/>
        <w:rPr>
          <w:rFonts w:ascii="Calibri" w:hAnsi="Calibri" w:cs="Calibri"/>
          <w:b/>
          <w:color w:val="000000" w:themeColor="text1"/>
          <w:sz w:val="24"/>
          <w:szCs w:val="24"/>
        </w:rPr>
      </w:pPr>
      <w:r w:rsidRPr="00B31D6F">
        <w:rPr>
          <w:rFonts w:ascii="Calibri" w:hAnsi="Calibri" w:cs="Calibri"/>
          <w:b/>
          <w:color w:val="000000" w:themeColor="text1"/>
          <w:sz w:val="24"/>
          <w:szCs w:val="24"/>
        </w:rPr>
        <w:lastRenderedPageBreak/>
        <w:t>Příloha č. 2</w:t>
      </w:r>
    </w:p>
    <w:p w:rsidR="00B31D6F" w:rsidRPr="00863C2F" w:rsidRDefault="00B31D6F" w:rsidP="00B31D6F">
      <w:pPr>
        <w:spacing w:after="0" w:line="240" w:lineRule="auto"/>
        <w:jc w:val="both"/>
        <w:rPr>
          <w:rFonts w:ascii="Calibri" w:hAnsi="Calibri" w:cs="Calibri"/>
          <w:b/>
          <w:color w:val="000000" w:themeColor="text1"/>
          <w:sz w:val="24"/>
          <w:szCs w:val="24"/>
        </w:rPr>
      </w:pPr>
    </w:p>
    <w:p w:rsidR="007546A0" w:rsidRPr="00B31D6F" w:rsidRDefault="006B23DC" w:rsidP="00863C2F">
      <w:pPr>
        <w:spacing w:after="0" w:line="240" w:lineRule="auto"/>
        <w:jc w:val="both"/>
        <w:rPr>
          <w:rFonts w:ascii="Calibri" w:hAnsi="Calibri" w:cs="Calibri"/>
          <w:b/>
          <w:color w:val="000000" w:themeColor="text1"/>
          <w:sz w:val="26"/>
          <w:szCs w:val="26"/>
        </w:rPr>
      </w:pPr>
      <w:r w:rsidRPr="00B31D6F">
        <w:rPr>
          <w:rFonts w:ascii="Calibri" w:hAnsi="Calibri" w:cs="Calibri"/>
          <w:b/>
          <w:color w:val="000000" w:themeColor="text1"/>
          <w:sz w:val="26"/>
          <w:szCs w:val="26"/>
        </w:rPr>
        <w:t>Seznam zkratek</w:t>
      </w:r>
    </w:p>
    <w:p w:rsidR="00EB660F" w:rsidRPr="00B31D6F" w:rsidRDefault="00EB660F" w:rsidP="00B31D6F">
      <w:pPr>
        <w:spacing w:after="0" w:line="240" w:lineRule="auto"/>
        <w:jc w:val="both"/>
        <w:rPr>
          <w:rFonts w:ascii="Calibri" w:hAnsi="Calibri" w:cs="Calibri"/>
          <w:color w:val="000000" w:themeColor="text1"/>
          <w:sz w:val="24"/>
          <w:szCs w:val="24"/>
        </w:rPr>
      </w:pPr>
    </w:p>
    <w:p w:rsidR="007546A0" w:rsidRPr="00EB660F" w:rsidRDefault="00562AAD" w:rsidP="00EB660F">
      <w:pPr>
        <w:tabs>
          <w:tab w:val="left" w:pos="1985"/>
        </w:tabs>
        <w:spacing w:after="0"/>
        <w:jc w:val="both"/>
        <w:rPr>
          <w:rFonts w:ascii="Calibri" w:hAnsi="Calibri" w:cs="Calibri"/>
          <w:color w:val="000000" w:themeColor="text1"/>
          <w:sz w:val="24"/>
          <w:szCs w:val="24"/>
        </w:rPr>
      </w:pPr>
      <w:r w:rsidRPr="00EB660F">
        <w:rPr>
          <w:rFonts w:ascii="Calibri" w:hAnsi="Calibri" w:cs="Calibri"/>
          <w:color w:val="000000" w:themeColor="text1"/>
          <w:sz w:val="24"/>
          <w:szCs w:val="24"/>
        </w:rPr>
        <w:t xml:space="preserve">aktualizace </w:t>
      </w:r>
      <w:r w:rsidR="007546A0" w:rsidRPr="00EB660F">
        <w:rPr>
          <w:rFonts w:ascii="Calibri" w:hAnsi="Calibri" w:cs="Calibri"/>
          <w:color w:val="000000" w:themeColor="text1"/>
          <w:sz w:val="24"/>
          <w:szCs w:val="24"/>
        </w:rPr>
        <w:t>SEK</w:t>
      </w:r>
      <w:r w:rsidR="0085118B" w:rsidRPr="00EB660F">
        <w:rPr>
          <w:rFonts w:ascii="Calibri" w:hAnsi="Calibri" w:cs="Calibri"/>
          <w:color w:val="000000" w:themeColor="text1"/>
          <w:sz w:val="24"/>
          <w:szCs w:val="24"/>
        </w:rPr>
        <w:tab/>
        <w:t xml:space="preserve">aktualizace </w:t>
      </w:r>
      <w:r w:rsidR="0085118B" w:rsidRPr="00863C2F">
        <w:rPr>
          <w:rFonts w:ascii="Calibri" w:hAnsi="Calibri" w:cs="Calibri"/>
          <w:i/>
          <w:color w:val="000000" w:themeColor="text1"/>
          <w:sz w:val="24"/>
          <w:szCs w:val="24"/>
        </w:rPr>
        <w:t>Státní energetick</w:t>
      </w:r>
      <w:r w:rsidR="00686F5A" w:rsidRPr="00863C2F">
        <w:rPr>
          <w:rFonts w:ascii="Calibri" w:hAnsi="Calibri" w:cs="Calibri"/>
          <w:i/>
          <w:color w:val="000000" w:themeColor="text1"/>
          <w:sz w:val="24"/>
          <w:szCs w:val="24"/>
        </w:rPr>
        <w:t>é</w:t>
      </w:r>
      <w:r w:rsidR="0085118B" w:rsidRPr="00863C2F">
        <w:rPr>
          <w:rFonts w:ascii="Calibri" w:hAnsi="Calibri" w:cs="Calibri"/>
          <w:i/>
          <w:color w:val="000000" w:themeColor="text1"/>
          <w:sz w:val="24"/>
          <w:szCs w:val="24"/>
        </w:rPr>
        <w:t xml:space="preserve"> koncepce</w:t>
      </w:r>
      <w:r w:rsidR="00686F5A" w:rsidRPr="00863C2F">
        <w:rPr>
          <w:rFonts w:ascii="Calibri" w:hAnsi="Calibri" w:cs="Calibri"/>
          <w:i/>
          <w:color w:val="000000" w:themeColor="text1"/>
          <w:sz w:val="24"/>
          <w:szCs w:val="24"/>
        </w:rPr>
        <w:t xml:space="preserve"> ČR</w:t>
      </w:r>
      <w:r w:rsidR="00686F5A" w:rsidRPr="00EB660F">
        <w:rPr>
          <w:rFonts w:ascii="Calibri" w:hAnsi="Calibri" w:cs="Calibri"/>
          <w:color w:val="000000" w:themeColor="text1"/>
          <w:sz w:val="24"/>
          <w:szCs w:val="24"/>
        </w:rPr>
        <w:t>, znění ze srpna 2014</w:t>
      </w:r>
    </w:p>
    <w:p w:rsidR="007546A0" w:rsidRPr="00EB660F" w:rsidRDefault="007546A0" w:rsidP="00EB660F">
      <w:pPr>
        <w:tabs>
          <w:tab w:val="left" w:pos="1985"/>
        </w:tabs>
        <w:spacing w:after="0"/>
        <w:jc w:val="both"/>
        <w:rPr>
          <w:rFonts w:ascii="Calibri" w:hAnsi="Calibri" w:cs="Calibri"/>
          <w:color w:val="000000" w:themeColor="text1"/>
          <w:sz w:val="24"/>
          <w:szCs w:val="24"/>
        </w:rPr>
      </w:pPr>
      <w:r w:rsidRPr="00EB660F">
        <w:rPr>
          <w:rFonts w:ascii="Calibri" w:hAnsi="Calibri" w:cs="Calibri"/>
          <w:color w:val="000000" w:themeColor="text1"/>
          <w:sz w:val="24"/>
          <w:szCs w:val="24"/>
        </w:rPr>
        <w:t>BPS</w:t>
      </w:r>
      <w:r w:rsidR="0085118B" w:rsidRPr="00EB660F">
        <w:rPr>
          <w:rFonts w:ascii="Calibri" w:hAnsi="Calibri" w:cs="Calibri"/>
          <w:color w:val="000000" w:themeColor="text1"/>
          <w:sz w:val="24"/>
          <w:szCs w:val="24"/>
        </w:rPr>
        <w:tab/>
        <w:t>bioplynová stanice</w:t>
      </w:r>
    </w:p>
    <w:p w:rsidR="00810484" w:rsidRPr="00EB660F" w:rsidRDefault="00810484" w:rsidP="00EB660F">
      <w:pPr>
        <w:tabs>
          <w:tab w:val="left" w:pos="1985"/>
        </w:tabs>
        <w:spacing w:after="0"/>
        <w:jc w:val="both"/>
        <w:rPr>
          <w:rFonts w:ascii="Calibri" w:hAnsi="Calibri" w:cs="Calibri"/>
          <w:color w:val="000000" w:themeColor="text1"/>
          <w:sz w:val="24"/>
          <w:szCs w:val="24"/>
        </w:rPr>
      </w:pPr>
      <w:r w:rsidRPr="00EB660F">
        <w:rPr>
          <w:rFonts w:ascii="Calibri" w:hAnsi="Calibri" w:cs="Calibri"/>
          <w:color w:val="000000" w:themeColor="text1"/>
          <w:sz w:val="24"/>
          <w:szCs w:val="24"/>
        </w:rPr>
        <w:t xml:space="preserve">EK </w:t>
      </w:r>
      <w:r w:rsidRPr="00EB660F">
        <w:rPr>
          <w:rFonts w:ascii="Calibri" w:hAnsi="Calibri" w:cs="Calibri"/>
          <w:color w:val="000000" w:themeColor="text1"/>
          <w:sz w:val="24"/>
          <w:szCs w:val="24"/>
        </w:rPr>
        <w:tab/>
        <w:t>Evropská komise</w:t>
      </w:r>
    </w:p>
    <w:p w:rsidR="00944F24" w:rsidRPr="00EB660F" w:rsidRDefault="00944F24" w:rsidP="00EB660F">
      <w:pPr>
        <w:tabs>
          <w:tab w:val="left" w:pos="1985"/>
        </w:tabs>
        <w:spacing w:after="0"/>
        <w:jc w:val="both"/>
        <w:rPr>
          <w:rFonts w:ascii="Calibri" w:hAnsi="Calibri" w:cs="Calibri"/>
          <w:color w:val="000000" w:themeColor="text1"/>
          <w:sz w:val="24"/>
          <w:szCs w:val="24"/>
        </w:rPr>
      </w:pPr>
      <w:r w:rsidRPr="00EB660F">
        <w:rPr>
          <w:rFonts w:ascii="Calibri" w:hAnsi="Calibri" w:cs="Calibri"/>
          <w:color w:val="000000" w:themeColor="text1"/>
          <w:sz w:val="24"/>
          <w:szCs w:val="24"/>
        </w:rPr>
        <w:t>EP</w:t>
      </w:r>
      <w:r w:rsidRPr="00EB660F">
        <w:rPr>
          <w:rFonts w:ascii="Calibri" w:hAnsi="Calibri" w:cs="Calibri"/>
          <w:color w:val="000000" w:themeColor="text1"/>
          <w:sz w:val="24"/>
          <w:szCs w:val="24"/>
        </w:rPr>
        <w:tab/>
        <w:t>Evropský parlament</w:t>
      </w:r>
    </w:p>
    <w:p w:rsidR="007546A0" w:rsidRPr="00EB660F" w:rsidRDefault="007546A0" w:rsidP="00EB660F">
      <w:pPr>
        <w:tabs>
          <w:tab w:val="left" w:pos="1985"/>
        </w:tabs>
        <w:spacing w:after="0"/>
        <w:jc w:val="both"/>
        <w:rPr>
          <w:rFonts w:ascii="Calibri" w:hAnsi="Calibri" w:cs="Calibri"/>
          <w:color w:val="000000" w:themeColor="text1"/>
          <w:sz w:val="24"/>
          <w:szCs w:val="24"/>
        </w:rPr>
      </w:pPr>
      <w:r w:rsidRPr="00EB660F">
        <w:rPr>
          <w:rFonts w:ascii="Calibri" w:hAnsi="Calibri" w:cs="Calibri"/>
          <w:color w:val="000000" w:themeColor="text1"/>
          <w:sz w:val="24"/>
          <w:szCs w:val="24"/>
        </w:rPr>
        <w:t>ERÚ</w:t>
      </w:r>
      <w:r w:rsidR="0085118B" w:rsidRPr="00EB660F">
        <w:rPr>
          <w:rFonts w:ascii="Calibri" w:hAnsi="Calibri" w:cs="Calibri"/>
          <w:color w:val="000000" w:themeColor="text1"/>
          <w:sz w:val="24"/>
          <w:szCs w:val="24"/>
        </w:rPr>
        <w:tab/>
        <w:t>Energetický regulační úřad</w:t>
      </w:r>
    </w:p>
    <w:p w:rsidR="007546A0" w:rsidRPr="00EB660F" w:rsidRDefault="007546A0" w:rsidP="00EB660F">
      <w:pPr>
        <w:tabs>
          <w:tab w:val="left" w:pos="1985"/>
        </w:tabs>
        <w:spacing w:after="0"/>
        <w:jc w:val="both"/>
        <w:rPr>
          <w:rFonts w:ascii="Calibri" w:hAnsi="Calibri" w:cs="Calibri"/>
          <w:color w:val="000000" w:themeColor="text1"/>
          <w:sz w:val="24"/>
          <w:szCs w:val="24"/>
        </w:rPr>
      </w:pPr>
      <w:r w:rsidRPr="00EB660F">
        <w:rPr>
          <w:rFonts w:ascii="Calibri" w:hAnsi="Calibri" w:cs="Calibri"/>
          <w:color w:val="000000" w:themeColor="text1"/>
          <w:sz w:val="24"/>
          <w:szCs w:val="24"/>
        </w:rPr>
        <w:t>EU</w:t>
      </w:r>
      <w:r w:rsidR="00684454" w:rsidRPr="00EB660F">
        <w:rPr>
          <w:rFonts w:ascii="Calibri" w:hAnsi="Calibri" w:cs="Calibri"/>
          <w:color w:val="000000" w:themeColor="text1"/>
          <w:sz w:val="24"/>
          <w:szCs w:val="24"/>
        </w:rPr>
        <w:tab/>
        <w:t>Evropská unie</w:t>
      </w:r>
    </w:p>
    <w:p w:rsidR="007546A0" w:rsidRPr="00EB660F" w:rsidRDefault="007546A0" w:rsidP="00EB660F">
      <w:pPr>
        <w:tabs>
          <w:tab w:val="left" w:pos="1985"/>
        </w:tabs>
        <w:spacing w:after="0"/>
        <w:jc w:val="both"/>
        <w:rPr>
          <w:rFonts w:ascii="Calibri" w:hAnsi="Calibri" w:cs="Calibri"/>
          <w:color w:val="000000" w:themeColor="text1"/>
          <w:sz w:val="24"/>
          <w:szCs w:val="24"/>
        </w:rPr>
      </w:pPr>
      <w:r w:rsidRPr="00EB660F">
        <w:rPr>
          <w:rFonts w:ascii="Calibri" w:hAnsi="Calibri" w:cs="Calibri"/>
          <w:color w:val="000000" w:themeColor="text1"/>
          <w:sz w:val="24"/>
          <w:szCs w:val="24"/>
        </w:rPr>
        <w:t>FVE</w:t>
      </w:r>
      <w:r w:rsidR="00684454" w:rsidRPr="00EB660F">
        <w:rPr>
          <w:rFonts w:ascii="Calibri" w:hAnsi="Calibri" w:cs="Calibri"/>
          <w:color w:val="000000" w:themeColor="text1"/>
          <w:sz w:val="24"/>
          <w:szCs w:val="24"/>
        </w:rPr>
        <w:tab/>
      </w:r>
      <w:proofErr w:type="spellStart"/>
      <w:r w:rsidR="00684454" w:rsidRPr="00EB660F">
        <w:rPr>
          <w:rFonts w:ascii="Calibri" w:hAnsi="Calibri" w:cs="Calibri"/>
          <w:color w:val="000000" w:themeColor="text1"/>
          <w:sz w:val="24"/>
          <w:szCs w:val="24"/>
        </w:rPr>
        <w:t>fotovoltaická</w:t>
      </w:r>
      <w:proofErr w:type="spellEnd"/>
      <w:r w:rsidR="00684454" w:rsidRPr="00EB660F">
        <w:rPr>
          <w:rFonts w:ascii="Calibri" w:hAnsi="Calibri" w:cs="Calibri"/>
          <w:color w:val="000000" w:themeColor="text1"/>
          <w:sz w:val="24"/>
          <w:szCs w:val="24"/>
        </w:rPr>
        <w:t xml:space="preserve"> elektrárna</w:t>
      </w:r>
    </w:p>
    <w:p w:rsidR="007546A0" w:rsidRPr="00EB660F" w:rsidRDefault="007546A0" w:rsidP="00EB660F">
      <w:pPr>
        <w:tabs>
          <w:tab w:val="left" w:pos="1985"/>
        </w:tabs>
        <w:spacing w:after="0"/>
        <w:jc w:val="both"/>
        <w:rPr>
          <w:rFonts w:ascii="Calibri" w:hAnsi="Calibri" w:cs="Calibri"/>
          <w:color w:val="000000" w:themeColor="text1"/>
          <w:sz w:val="24"/>
          <w:szCs w:val="24"/>
        </w:rPr>
      </w:pPr>
      <w:r w:rsidRPr="00EB660F">
        <w:rPr>
          <w:rFonts w:ascii="Calibri" w:hAnsi="Calibri" w:cs="Calibri"/>
          <w:color w:val="000000" w:themeColor="text1"/>
          <w:sz w:val="24"/>
          <w:szCs w:val="24"/>
        </w:rPr>
        <w:t>MPO</w:t>
      </w:r>
      <w:r w:rsidR="00684454" w:rsidRPr="00EB660F">
        <w:rPr>
          <w:rFonts w:ascii="Calibri" w:hAnsi="Calibri" w:cs="Calibri"/>
          <w:color w:val="000000" w:themeColor="text1"/>
          <w:sz w:val="24"/>
          <w:szCs w:val="24"/>
        </w:rPr>
        <w:tab/>
        <w:t>Ministerstvo průmyslu a obchodu</w:t>
      </w:r>
    </w:p>
    <w:p w:rsidR="005F2416" w:rsidRPr="00EB660F" w:rsidRDefault="005F2416" w:rsidP="00EB660F">
      <w:pPr>
        <w:tabs>
          <w:tab w:val="left" w:pos="1985"/>
        </w:tabs>
        <w:spacing w:after="0"/>
        <w:jc w:val="both"/>
        <w:rPr>
          <w:rFonts w:ascii="Calibri" w:hAnsi="Calibri" w:cs="Calibri"/>
          <w:color w:val="000000" w:themeColor="text1"/>
          <w:sz w:val="24"/>
          <w:szCs w:val="24"/>
        </w:rPr>
      </w:pPr>
      <w:r w:rsidRPr="00EB660F">
        <w:rPr>
          <w:rFonts w:ascii="Calibri" w:hAnsi="Calibri" w:cs="Calibri"/>
          <w:color w:val="000000" w:themeColor="text1"/>
          <w:sz w:val="24"/>
          <w:szCs w:val="24"/>
        </w:rPr>
        <w:t>MVE</w:t>
      </w:r>
      <w:r w:rsidRPr="00EB660F">
        <w:rPr>
          <w:rFonts w:ascii="Calibri" w:hAnsi="Calibri" w:cs="Calibri"/>
          <w:color w:val="000000" w:themeColor="text1"/>
          <w:sz w:val="24"/>
          <w:szCs w:val="24"/>
        </w:rPr>
        <w:tab/>
        <w:t>malá vodní elektrárna</w:t>
      </w:r>
    </w:p>
    <w:p w:rsidR="007546A0" w:rsidRPr="00EB660F" w:rsidRDefault="007546A0" w:rsidP="00EB660F">
      <w:pPr>
        <w:tabs>
          <w:tab w:val="left" w:pos="1985"/>
        </w:tabs>
        <w:spacing w:after="0"/>
        <w:jc w:val="both"/>
        <w:rPr>
          <w:rFonts w:ascii="Calibri" w:hAnsi="Calibri" w:cs="Calibri"/>
          <w:color w:val="000000" w:themeColor="text1"/>
          <w:sz w:val="24"/>
          <w:szCs w:val="24"/>
        </w:rPr>
      </w:pPr>
      <w:proofErr w:type="spellStart"/>
      <w:r w:rsidRPr="00EB660F">
        <w:rPr>
          <w:rFonts w:ascii="Calibri" w:hAnsi="Calibri" w:cs="Calibri"/>
          <w:color w:val="000000" w:themeColor="text1"/>
          <w:sz w:val="24"/>
          <w:szCs w:val="24"/>
        </w:rPr>
        <w:t>MZe</w:t>
      </w:r>
      <w:proofErr w:type="spellEnd"/>
      <w:r w:rsidR="00684454" w:rsidRPr="00EB660F">
        <w:rPr>
          <w:rFonts w:ascii="Calibri" w:hAnsi="Calibri" w:cs="Calibri"/>
          <w:color w:val="000000" w:themeColor="text1"/>
          <w:sz w:val="24"/>
          <w:szCs w:val="24"/>
        </w:rPr>
        <w:tab/>
        <w:t>Ministerstvo zemědělství</w:t>
      </w:r>
    </w:p>
    <w:p w:rsidR="007546A0" w:rsidRPr="00EB660F" w:rsidRDefault="007546A0" w:rsidP="00EB660F">
      <w:pPr>
        <w:tabs>
          <w:tab w:val="left" w:pos="1985"/>
        </w:tabs>
        <w:spacing w:after="0"/>
        <w:jc w:val="both"/>
        <w:rPr>
          <w:rFonts w:ascii="Calibri" w:hAnsi="Calibri" w:cs="Calibri"/>
          <w:color w:val="000000" w:themeColor="text1"/>
          <w:sz w:val="24"/>
          <w:szCs w:val="24"/>
        </w:rPr>
      </w:pPr>
      <w:r w:rsidRPr="00EB660F">
        <w:rPr>
          <w:rFonts w:ascii="Calibri" w:hAnsi="Calibri" w:cs="Calibri"/>
          <w:color w:val="000000" w:themeColor="text1"/>
          <w:sz w:val="24"/>
          <w:szCs w:val="24"/>
        </w:rPr>
        <w:t>MŽP</w:t>
      </w:r>
      <w:r w:rsidR="00684454" w:rsidRPr="00EB660F">
        <w:rPr>
          <w:rFonts w:ascii="Calibri" w:hAnsi="Calibri" w:cs="Calibri"/>
          <w:color w:val="000000" w:themeColor="text1"/>
          <w:sz w:val="24"/>
          <w:szCs w:val="24"/>
        </w:rPr>
        <w:tab/>
        <w:t>Ministerstvo životního prostředí</w:t>
      </w:r>
    </w:p>
    <w:p w:rsidR="007546A0" w:rsidRPr="00EB660F" w:rsidRDefault="007546A0" w:rsidP="00EB660F">
      <w:pPr>
        <w:tabs>
          <w:tab w:val="left" w:pos="1985"/>
        </w:tabs>
        <w:spacing w:after="0"/>
        <w:jc w:val="both"/>
        <w:rPr>
          <w:rFonts w:ascii="Calibri" w:hAnsi="Calibri" w:cs="Calibri"/>
          <w:color w:val="000000" w:themeColor="text1"/>
          <w:sz w:val="24"/>
          <w:szCs w:val="24"/>
        </w:rPr>
      </w:pPr>
      <w:r w:rsidRPr="00EB660F">
        <w:rPr>
          <w:rFonts w:ascii="Calibri" w:hAnsi="Calibri" w:cs="Calibri"/>
          <w:color w:val="000000" w:themeColor="text1"/>
          <w:sz w:val="24"/>
          <w:szCs w:val="24"/>
        </w:rPr>
        <w:t>NAP</w:t>
      </w:r>
      <w:r w:rsidR="00684454" w:rsidRPr="00EB660F">
        <w:rPr>
          <w:rFonts w:ascii="Calibri" w:hAnsi="Calibri" w:cs="Calibri"/>
          <w:color w:val="000000" w:themeColor="text1"/>
          <w:sz w:val="24"/>
          <w:szCs w:val="24"/>
        </w:rPr>
        <w:tab/>
      </w:r>
      <w:r w:rsidR="00684454" w:rsidRPr="00863C2F">
        <w:rPr>
          <w:rFonts w:ascii="Calibri" w:hAnsi="Calibri" w:cs="Calibri"/>
          <w:i/>
          <w:color w:val="000000" w:themeColor="text1"/>
          <w:sz w:val="24"/>
          <w:szCs w:val="24"/>
        </w:rPr>
        <w:t xml:space="preserve">Národní akční plán </w:t>
      </w:r>
      <w:r w:rsidR="00810484" w:rsidRPr="00863C2F">
        <w:rPr>
          <w:rFonts w:ascii="Calibri" w:hAnsi="Calibri" w:cs="Calibri"/>
          <w:i/>
          <w:color w:val="000000" w:themeColor="text1"/>
          <w:sz w:val="24"/>
          <w:szCs w:val="24"/>
        </w:rPr>
        <w:t xml:space="preserve">ČR </w:t>
      </w:r>
      <w:r w:rsidR="00684454" w:rsidRPr="00863C2F">
        <w:rPr>
          <w:rFonts w:ascii="Calibri" w:hAnsi="Calibri" w:cs="Calibri"/>
          <w:i/>
          <w:color w:val="000000" w:themeColor="text1"/>
          <w:sz w:val="24"/>
          <w:szCs w:val="24"/>
        </w:rPr>
        <w:t>pro energii z obnovitelných zdrojů</w:t>
      </w:r>
    </w:p>
    <w:p w:rsidR="007546A0" w:rsidRPr="00EB660F" w:rsidRDefault="007546A0" w:rsidP="00EB660F">
      <w:pPr>
        <w:tabs>
          <w:tab w:val="left" w:pos="1985"/>
        </w:tabs>
        <w:spacing w:after="0"/>
        <w:jc w:val="both"/>
        <w:rPr>
          <w:rFonts w:ascii="Calibri" w:hAnsi="Calibri" w:cs="Calibri"/>
          <w:color w:val="000000" w:themeColor="text1"/>
          <w:sz w:val="24"/>
          <w:szCs w:val="24"/>
        </w:rPr>
      </w:pPr>
      <w:r w:rsidRPr="00EB660F">
        <w:rPr>
          <w:rFonts w:ascii="Calibri" w:hAnsi="Calibri" w:cs="Calibri"/>
          <w:color w:val="000000" w:themeColor="text1"/>
          <w:sz w:val="24"/>
          <w:szCs w:val="24"/>
        </w:rPr>
        <w:t>NKÚ</w:t>
      </w:r>
      <w:r w:rsidR="00684454" w:rsidRPr="00EB660F">
        <w:rPr>
          <w:rFonts w:ascii="Calibri" w:hAnsi="Calibri" w:cs="Calibri"/>
          <w:color w:val="000000" w:themeColor="text1"/>
          <w:sz w:val="24"/>
          <w:szCs w:val="24"/>
        </w:rPr>
        <w:tab/>
        <w:t>Nejvyšší kontrolní úřad</w:t>
      </w:r>
    </w:p>
    <w:p w:rsidR="007546A0" w:rsidRPr="00EB660F" w:rsidRDefault="007546A0" w:rsidP="00EB660F">
      <w:pPr>
        <w:tabs>
          <w:tab w:val="left" w:pos="1985"/>
        </w:tabs>
        <w:spacing w:after="0"/>
        <w:jc w:val="both"/>
        <w:rPr>
          <w:rFonts w:ascii="Calibri" w:hAnsi="Calibri" w:cs="Calibri"/>
          <w:color w:val="000000" w:themeColor="text1"/>
          <w:sz w:val="24"/>
          <w:szCs w:val="24"/>
        </w:rPr>
      </w:pPr>
      <w:r w:rsidRPr="00EB660F">
        <w:rPr>
          <w:rFonts w:ascii="Calibri" w:hAnsi="Calibri" w:cs="Calibri"/>
          <w:color w:val="000000" w:themeColor="text1"/>
          <w:sz w:val="24"/>
          <w:szCs w:val="24"/>
        </w:rPr>
        <w:t>OPPI</w:t>
      </w:r>
      <w:r w:rsidR="00684454" w:rsidRPr="00EB660F">
        <w:rPr>
          <w:rFonts w:ascii="Calibri" w:hAnsi="Calibri" w:cs="Calibri"/>
          <w:color w:val="000000" w:themeColor="text1"/>
          <w:sz w:val="24"/>
          <w:szCs w:val="24"/>
        </w:rPr>
        <w:tab/>
      </w:r>
      <w:r w:rsidR="000F191B">
        <w:rPr>
          <w:rFonts w:ascii="Calibri" w:hAnsi="Calibri" w:cs="Calibri"/>
          <w:color w:val="000000" w:themeColor="text1"/>
          <w:sz w:val="24"/>
          <w:szCs w:val="24"/>
        </w:rPr>
        <w:t>o</w:t>
      </w:r>
      <w:r w:rsidR="00684454" w:rsidRPr="00EB660F">
        <w:rPr>
          <w:rFonts w:ascii="Calibri" w:hAnsi="Calibri" w:cs="Calibri"/>
          <w:color w:val="000000" w:themeColor="text1"/>
          <w:sz w:val="24"/>
          <w:szCs w:val="24"/>
        </w:rPr>
        <w:t xml:space="preserve">perační program </w:t>
      </w:r>
      <w:r w:rsidR="00684454" w:rsidRPr="00863C2F">
        <w:rPr>
          <w:rFonts w:ascii="Calibri" w:hAnsi="Calibri" w:cs="Calibri"/>
          <w:i/>
          <w:color w:val="000000" w:themeColor="text1"/>
          <w:sz w:val="24"/>
          <w:szCs w:val="24"/>
        </w:rPr>
        <w:t>Podnikání a inovace</w:t>
      </w:r>
    </w:p>
    <w:p w:rsidR="007546A0" w:rsidRPr="00EB660F" w:rsidRDefault="007546A0" w:rsidP="00EB660F">
      <w:pPr>
        <w:tabs>
          <w:tab w:val="left" w:pos="1985"/>
        </w:tabs>
        <w:spacing w:after="0"/>
        <w:jc w:val="both"/>
        <w:rPr>
          <w:rFonts w:ascii="Calibri" w:hAnsi="Calibri" w:cs="Calibri"/>
          <w:color w:val="000000" w:themeColor="text1"/>
          <w:sz w:val="24"/>
          <w:szCs w:val="24"/>
        </w:rPr>
      </w:pPr>
      <w:r w:rsidRPr="00EB660F">
        <w:rPr>
          <w:rFonts w:ascii="Calibri" w:hAnsi="Calibri" w:cs="Calibri"/>
          <w:color w:val="000000" w:themeColor="text1"/>
          <w:sz w:val="24"/>
          <w:szCs w:val="24"/>
        </w:rPr>
        <w:t>OPŽP</w:t>
      </w:r>
      <w:r w:rsidR="00684454" w:rsidRPr="00EB660F">
        <w:rPr>
          <w:rFonts w:ascii="Calibri" w:hAnsi="Calibri" w:cs="Calibri"/>
          <w:color w:val="000000" w:themeColor="text1"/>
          <w:sz w:val="24"/>
          <w:szCs w:val="24"/>
        </w:rPr>
        <w:tab/>
      </w:r>
      <w:r w:rsidR="000F191B">
        <w:rPr>
          <w:rFonts w:ascii="Calibri" w:hAnsi="Calibri" w:cs="Calibri"/>
          <w:color w:val="000000" w:themeColor="text1"/>
          <w:sz w:val="24"/>
          <w:szCs w:val="24"/>
        </w:rPr>
        <w:t>o</w:t>
      </w:r>
      <w:r w:rsidR="00684454" w:rsidRPr="00EB660F">
        <w:rPr>
          <w:rFonts w:ascii="Calibri" w:hAnsi="Calibri" w:cs="Calibri"/>
          <w:color w:val="000000" w:themeColor="text1"/>
          <w:sz w:val="24"/>
          <w:szCs w:val="24"/>
        </w:rPr>
        <w:t xml:space="preserve">perační program </w:t>
      </w:r>
      <w:r w:rsidR="00684454" w:rsidRPr="00863C2F">
        <w:rPr>
          <w:rFonts w:ascii="Calibri" w:hAnsi="Calibri" w:cs="Calibri"/>
          <w:i/>
          <w:color w:val="000000" w:themeColor="text1"/>
          <w:sz w:val="24"/>
          <w:szCs w:val="24"/>
        </w:rPr>
        <w:t>Životní prostředí</w:t>
      </w:r>
    </w:p>
    <w:p w:rsidR="007546A0" w:rsidRPr="00EB660F" w:rsidRDefault="007546A0" w:rsidP="00EB660F">
      <w:pPr>
        <w:tabs>
          <w:tab w:val="left" w:pos="1985"/>
        </w:tabs>
        <w:spacing w:after="0"/>
        <w:jc w:val="both"/>
        <w:rPr>
          <w:rFonts w:ascii="Calibri" w:hAnsi="Calibri" w:cs="Calibri"/>
          <w:color w:val="000000" w:themeColor="text1"/>
          <w:sz w:val="24"/>
          <w:szCs w:val="24"/>
        </w:rPr>
      </w:pPr>
      <w:r w:rsidRPr="00EB660F">
        <w:rPr>
          <w:rFonts w:ascii="Calibri" w:hAnsi="Calibri" w:cs="Calibri"/>
          <w:color w:val="000000" w:themeColor="text1"/>
          <w:sz w:val="24"/>
          <w:szCs w:val="24"/>
        </w:rPr>
        <w:t>OZE</w:t>
      </w:r>
      <w:r w:rsidR="00684454" w:rsidRPr="00EB660F">
        <w:rPr>
          <w:rFonts w:ascii="Calibri" w:hAnsi="Calibri" w:cs="Calibri"/>
          <w:color w:val="000000" w:themeColor="text1"/>
          <w:sz w:val="24"/>
          <w:szCs w:val="24"/>
        </w:rPr>
        <w:tab/>
        <w:t>obnovitelné zdroje energie</w:t>
      </w:r>
    </w:p>
    <w:p w:rsidR="007546A0" w:rsidRPr="00EB660F" w:rsidRDefault="007546A0" w:rsidP="00EB660F">
      <w:pPr>
        <w:tabs>
          <w:tab w:val="left" w:pos="1985"/>
        </w:tabs>
        <w:spacing w:after="0"/>
        <w:jc w:val="both"/>
        <w:rPr>
          <w:rFonts w:ascii="Calibri" w:hAnsi="Calibri" w:cs="Calibri"/>
          <w:color w:val="000000" w:themeColor="text1"/>
          <w:sz w:val="24"/>
          <w:szCs w:val="24"/>
        </w:rPr>
      </w:pPr>
      <w:r w:rsidRPr="00EB660F">
        <w:rPr>
          <w:rFonts w:ascii="Calibri" w:hAnsi="Calibri" w:cs="Calibri"/>
          <w:color w:val="000000" w:themeColor="text1"/>
          <w:sz w:val="24"/>
          <w:szCs w:val="24"/>
        </w:rPr>
        <w:t>PRV</w:t>
      </w:r>
      <w:r w:rsidR="00684454" w:rsidRPr="00EB660F">
        <w:rPr>
          <w:rFonts w:ascii="Calibri" w:hAnsi="Calibri" w:cs="Calibri"/>
          <w:color w:val="000000" w:themeColor="text1"/>
          <w:sz w:val="24"/>
          <w:szCs w:val="24"/>
        </w:rPr>
        <w:tab/>
      </w:r>
      <w:r w:rsidR="00684454" w:rsidRPr="00863C2F">
        <w:rPr>
          <w:rFonts w:ascii="Calibri" w:hAnsi="Calibri" w:cs="Calibri"/>
          <w:i/>
          <w:color w:val="000000" w:themeColor="text1"/>
          <w:sz w:val="24"/>
          <w:szCs w:val="24"/>
        </w:rPr>
        <w:t>Program rozvoje venkova</w:t>
      </w:r>
      <w:r w:rsidR="00810484" w:rsidRPr="00863C2F">
        <w:rPr>
          <w:rFonts w:ascii="Calibri" w:hAnsi="Calibri" w:cs="Calibri"/>
          <w:i/>
          <w:color w:val="000000" w:themeColor="text1"/>
          <w:sz w:val="24"/>
          <w:szCs w:val="24"/>
        </w:rPr>
        <w:t xml:space="preserve"> ČR</w:t>
      </w:r>
      <w:r w:rsidR="00B4629D">
        <w:rPr>
          <w:rFonts w:ascii="Calibri" w:hAnsi="Calibri" w:cs="Calibri"/>
          <w:i/>
          <w:color w:val="000000" w:themeColor="text1"/>
          <w:sz w:val="24"/>
          <w:szCs w:val="24"/>
        </w:rPr>
        <w:t xml:space="preserve"> na období 2007–2013</w:t>
      </w:r>
    </w:p>
    <w:p w:rsidR="007546A0" w:rsidRPr="00EB660F" w:rsidRDefault="007546A0" w:rsidP="00EB660F">
      <w:pPr>
        <w:tabs>
          <w:tab w:val="left" w:pos="1985"/>
        </w:tabs>
        <w:spacing w:after="0"/>
        <w:jc w:val="both"/>
        <w:rPr>
          <w:rFonts w:ascii="Calibri" w:hAnsi="Calibri" w:cs="Calibri"/>
          <w:color w:val="000000" w:themeColor="text1"/>
          <w:sz w:val="24"/>
          <w:szCs w:val="24"/>
        </w:rPr>
      </w:pPr>
      <w:r w:rsidRPr="00EB660F">
        <w:rPr>
          <w:rFonts w:ascii="Calibri" w:hAnsi="Calibri" w:cs="Calibri"/>
          <w:color w:val="000000" w:themeColor="text1"/>
          <w:sz w:val="24"/>
          <w:szCs w:val="24"/>
        </w:rPr>
        <w:t>SEK</w:t>
      </w:r>
      <w:r w:rsidR="00684454" w:rsidRPr="00EB660F">
        <w:rPr>
          <w:rFonts w:ascii="Calibri" w:hAnsi="Calibri" w:cs="Calibri"/>
          <w:color w:val="000000" w:themeColor="text1"/>
          <w:sz w:val="24"/>
          <w:szCs w:val="24"/>
        </w:rPr>
        <w:tab/>
      </w:r>
      <w:r w:rsidR="00642969" w:rsidRPr="00863C2F">
        <w:rPr>
          <w:rFonts w:ascii="Calibri" w:hAnsi="Calibri" w:cs="Calibri"/>
          <w:i/>
          <w:color w:val="000000" w:themeColor="text1"/>
          <w:sz w:val="24"/>
          <w:szCs w:val="24"/>
        </w:rPr>
        <w:t>Státní energetická koncepce</w:t>
      </w:r>
      <w:r w:rsidR="00810484" w:rsidRPr="00863C2F">
        <w:rPr>
          <w:rFonts w:ascii="Calibri" w:hAnsi="Calibri" w:cs="Calibri"/>
          <w:i/>
          <w:color w:val="000000" w:themeColor="text1"/>
          <w:sz w:val="24"/>
          <w:szCs w:val="24"/>
        </w:rPr>
        <w:t xml:space="preserve"> ČR</w:t>
      </w:r>
    </w:p>
    <w:p w:rsidR="00E34E81" w:rsidRPr="00EB660F" w:rsidRDefault="007546A0" w:rsidP="00EB660F">
      <w:pPr>
        <w:tabs>
          <w:tab w:val="left" w:pos="1985"/>
        </w:tabs>
        <w:spacing w:after="0"/>
        <w:jc w:val="both"/>
        <w:rPr>
          <w:rFonts w:ascii="Calibri" w:hAnsi="Calibri" w:cs="Calibri"/>
          <w:color w:val="000000" w:themeColor="text1"/>
          <w:sz w:val="24"/>
          <w:szCs w:val="24"/>
        </w:rPr>
      </w:pPr>
      <w:r w:rsidRPr="00EB660F">
        <w:rPr>
          <w:rFonts w:ascii="Calibri" w:hAnsi="Calibri" w:cs="Calibri"/>
          <w:color w:val="000000" w:themeColor="text1"/>
          <w:sz w:val="24"/>
          <w:szCs w:val="24"/>
        </w:rPr>
        <w:t>SPŽP</w:t>
      </w:r>
      <w:r w:rsidR="00642969" w:rsidRPr="00EB660F">
        <w:rPr>
          <w:rFonts w:ascii="Calibri" w:hAnsi="Calibri" w:cs="Calibri"/>
          <w:color w:val="000000" w:themeColor="text1"/>
          <w:sz w:val="24"/>
          <w:szCs w:val="24"/>
        </w:rPr>
        <w:tab/>
      </w:r>
      <w:r w:rsidR="00642969" w:rsidRPr="00863C2F">
        <w:rPr>
          <w:rFonts w:ascii="Calibri" w:hAnsi="Calibri" w:cs="Calibri"/>
          <w:i/>
          <w:color w:val="000000" w:themeColor="text1"/>
          <w:sz w:val="24"/>
          <w:szCs w:val="24"/>
        </w:rPr>
        <w:t>Státní politika životního prostředí</w:t>
      </w:r>
      <w:r w:rsidR="00810484" w:rsidRPr="00863C2F">
        <w:rPr>
          <w:rFonts w:ascii="Calibri" w:hAnsi="Calibri" w:cs="Calibri"/>
          <w:i/>
          <w:color w:val="000000" w:themeColor="text1"/>
          <w:sz w:val="24"/>
          <w:szCs w:val="24"/>
        </w:rPr>
        <w:t xml:space="preserve"> ČR</w:t>
      </w:r>
    </w:p>
    <w:p w:rsidR="004D47C5" w:rsidRPr="00EB660F" w:rsidRDefault="004D47C5" w:rsidP="00FD0D45">
      <w:pPr>
        <w:spacing w:after="0"/>
        <w:jc w:val="both"/>
        <w:rPr>
          <w:rFonts w:ascii="Calibri" w:hAnsi="Calibri" w:cs="Calibri"/>
          <w:color w:val="000000" w:themeColor="text1"/>
          <w:sz w:val="24"/>
          <w:szCs w:val="24"/>
        </w:rPr>
      </w:pPr>
    </w:p>
    <w:sectPr w:rsidR="004D47C5" w:rsidRPr="00EB660F" w:rsidSect="00435894">
      <w:pgSz w:w="11906" w:h="16838"/>
      <w:pgMar w:top="1418" w:right="1418" w:bottom="1418" w:left="1418" w:header="709" w:footer="709" w:gutter="0"/>
      <w:cols w:space="708"/>
      <w:titlePg/>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257C80" w:rsidRDefault="00257C80" w:rsidP="00D90060">
      <w:pPr>
        <w:spacing w:after="0" w:line="240" w:lineRule="auto"/>
      </w:pPr>
      <w:r>
        <w:separator/>
      </w:r>
    </w:p>
  </w:endnote>
  <w:endnote w:type="continuationSeparator" w:id="0">
    <w:p w:rsidR="00257C80" w:rsidRDefault="00257C80" w:rsidP="00D90060">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Times New Roman">
    <w:panose1 w:val="02020603050405020304"/>
    <w:charset w:val="EE"/>
    <w:family w:val="roman"/>
    <w:pitch w:val="variable"/>
    <w:sig w:usb0="E0002AFF" w:usb1="C0007841" w:usb2="00000009" w:usb3="00000000" w:csb0="000001FF" w:csb1="00000000"/>
  </w:font>
  <w:font w:name="Calibri">
    <w:panose1 w:val="020F0502020204030204"/>
    <w:charset w:val="EE"/>
    <w:family w:val="swiss"/>
    <w:pitch w:val="variable"/>
    <w:sig w:usb0="E10002FF" w:usb1="4000ACFF" w:usb2="00000009" w:usb3="00000000" w:csb0="0000019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EE"/>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EE"/>
    <w:family w:val="swiss"/>
    <w:pitch w:val="variable"/>
    <w:sig w:usb0="E0002AFF" w:usb1="C0007843" w:usb2="00000009" w:usb3="00000000" w:csb0="000001FF" w:csb1="00000000"/>
  </w:font>
  <w:font w:name="Tahoma">
    <w:panose1 w:val="020B0604030504040204"/>
    <w:charset w:val="00"/>
    <w:family w:val="swiss"/>
    <w:notTrueType/>
    <w:pitch w:val="variable"/>
    <w:sig w:usb0="00000003" w:usb1="00000000" w:usb2="00000000" w:usb3="00000000" w:csb0="00000001" w:csb1="00000000"/>
  </w:font>
  <w:font w:name="Cambria">
    <w:panose1 w:val="02040503050406030204"/>
    <w:charset w:val="EE"/>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334D21" w:rsidRPr="00EB660F" w:rsidRDefault="00334D21" w:rsidP="00EB660F">
    <w:pPr>
      <w:pStyle w:val="Zpat"/>
      <w:jc w:val="center"/>
      <w:rPr>
        <w:rFonts w:ascii="Calibri" w:hAnsi="Calibri" w:cs="Calibri"/>
        <w:color w:val="000000" w:themeColor="text1"/>
        <w:sz w:val="20"/>
      </w:rPr>
    </w:pPr>
    <w:r w:rsidRPr="00EB660F">
      <w:rPr>
        <w:rStyle w:val="slostrnky"/>
        <w:rFonts w:ascii="Calibri" w:hAnsi="Calibri" w:cs="Calibri"/>
        <w:color w:val="000000" w:themeColor="text1"/>
      </w:rPr>
      <w:fldChar w:fldCharType="begin"/>
    </w:r>
    <w:r w:rsidRPr="00EB660F">
      <w:rPr>
        <w:rStyle w:val="slostrnky"/>
        <w:rFonts w:ascii="Calibri" w:hAnsi="Calibri" w:cs="Calibri"/>
        <w:color w:val="000000" w:themeColor="text1"/>
      </w:rPr>
      <w:instrText xml:space="preserve"> PAGE </w:instrText>
    </w:r>
    <w:r w:rsidRPr="00EB660F">
      <w:rPr>
        <w:rStyle w:val="slostrnky"/>
        <w:rFonts w:ascii="Calibri" w:hAnsi="Calibri" w:cs="Calibri"/>
        <w:color w:val="000000" w:themeColor="text1"/>
      </w:rPr>
      <w:fldChar w:fldCharType="separate"/>
    </w:r>
    <w:r w:rsidR="00EA1FD9">
      <w:rPr>
        <w:rStyle w:val="slostrnky"/>
        <w:rFonts w:ascii="Calibri" w:hAnsi="Calibri" w:cs="Calibri"/>
        <w:noProof/>
        <w:color w:val="000000" w:themeColor="text1"/>
      </w:rPr>
      <w:t>21</w:t>
    </w:r>
    <w:r w:rsidRPr="00EB660F">
      <w:rPr>
        <w:rStyle w:val="slostrnky"/>
        <w:rFonts w:ascii="Calibri" w:hAnsi="Calibri" w:cs="Calibri"/>
        <w:color w:val="000000" w:themeColor="text1"/>
      </w:rPr>
      <w:fldChar w:fldCharType="end"/>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257C80" w:rsidRDefault="00257C80" w:rsidP="00D90060">
      <w:pPr>
        <w:spacing w:after="0" w:line="240" w:lineRule="auto"/>
      </w:pPr>
      <w:r>
        <w:separator/>
      </w:r>
    </w:p>
  </w:footnote>
  <w:footnote w:type="continuationSeparator" w:id="0">
    <w:p w:rsidR="00257C80" w:rsidRDefault="00257C80" w:rsidP="00D90060">
      <w:pPr>
        <w:spacing w:after="0" w:line="240" w:lineRule="auto"/>
      </w:pPr>
      <w:r>
        <w:continuationSeparator/>
      </w:r>
    </w:p>
  </w:footnote>
  <w:footnote w:id="1">
    <w:p w:rsidR="00334D21" w:rsidRPr="009C62AC" w:rsidRDefault="00334D21" w:rsidP="009C62AC">
      <w:pPr>
        <w:pStyle w:val="Textpoznpodarou"/>
        <w:ind w:left="284" w:hanging="284"/>
        <w:rPr>
          <w:rFonts w:ascii="Calibri" w:hAnsi="Calibri" w:cs="Calibri"/>
        </w:rPr>
      </w:pPr>
      <w:r w:rsidRPr="009C62AC">
        <w:rPr>
          <w:rStyle w:val="Znakapoznpodarou"/>
          <w:rFonts w:ascii="Calibri" w:hAnsi="Calibri" w:cs="Calibri"/>
        </w:rPr>
        <w:footnoteRef/>
      </w:r>
      <w:r w:rsidRPr="009C62AC">
        <w:rPr>
          <w:rFonts w:ascii="Calibri" w:hAnsi="Calibri" w:cs="Calibri"/>
        </w:rPr>
        <w:tab/>
        <w:t>Zákon č. 406/2000 Sb., o hospodaření energií.</w:t>
      </w:r>
    </w:p>
  </w:footnote>
  <w:footnote w:id="2">
    <w:p w:rsidR="00334D21" w:rsidRPr="009C62AC" w:rsidRDefault="00334D21" w:rsidP="009C62AC">
      <w:pPr>
        <w:pStyle w:val="Textpoznpodarou"/>
        <w:ind w:left="284" w:hanging="284"/>
        <w:rPr>
          <w:rFonts w:ascii="Calibri" w:hAnsi="Calibri" w:cs="Calibri"/>
        </w:rPr>
      </w:pPr>
      <w:r w:rsidRPr="009C62AC">
        <w:rPr>
          <w:rStyle w:val="Znakapoznpodarou"/>
          <w:rFonts w:ascii="Calibri" w:hAnsi="Calibri" w:cs="Calibri"/>
        </w:rPr>
        <w:footnoteRef/>
      </w:r>
      <w:r w:rsidRPr="009C62AC">
        <w:rPr>
          <w:rFonts w:ascii="Calibri" w:hAnsi="Calibri" w:cs="Calibri"/>
        </w:rPr>
        <w:tab/>
        <w:t>Směrnice Evropského parlamentu a Rady 2001/77/ES o podpoře elektřiny vyrobené z obnovitelných zdrojů energie.</w:t>
      </w:r>
    </w:p>
  </w:footnote>
  <w:footnote w:id="3">
    <w:p w:rsidR="00334D21" w:rsidRPr="009C62AC" w:rsidRDefault="00334D21" w:rsidP="009C62AC">
      <w:pPr>
        <w:pStyle w:val="Textpoznpodarou"/>
        <w:ind w:left="284" w:hanging="284"/>
        <w:rPr>
          <w:rFonts w:ascii="Calibri" w:hAnsi="Calibri" w:cs="Calibri"/>
        </w:rPr>
      </w:pPr>
      <w:r w:rsidRPr="009C62AC">
        <w:rPr>
          <w:rStyle w:val="Znakapoznpodarou"/>
          <w:rFonts w:ascii="Calibri" w:hAnsi="Calibri" w:cs="Calibri"/>
        </w:rPr>
        <w:footnoteRef/>
      </w:r>
      <w:r w:rsidRPr="009C62AC">
        <w:rPr>
          <w:rFonts w:ascii="Calibri" w:hAnsi="Calibri" w:cs="Calibri"/>
        </w:rPr>
        <w:tab/>
        <w:t>Závazek státu v politické rovině, jeho nesplnění nelze vymáhat</w:t>
      </w:r>
      <w:r>
        <w:rPr>
          <w:rFonts w:ascii="Calibri" w:hAnsi="Calibri" w:cs="Calibri"/>
        </w:rPr>
        <w:t>.</w:t>
      </w:r>
    </w:p>
  </w:footnote>
  <w:footnote w:id="4">
    <w:p w:rsidR="00334D21" w:rsidRPr="009C62AC" w:rsidRDefault="00334D21" w:rsidP="009C62AC">
      <w:pPr>
        <w:pStyle w:val="Textpoznpodarou"/>
        <w:ind w:left="284" w:hanging="284"/>
        <w:rPr>
          <w:rFonts w:ascii="Calibri" w:hAnsi="Calibri" w:cs="Calibri"/>
        </w:rPr>
      </w:pPr>
      <w:r w:rsidRPr="009C62AC">
        <w:rPr>
          <w:rStyle w:val="Znakapoznpodarou"/>
          <w:rFonts w:ascii="Calibri" w:hAnsi="Calibri" w:cs="Calibri"/>
        </w:rPr>
        <w:footnoteRef/>
      </w:r>
      <w:r w:rsidRPr="009C62AC">
        <w:rPr>
          <w:rFonts w:ascii="Calibri" w:hAnsi="Calibri" w:cs="Calibri"/>
        </w:rPr>
        <w:tab/>
        <w:t>Směrnice Evropského parlamentu a Rady č. 2009/28/ES ze dne 23. dubna 2009 o podpoře využívání energie z obnovitelných zdrojů.</w:t>
      </w:r>
    </w:p>
  </w:footnote>
  <w:footnote w:id="5">
    <w:p w:rsidR="00334D21" w:rsidRPr="009C62AC" w:rsidRDefault="00334D21" w:rsidP="009C62AC">
      <w:pPr>
        <w:pStyle w:val="Textpoznpodarou"/>
        <w:ind w:left="284" w:hanging="284"/>
        <w:rPr>
          <w:rFonts w:ascii="Calibri" w:hAnsi="Calibri" w:cs="Calibri"/>
        </w:rPr>
      </w:pPr>
      <w:r w:rsidRPr="009C62AC">
        <w:rPr>
          <w:rStyle w:val="Znakapoznpodarou"/>
          <w:rFonts w:ascii="Calibri" w:hAnsi="Calibri" w:cs="Calibri"/>
        </w:rPr>
        <w:footnoteRef/>
      </w:r>
      <w:r>
        <w:rPr>
          <w:rFonts w:ascii="Calibri" w:hAnsi="Calibri" w:cs="Calibri"/>
        </w:rPr>
        <w:tab/>
        <w:t>K</w:t>
      </w:r>
      <w:r w:rsidRPr="009C62AC">
        <w:rPr>
          <w:rFonts w:ascii="Calibri" w:hAnsi="Calibri" w:cs="Calibri"/>
        </w:rPr>
        <w:t xml:space="preserve">ilo </w:t>
      </w:r>
      <w:r>
        <w:rPr>
          <w:rFonts w:ascii="Calibri" w:hAnsi="Calibri" w:cs="Calibri"/>
        </w:rPr>
        <w:t>(K)=</w:t>
      </w:r>
      <w:r w:rsidRPr="009C62AC">
        <w:rPr>
          <w:rFonts w:ascii="Calibri" w:hAnsi="Calibri" w:cs="Calibri"/>
        </w:rPr>
        <w:t xml:space="preserve"> 10</w:t>
      </w:r>
      <w:r w:rsidRPr="009C62AC">
        <w:rPr>
          <w:rFonts w:ascii="Calibri" w:hAnsi="Calibri" w:cs="Calibri"/>
          <w:vertAlign w:val="superscript"/>
        </w:rPr>
        <w:t>3</w:t>
      </w:r>
      <w:r w:rsidRPr="009C62AC">
        <w:rPr>
          <w:rFonts w:ascii="Calibri" w:hAnsi="Calibri" w:cs="Calibri"/>
        </w:rPr>
        <w:t xml:space="preserve">, </w:t>
      </w:r>
      <w:proofErr w:type="spellStart"/>
      <w:r>
        <w:rPr>
          <w:rFonts w:ascii="Calibri" w:hAnsi="Calibri" w:cs="Calibri"/>
        </w:rPr>
        <w:t>m</w:t>
      </w:r>
      <w:r w:rsidRPr="009C62AC">
        <w:rPr>
          <w:rFonts w:ascii="Calibri" w:hAnsi="Calibri" w:cs="Calibri"/>
        </w:rPr>
        <w:t>ega</w:t>
      </w:r>
      <w:proofErr w:type="spellEnd"/>
      <w:r w:rsidRPr="009C62AC">
        <w:rPr>
          <w:rFonts w:ascii="Calibri" w:hAnsi="Calibri" w:cs="Calibri"/>
        </w:rPr>
        <w:t xml:space="preserve"> </w:t>
      </w:r>
      <w:r>
        <w:rPr>
          <w:rFonts w:ascii="Calibri" w:hAnsi="Calibri" w:cs="Calibri"/>
        </w:rPr>
        <w:t>(M) =</w:t>
      </w:r>
      <w:r w:rsidRPr="009C62AC">
        <w:rPr>
          <w:rFonts w:ascii="Calibri" w:hAnsi="Calibri" w:cs="Calibri"/>
        </w:rPr>
        <w:t xml:space="preserve"> 10</w:t>
      </w:r>
      <w:r w:rsidRPr="009C62AC">
        <w:rPr>
          <w:rFonts w:ascii="Calibri" w:hAnsi="Calibri" w:cs="Calibri"/>
          <w:vertAlign w:val="superscript"/>
        </w:rPr>
        <w:t>6</w:t>
      </w:r>
      <w:r w:rsidRPr="009C62AC">
        <w:rPr>
          <w:rFonts w:ascii="Calibri" w:hAnsi="Calibri" w:cs="Calibri"/>
        </w:rPr>
        <w:t xml:space="preserve">, </w:t>
      </w:r>
      <w:r>
        <w:rPr>
          <w:rFonts w:ascii="Calibri" w:hAnsi="Calibri" w:cs="Calibri"/>
        </w:rPr>
        <w:t>g</w:t>
      </w:r>
      <w:r w:rsidRPr="009C62AC">
        <w:rPr>
          <w:rFonts w:ascii="Calibri" w:hAnsi="Calibri" w:cs="Calibri"/>
        </w:rPr>
        <w:t xml:space="preserve">iga </w:t>
      </w:r>
      <w:r>
        <w:rPr>
          <w:rFonts w:ascii="Calibri" w:hAnsi="Calibri" w:cs="Calibri"/>
        </w:rPr>
        <w:t>(G)=</w:t>
      </w:r>
      <w:r w:rsidRPr="009C62AC">
        <w:rPr>
          <w:rFonts w:ascii="Calibri" w:hAnsi="Calibri" w:cs="Calibri"/>
        </w:rPr>
        <w:t xml:space="preserve"> 10</w:t>
      </w:r>
      <w:r w:rsidRPr="009C62AC">
        <w:rPr>
          <w:rFonts w:ascii="Calibri" w:hAnsi="Calibri" w:cs="Calibri"/>
          <w:vertAlign w:val="superscript"/>
        </w:rPr>
        <w:t>9</w:t>
      </w:r>
      <w:r w:rsidRPr="009C62AC">
        <w:rPr>
          <w:rFonts w:ascii="Calibri" w:hAnsi="Calibri" w:cs="Calibri"/>
        </w:rPr>
        <w:t xml:space="preserve">, </w:t>
      </w:r>
      <w:proofErr w:type="spellStart"/>
      <w:r>
        <w:rPr>
          <w:rFonts w:ascii="Calibri" w:hAnsi="Calibri" w:cs="Calibri"/>
        </w:rPr>
        <w:t>t</w:t>
      </w:r>
      <w:r w:rsidRPr="009C62AC">
        <w:rPr>
          <w:rFonts w:ascii="Calibri" w:hAnsi="Calibri" w:cs="Calibri"/>
        </w:rPr>
        <w:t>era</w:t>
      </w:r>
      <w:proofErr w:type="spellEnd"/>
      <w:r w:rsidRPr="009C62AC">
        <w:rPr>
          <w:rFonts w:ascii="Calibri" w:hAnsi="Calibri" w:cs="Calibri"/>
        </w:rPr>
        <w:t xml:space="preserve"> </w:t>
      </w:r>
      <w:r>
        <w:rPr>
          <w:rFonts w:ascii="Calibri" w:hAnsi="Calibri" w:cs="Calibri"/>
        </w:rPr>
        <w:t>(T)=</w:t>
      </w:r>
      <w:r w:rsidRPr="009C62AC">
        <w:rPr>
          <w:rFonts w:ascii="Calibri" w:hAnsi="Calibri" w:cs="Calibri"/>
        </w:rPr>
        <w:t xml:space="preserve"> 10</w:t>
      </w:r>
      <w:r w:rsidRPr="009C62AC">
        <w:rPr>
          <w:rFonts w:ascii="Calibri" w:hAnsi="Calibri" w:cs="Calibri"/>
          <w:vertAlign w:val="superscript"/>
        </w:rPr>
        <w:t>12</w:t>
      </w:r>
      <w:r w:rsidRPr="009C62AC">
        <w:rPr>
          <w:rFonts w:ascii="Calibri" w:hAnsi="Calibri" w:cs="Calibri"/>
        </w:rPr>
        <w:t xml:space="preserve">, </w:t>
      </w:r>
      <w:proofErr w:type="spellStart"/>
      <w:r>
        <w:rPr>
          <w:rFonts w:ascii="Calibri" w:hAnsi="Calibri" w:cs="Calibri"/>
        </w:rPr>
        <w:t>p</w:t>
      </w:r>
      <w:r w:rsidRPr="009C62AC">
        <w:rPr>
          <w:rFonts w:ascii="Calibri" w:hAnsi="Calibri" w:cs="Calibri"/>
        </w:rPr>
        <w:t>eta</w:t>
      </w:r>
      <w:proofErr w:type="spellEnd"/>
      <w:r w:rsidRPr="009C62AC">
        <w:rPr>
          <w:rFonts w:ascii="Calibri" w:hAnsi="Calibri" w:cs="Calibri"/>
        </w:rPr>
        <w:t xml:space="preserve"> </w:t>
      </w:r>
      <w:r>
        <w:rPr>
          <w:rFonts w:ascii="Calibri" w:hAnsi="Calibri" w:cs="Calibri"/>
        </w:rPr>
        <w:t>(P)=</w:t>
      </w:r>
      <w:r w:rsidRPr="009C62AC">
        <w:rPr>
          <w:rFonts w:ascii="Calibri" w:hAnsi="Calibri" w:cs="Calibri"/>
        </w:rPr>
        <w:t xml:space="preserve"> 10</w:t>
      </w:r>
      <w:r w:rsidRPr="009C62AC">
        <w:rPr>
          <w:rFonts w:ascii="Calibri" w:hAnsi="Calibri" w:cs="Calibri"/>
          <w:vertAlign w:val="superscript"/>
        </w:rPr>
        <w:t>15</w:t>
      </w:r>
      <w:r w:rsidRPr="009C62AC">
        <w:rPr>
          <w:rFonts w:ascii="Calibri" w:hAnsi="Calibri" w:cs="Calibri"/>
        </w:rPr>
        <w:t>.</w:t>
      </w:r>
    </w:p>
  </w:footnote>
  <w:footnote w:id="6">
    <w:p w:rsidR="00334D21" w:rsidRPr="00E66A0A" w:rsidRDefault="00334D21" w:rsidP="00E66A0A">
      <w:pPr>
        <w:pStyle w:val="Textpoznpodarou"/>
        <w:ind w:left="284" w:hanging="284"/>
        <w:rPr>
          <w:rFonts w:ascii="Calibri" w:hAnsi="Calibri" w:cs="Calibri"/>
        </w:rPr>
      </w:pPr>
      <w:r w:rsidRPr="00E66A0A">
        <w:rPr>
          <w:rStyle w:val="Znakapoznpodarou"/>
          <w:rFonts w:ascii="Calibri" w:hAnsi="Calibri" w:cs="Calibri"/>
        </w:rPr>
        <w:footnoteRef/>
      </w:r>
      <w:r>
        <w:rPr>
          <w:rFonts w:ascii="Calibri" w:hAnsi="Calibri" w:cs="Calibri"/>
        </w:rPr>
        <w:tab/>
      </w:r>
      <w:r w:rsidRPr="00E66A0A">
        <w:rPr>
          <w:rFonts w:ascii="Calibri" w:hAnsi="Calibri" w:cs="Calibri"/>
        </w:rPr>
        <w:t>Zákon č. 2/1969 Sb., o zřízení ministerstev a jiných ústředních orgánů státní správy ČR.</w:t>
      </w:r>
    </w:p>
  </w:footnote>
  <w:footnote w:id="7">
    <w:p w:rsidR="00334D21" w:rsidRPr="00E66A0A" w:rsidRDefault="00334D21" w:rsidP="00E66A0A">
      <w:pPr>
        <w:pStyle w:val="Textpoznpodarou"/>
        <w:ind w:left="284" w:hanging="284"/>
        <w:rPr>
          <w:rFonts w:ascii="Calibri" w:hAnsi="Calibri" w:cs="Calibri"/>
        </w:rPr>
      </w:pPr>
      <w:r w:rsidRPr="00E66A0A">
        <w:rPr>
          <w:rStyle w:val="Znakapoznpodarou"/>
          <w:rFonts w:ascii="Calibri" w:hAnsi="Calibri" w:cs="Calibri"/>
        </w:rPr>
        <w:footnoteRef/>
      </w:r>
      <w:r>
        <w:rPr>
          <w:rFonts w:ascii="Calibri" w:hAnsi="Calibri" w:cs="Calibri"/>
        </w:rPr>
        <w:tab/>
      </w:r>
      <w:r w:rsidRPr="00E66A0A">
        <w:rPr>
          <w:rFonts w:ascii="Calibri" w:hAnsi="Calibri" w:cs="Calibri"/>
        </w:rPr>
        <w:t xml:space="preserve">Rozhodnutí Komise 2009/548/ES, kterým se stanoví vzor pro národní akční plány pro energii z obnovitelných zdrojů podle směrnice Evropského parlamentu a Rady 2009/28/ES. </w:t>
      </w:r>
    </w:p>
  </w:footnote>
  <w:footnote w:id="8">
    <w:p w:rsidR="00334D21" w:rsidRPr="00E66A0A" w:rsidRDefault="00334D21" w:rsidP="00E66A0A">
      <w:pPr>
        <w:pStyle w:val="Textpoznpodarou"/>
        <w:ind w:left="284" w:hanging="284"/>
        <w:rPr>
          <w:rFonts w:ascii="Calibri" w:hAnsi="Calibri" w:cs="Calibri"/>
        </w:rPr>
      </w:pPr>
      <w:r w:rsidRPr="00E66A0A">
        <w:rPr>
          <w:rStyle w:val="Znakapoznpodarou"/>
          <w:rFonts w:ascii="Calibri" w:hAnsi="Calibri" w:cs="Calibri"/>
        </w:rPr>
        <w:footnoteRef/>
      </w:r>
      <w:r>
        <w:rPr>
          <w:rFonts w:ascii="Calibri" w:hAnsi="Calibri" w:cs="Calibri"/>
        </w:rPr>
        <w:tab/>
      </w:r>
      <w:r w:rsidRPr="00E66A0A">
        <w:rPr>
          <w:rFonts w:ascii="Calibri" w:hAnsi="Calibri" w:cs="Calibri"/>
        </w:rPr>
        <w:t>Zákon č. 458/2000 Sb., o podmínkách podnikání a o výkonu státní spr</w:t>
      </w:r>
      <w:r>
        <w:rPr>
          <w:rFonts w:ascii="Calibri" w:hAnsi="Calibri" w:cs="Calibri"/>
        </w:rPr>
        <w:t>ávy v energetických odvětvích a </w:t>
      </w:r>
      <w:r w:rsidRPr="00E66A0A">
        <w:rPr>
          <w:rFonts w:ascii="Calibri" w:hAnsi="Calibri" w:cs="Calibri"/>
        </w:rPr>
        <w:t>o</w:t>
      </w:r>
      <w:r>
        <w:rPr>
          <w:rFonts w:ascii="Calibri" w:hAnsi="Calibri" w:cs="Calibri"/>
        </w:rPr>
        <w:t> </w:t>
      </w:r>
      <w:r w:rsidRPr="00E66A0A">
        <w:rPr>
          <w:rFonts w:ascii="Calibri" w:hAnsi="Calibri" w:cs="Calibri"/>
        </w:rPr>
        <w:t>změně některých zákonů (energetický zákon), ve znění pozdějších předpisů.</w:t>
      </w:r>
    </w:p>
  </w:footnote>
  <w:footnote w:id="9">
    <w:p w:rsidR="00334D21" w:rsidRPr="00E66A0A" w:rsidRDefault="00334D21" w:rsidP="00E66A0A">
      <w:pPr>
        <w:pStyle w:val="Textpoznpodarou"/>
        <w:ind w:left="284" w:hanging="284"/>
        <w:rPr>
          <w:rFonts w:ascii="Calibri" w:hAnsi="Calibri" w:cs="Calibri"/>
          <w:sz w:val="18"/>
          <w:szCs w:val="18"/>
        </w:rPr>
      </w:pPr>
      <w:r w:rsidRPr="00E66A0A">
        <w:rPr>
          <w:rStyle w:val="Znakapoznpodarou"/>
          <w:rFonts w:ascii="Calibri" w:hAnsi="Calibri" w:cs="Calibri"/>
        </w:rPr>
        <w:footnoteRef/>
      </w:r>
      <w:r>
        <w:rPr>
          <w:rFonts w:ascii="Calibri" w:hAnsi="Calibri" w:cs="Calibri"/>
        </w:rPr>
        <w:tab/>
      </w:r>
      <w:r w:rsidRPr="00E66A0A">
        <w:rPr>
          <w:rFonts w:ascii="Calibri" w:hAnsi="Calibri" w:cs="Calibri"/>
        </w:rPr>
        <w:t>Zákon č. 388/1991 Sb., o Státním fondu životního prostředí České republiky.</w:t>
      </w:r>
    </w:p>
  </w:footnote>
  <w:footnote w:id="10">
    <w:p w:rsidR="00334D21" w:rsidRPr="00E66A0A" w:rsidRDefault="00334D21" w:rsidP="00E66A0A">
      <w:pPr>
        <w:pStyle w:val="Default"/>
        <w:ind w:left="284" w:hanging="284"/>
        <w:rPr>
          <w:rFonts w:ascii="Calibri" w:hAnsi="Calibri" w:cs="Calibri"/>
          <w:sz w:val="20"/>
          <w:szCs w:val="20"/>
        </w:rPr>
      </w:pPr>
      <w:r w:rsidRPr="00E66A0A">
        <w:rPr>
          <w:rStyle w:val="Znakapoznpodarou"/>
          <w:rFonts w:ascii="Calibri" w:hAnsi="Calibri" w:cs="Calibri"/>
          <w:sz w:val="20"/>
          <w:szCs w:val="20"/>
        </w:rPr>
        <w:footnoteRef/>
      </w:r>
      <w:r>
        <w:rPr>
          <w:rFonts w:ascii="Calibri" w:hAnsi="Calibri" w:cs="Calibri"/>
          <w:sz w:val="20"/>
          <w:szCs w:val="20"/>
        </w:rPr>
        <w:tab/>
      </w:r>
      <w:r w:rsidRPr="00E66A0A">
        <w:rPr>
          <w:rFonts w:ascii="Calibri" w:hAnsi="Calibri" w:cs="Calibri"/>
          <w:sz w:val="20"/>
          <w:szCs w:val="20"/>
        </w:rPr>
        <w:t>Zákon č. 256/2000 Sb., o Státním zemědělském intervenčním fondu a o změně některých dalších zákonů (zákon o Státním zemědělském intervenčním fondu).</w:t>
      </w:r>
    </w:p>
  </w:footnote>
  <w:footnote w:id="11">
    <w:p w:rsidR="00334D21" w:rsidRPr="00E66A0A" w:rsidRDefault="00334D21" w:rsidP="00E66A0A">
      <w:pPr>
        <w:pStyle w:val="Textpoznpodarou"/>
        <w:ind w:left="284" w:hanging="284"/>
        <w:rPr>
          <w:rFonts w:ascii="Calibri" w:hAnsi="Calibri" w:cs="Calibri"/>
        </w:rPr>
      </w:pPr>
      <w:r w:rsidRPr="00E66A0A">
        <w:rPr>
          <w:rStyle w:val="Znakapoznpodarou"/>
          <w:rFonts w:ascii="Calibri" w:hAnsi="Calibri" w:cs="Calibri"/>
        </w:rPr>
        <w:footnoteRef/>
      </w:r>
      <w:r>
        <w:rPr>
          <w:rFonts w:ascii="Calibri" w:hAnsi="Calibri" w:cs="Calibri"/>
        </w:rPr>
        <w:tab/>
      </w:r>
      <w:r w:rsidRPr="00E66A0A">
        <w:rPr>
          <w:rFonts w:ascii="Calibri" w:hAnsi="Calibri" w:cs="Calibri"/>
          <w:color w:val="000000"/>
        </w:rPr>
        <w:t xml:space="preserve">Provozní podpora je poskytována formou výkupních cen a zelených bonusů (příplatky k ceně elektřiny, kterou výrobce nedodává do sítě, ale spotřebovává ji), jež stanovuje ERÚ cenovým rozhodnutím pro nové zdroje </w:t>
      </w:r>
      <w:r w:rsidRPr="00E66A0A">
        <w:rPr>
          <w:rFonts w:ascii="Calibri" w:hAnsi="Calibri" w:cs="Calibri"/>
        </w:rPr>
        <w:t xml:space="preserve">uvedené do provozu v dalším kalendářním roce, přičemž hodnota podpory se po celou dobu vyplácení nemění. </w:t>
      </w:r>
    </w:p>
  </w:footnote>
  <w:footnote w:id="12">
    <w:p w:rsidR="00334D21" w:rsidRPr="00E66A0A" w:rsidRDefault="00334D21" w:rsidP="00E66A0A">
      <w:pPr>
        <w:pStyle w:val="Textpoznpodarou"/>
        <w:ind w:left="284" w:hanging="284"/>
        <w:rPr>
          <w:rFonts w:ascii="Calibri" w:hAnsi="Calibri" w:cs="Calibri"/>
        </w:rPr>
      </w:pPr>
      <w:r w:rsidRPr="00E66A0A">
        <w:rPr>
          <w:rFonts w:ascii="Calibri" w:hAnsi="Calibri" w:cs="Calibri"/>
          <w:vertAlign w:val="superscript"/>
        </w:rPr>
        <w:footnoteRef/>
      </w:r>
      <w:r>
        <w:rPr>
          <w:rFonts w:ascii="Calibri" w:hAnsi="Calibri" w:cs="Calibri"/>
        </w:rPr>
        <w:tab/>
      </w:r>
      <w:r w:rsidRPr="00E66A0A">
        <w:rPr>
          <w:rFonts w:ascii="Calibri" w:hAnsi="Calibri" w:cs="Calibri"/>
        </w:rPr>
        <w:t>Investiční podpory na výstavbu zařízení využívajících OZE jsou poskytovány zejména z dotačních programů OPPI, OPŽP a PRV financovaných především ze zdrojů Evropské unie.</w:t>
      </w:r>
    </w:p>
  </w:footnote>
  <w:footnote w:id="13">
    <w:p w:rsidR="00334D21" w:rsidRPr="00E66A0A" w:rsidRDefault="00334D21" w:rsidP="00E66A0A">
      <w:pPr>
        <w:pStyle w:val="Textpoznpodarou"/>
        <w:ind w:left="284" w:hanging="284"/>
        <w:rPr>
          <w:rFonts w:ascii="Calibri" w:hAnsi="Calibri" w:cs="Calibri"/>
        </w:rPr>
      </w:pPr>
      <w:r w:rsidRPr="00E66A0A">
        <w:rPr>
          <w:rStyle w:val="Znakapoznpodarou"/>
          <w:rFonts w:ascii="Calibri" w:hAnsi="Calibri" w:cs="Calibri"/>
        </w:rPr>
        <w:footnoteRef/>
      </w:r>
      <w:r>
        <w:rPr>
          <w:rFonts w:ascii="Calibri" w:hAnsi="Calibri" w:cs="Calibri"/>
        </w:rPr>
        <w:tab/>
      </w:r>
      <w:r w:rsidRPr="00E66A0A">
        <w:rPr>
          <w:rFonts w:ascii="Calibri" w:hAnsi="Calibri" w:cs="Calibri"/>
          <w:color w:val="000000"/>
        </w:rPr>
        <w:t xml:space="preserve">Daňová podpora spočívá zejména v osvobození od daně z příjmu a daně z nemovitých věcí, které se týká </w:t>
      </w:r>
      <w:r w:rsidRPr="00E66A0A">
        <w:rPr>
          <w:rFonts w:ascii="Calibri" w:hAnsi="Calibri" w:cs="Calibri"/>
        </w:rPr>
        <w:t>zařízení využívajících OZE v případech specifikovaných příslušnými předpisy.</w:t>
      </w:r>
    </w:p>
  </w:footnote>
  <w:footnote w:id="14">
    <w:p w:rsidR="00334D21" w:rsidRPr="00E66A0A" w:rsidRDefault="00334D21" w:rsidP="00E66A0A">
      <w:pPr>
        <w:pStyle w:val="Textpoznpodarou"/>
        <w:ind w:left="284" w:hanging="284"/>
        <w:rPr>
          <w:rFonts w:ascii="Calibri" w:hAnsi="Calibri" w:cs="Calibri"/>
        </w:rPr>
      </w:pPr>
      <w:r w:rsidRPr="00E66A0A">
        <w:rPr>
          <w:rStyle w:val="Znakapoznpodarou"/>
          <w:rFonts w:ascii="Calibri" w:hAnsi="Calibri" w:cs="Calibri"/>
        </w:rPr>
        <w:footnoteRef/>
      </w:r>
      <w:r>
        <w:rPr>
          <w:rFonts w:ascii="Calibri" w:hAnsi="Calibri" w:cs="Calibri"/>
        </w:rPr>
        <w:tab/>
      </w:r>
      <w:r w:rsidRPr="00E66A0A">
        <w:rPr>
          <w:rFonts w:ascii="Calibri" w:hAnsi="Calibri" w:cs="Calibri"/>
        </w:rPr>
        <w:t>Vedlejší externí efekt</w:t>
      </w:r>
      <w:r>
        <w:rPr>
          <w:rFonts w:ascii="Calibri" w:hAnsi="Calibri" w:cs="Calibri"/>
        </w:rPr>
        <w:t xml:space="preserve"> je definován jako efekt</w:t>
      </w:r>
      <w:r w:rsidRPr="00E66A0A">
        <w:rPr>
          <w:rFonts w:ascii="Calibri" w:hAnsi="Calibri" w:cs="Calibri"/>
        </w:rPr>
        <w:t>, který přináší užitek nebo naopak škodu.</w:t>
      </w:r>
    </w:p>
  </w:footnote>
  <w:footnote w:id="15">
    <w:p w:rsidR="00334D21" w:rsidRPr="00E66A0A" w:rsidRDefault="00334D21" w:rsidP="00E66A0A">
      <w:pPr>
        <w:pStyle w:val="Textpoznpodarou"/>
        <w:ind w:left="284" w:hanging="284"/>
        <w:rPr>
          <w:rFonts w:ascii="Calibri" w:hAnsi="Calibri" w:cs="Calibri"/>
        </w:rPr>
      </w:pPr>
      <w:r w:rsidRPr="00E66A0A">
        <w:rPr>
          <w:rStyle w:val="Znakapoznpodarou"/>
          <w:rFonts w:ascii="Calibri" w:hAnsi="Calibri" w:cs="Calibri"/>
        </w:rPr>
        <w:footnoteRef/>
      </w:r>
      <w:r>
        <w:rPr>
          <w:rFonts w:ascii="Calibri" w:hAnsi="Calibri" w:cs="Calibri"/>
        </w:rPr>
        <w:tab/>
      </w:r>
      <w:r w:rsidRPr="00E66A0A">
        <w:rPr>
          <w:rFonts w:ascii="Calibri" w:hAnsi="Calibri" w:cs="Calibri"/>
        </w:rPr>
        <w:t>Zákon č. 165/2012 Sb., o podporovaných zdrojích energie a o změně některých zákonů.</w:t>
      </w:r>
    </w:p>
  </w:footnote>
  <w:footnote w:id="16">
    <w:p w:rsidR="00334D21" w:rsidRPr="00592166" w:rsidRDefault="00334D21" w:rsidP="00592166">
      <w:pPr>
        <w:pStyle w:val="Textpoznpodarou"/>
        <w:ind w:left="284" w:hanging="284"/>
        <w:rPr>
          <w:rFonts w:ascii="Calibri" w:hAnsi="Calibri" w:cs="Calibri"/>
        </w:rPr>
      </w:pPr>
      <w:r w:rsidRPr="00592166">
        <w:rPr>
          <w:rStyle w:val="Znakapoznpodarou"/>
          <w:rFonts w:ascii="Calibri" w:hAnsi="Calibri" w:cs="Calibri"/>
        </w:rPr>
        <w:footnoteRef/>
      </w:r>
      <w:r>
        <w:rPr>
          <w:rFonts w:ascii="Calibri" w:hAnsi="Calibri" w:cs="Calibri"/>
        </w:rPr>
        <w:tab/>
      </w:r>
      <w:r w:rsidRPr="00592166">
        <w:rPr>
          <w:rFonts w:ascii="Calibri" w:hAnsi="Calibri" w:cs="Calibri"/>
        </w:rPr>
        <w:t>Zákon č. 180/2005 Sb., o podpoře výroby elektřiny z obnovitelných zdrojů energie a o změně některých zákonů (zákon o podpoře využívání obnovitelných zdrojů), účinný částečně do 31. 1. 2012 a částečně do 1. 1. 2013.</w:t>
      </w:r>
    </w:p>
  </w:footnote>
  <w:footnote w:id="17">
    <w:p w:rsidR="00334D21" w:rsidRPr="00592166" w:rsidRDefault="00334D21" w:rsidP="00592166">
      <w:pPr>
        <w:pStyle w:val="Textpoznpodarou"/>
        <w:ind w:left="284" w:hanging="284"/>
        <w:rPr>
          <w:rFonts w:ascii="Calibri" w:hAnsi="Calibri" w:cs="Calibri"/>
        </w:rPr>
      </w:pPr>
      <w:r w:rsidRPr="00592166">
        <w:rPr>
          <w:rStyle w:val="Znakapoznpodarou"/>
          <w:rFonts w:ascii="Calibri" w:hAnsi="Calibri" w:cs="Calibri"/>
        </w:rPr>
        <w:footnoteRef/>
      </w:r>
      <w:r>
        <w:rPr>
          <w:rFonts w:ascii="Calibri" w:hAnsi="Calibri" w:cs="Calibri"/>
        </w:rPr>
        <w:tab/>
      </w:r>
      <w:r w:rsidRPr="00592166">
        <w:rPr>
          <w:rFonts w:ascii="Calibri" w:hAnsi="Calibri" w:cs="Calibri"/>
        </w:rPr>
        <w:t>Výrobní náklady panelů se snížily zejména s ohledem na technologický vývoj, velkosériovou v</w:t>
      </w:r>
      <w:r>
        <w:rPr>
          <w:rFonts w:ascii="Calibri" w:hAnsi="Calibri" w:cs="Calibri"/>
        </w:rPr>
        <w:t>ýrobu a </w:t>
      </w:r>
      <w:r w:rsidRPr="00592166">
        <w:rPr>
          <w:rFonts w:ascii="Calibri" w:hAnsi="Calibri" w:cs="Calibri"/>
        </w:rPr>
        <w:t>zvýšení konkurence.</w:t>
      </w:r>
    </w:p>
  </w:footnote>
  <w:footnote w:id="18">
    <w:p w:rsidR="00334D21" w:rsidRPr="00592166" w:rsidRDefault="00334D21" w:rsidP="00592166">
      <w:pPr>
        <w:pStyle w:val="Textpoznpodarou"/>
        <w:ind w:left="284" w:hanging="284"/>
        <w:rPr>
          <w:rFonts w:ascii="Calibri" w:hAnsi="Calibri" w:cs="Calibri"/>
        </w:rPr>
      </w:pPr>
      <w:r w:rsidRPr="00592166">
        <w:rPr>
          <w:rStyle w:val="Znakapoznpodarou"/>
          <w:rFonts w:ascii="Calibri" w:hAnsi="Calibri" w:cs="Calibri"/>
        </w:rPr>
        <w:footnoteRef/>
      </w:r>
      <w:r>
        <w:rPr>
          <w:rFonts w:ascii="Calibri" w:hAnsi="Calibri" w:cs="Calibri"/>
        </w:rPr>
        <w:tab/>
      </w:r>
      <w:r w:rsidRPr="00592166">
        <w:rPr>
          <w:rFonts w:ascii="Calibri" w:hAnsi="Calibri" w:cs="Calibri"/>
        </w:rPr>
        <w:t>Zákon č. 137/2010 Sb., kterým se mění zákon č. 180/2005 Sb., o podpoře výroby elektřiny z obnovitelných zdrojů energie a o změně některých zákonů (zákon o podpoře využívání obnovitelných zdrojů).</w:t>
      </w:r>
    </w:p>
  </w:footnote>
  <w:footnote w:id="19">
    <w:p w:rsidR="00334D21" w:rsidRPr="00592166" w:rsidRDefault="00334D21" w:rsidP="00366A89">
      <w:pPr>
        <w:pStyle w:val="Textpoznpodarou"/>
        <w:ind w:left="284" w:hanging="284"/>
        <w:rPr>
          <w:rFonts w:ascii="Calibri" w:hAnsi="Calibri" w:cs="Calibri"/>
        </w:rPr>
      </w:pPr>
      <w:r w:rsidRPr="00592166">
        <w:rPr>
          <w:rStyle w:val="Znakapoznpodarou"/>
          <w:rFonts w:ascii="Calibri" w:hAnsi="Calibri" w:cs="Calibri"/>
        </w:rPr>
        <w:footnoteRef/>
      </w:r>
      <w:r>
        <w:rPr>
          <w:rFonts w:ascii="Calibri" w:hAnsi="Calibri" w:cs="Calibri"/>
        </w:rPr>
        <w:tab/>
      </w:r>
      <w:r w:rsidRPr="00592166">
        <w:rPr>
          <w:rFonts w:ascii="Calibri" w:hAnsi="Calibri" w:cs="Calibri"/>
        </w:rPr>
        <w:t>Tento výraz použilo MPO v materiálech pro vládu při novelizaci zákona</w:t>
      </w:r>
      <w:r>
        <w:rPr>
          <w:rFonts w:ascii="Calibri" w:hAnsi="Calibri" w:cs="Calibri"/>
        </w:rPr>
        <w:t xml:space="preserve"> </w:t>
      </w:r>
      <w:r w:rsidRPr="00592166">
        <w:rPr>
          <w:rFonts w:ascii="Calibri" w:hAnsi="Calibri" w:cs="Calibri"/>
        </w:rPr>
        <w:t>o podpoře využívání obnovitelných zdrojů</w:t>
      </w:r>
      <w:r>
        <w:rPr>
          <w:rFonts w:ascii="Calibri" w:hAnsi="Calibri" w:cs="Calibri"/>
        </w:rPr>
        <w:t xml:space="preserve"> (z</w:t>
      </w:r>
      <w:r w:rsidRPr="00592166">
        <w:rPr>
          <w:rFonts w:ascii="Calibri" w:hAnsi="Calibri" w:cs="Calibri"/>
        </w:rPr>
        <w:t>ákon č. 137/2010 Sb., kterým se mění zákon č. 180/2005 Sb., o podpoře výroby elektřiny z</w:t>
      </w:r>
      <w:r>
        <w:rPr>
          <w:rFonts w:ascii="Calibri" w:hAnsi="Calibri" w:cs="Calibri"/>
        </w:rPr>
        <w:t> </w:t>
      </w:r>
      <w:r w:rsidRPr="00592166">
        <w:rPr>
          <w:rFonts w:ascii="Calibri" w:hAnsi="Calibri" w:cs="Calibri"/>
        </w:rPr>
        <w:t>obnovitelných zdrojů energie a o změně některých zákonů (zákon o podpoře využívání obnovitelných zdrojů</w:t>
      </w:r>
      <w:r>
        <w:rPr>
          <w:rFonts w:ascii="Calibri" w:hAnsi="Calibri" w:cs="Calibri"/>
        </w:rPr>
        <w:t>)</w:t>
      </w:r>
      <w:r w:rsidRPr="00592166">
        <w:rPr>
          <w:rFonts w:ascii="Calibri" w:hAnsi="Calibri" w:cs="Calibri"/>
        </w:rPr>
        <w:t>.</w:t>
      </w:r>
    </w:p>
  </w:footnote>
  <w:footnote w:id="20">
    <w:p w:rsidR="00334D21" w:rsidRPr="00592166" w:rsidRDefault="00334D21" w:rsidP="00592166">
      <w:pPr>
        <w:pStyle w:val="Textpoznpodarou"/>
        <w:ind w:left="284" w:hanging="284"/>
        <w:rPr>
          <w:rFonts w:ascii="Calibri" w:hAnsi="Calibri" w:cs="Calibri"/>
        </w:rPr>
      </w:pPr>
      <w:r w:rsidRPr="00592166">
        <w:rPr>
          <w:rStyle w:val="Znakapoznpodarou"/>
          <w:rFonts w:ascii="Calibri" w:hAnsi="Calibri" w:cs="Calibri"/>
        </w:rPr>
        <w:footnoteRef/>
      </w:r>
      <w:r>
        <w:rPr>
          <w:rFonts w:ascii="Calibri" w:hAnsi="Calibri" w:cs="Calibri"/>
        </w:rPr>
        <w:tab/>
      </w:r>
      <w:r w:rsidRPr="00592166">
        <w:rPr>
          <w:rFonts w:ascii="Calibri" w:hAnsi="Calibri" w:cs="Calibri"/>
        </w:rPr>
        <w:t>Zákon č. 330/2010 Sb., kterým se mění zákon č. 180/2005 Sb., o podpoře výroby elektřiny z obnovitelných zdrojů energie a o změně některých zákonů (zákon o podpoře využívání obnovitelných zdrojů), ve znění pozdějších předpisů.</w:t>
      </w:r>
    </w:p>
  </w:footnote>
  <w:footnote w:id="21">
    <w:p w:rsidR="00334D21" w:rsidRPr="00592166" w:rsidRDefault="00334D21" w:rsidP="00592166">
      <w:pPr>
        <w:pStyle w:val="Textpoznpodarou"/>
        <w:ind w:left="284" w:hanging="284"/>
        <w:rPr>
          <w:rFonts w:ascii="Calibri" w:hAnsi="Calibri" w:cs="Calibri"/>
        </w:rPr>
      </w:pPr>
      <w:r w:rsidRPr="00592166">
        <w:rPr>
          <w:rStyle w:val="Znakapoznpodarou"/>
          <w:rFonts w:ascii="Calibri" w:hAnsi="Calibri" w:cs="Calibri"/>
        </w:rPr>
        <w:footnoteRef/>
      </w:r>
      <w:r>
        <w:rPr>
          <w:rFonts w:ascii="Calibri" w:hAnsi="Calibri" w:cs="Calibri"/>
        </w:rPr>
        <w:tab/>
      </w:r>
      <w:r w:rsidRPr="00592166">
        <w:rPr>
          <w:rFonts w:ascii="Calibri" w:hAnsi="Calibri" w:cs="Calibri"/>
        </w:rPr>
        <w:t>Zákon č. 402/2010 Sb., kterým se mění zákon č. 180/2005 Sb., o podpoře výroby elektřiny z obnovitelných zdrojů energie a o změně některých zákonů (zákon o podpoře využívání obnovitelných zdrojů), ve znění pozdějších předpisů, a některé další zákony.</w:t>
      </w:r>
    </w:p>
  </w:footnote>
  <w:footnote w:id="22">
    <w:p w:rsidR="00334D21" w:rsidRPr="00592166" w:rsidRDefault="00334D21" w:rsidP="00592166">
      <w:pPr>
        <w:pStyle w:val="Textpoznpodarou"/>
        <w:ind w:left="284" w:hanging="284"/>
        <w:rPr>
          <w:rFonts w:ascii="Calibri" w:hAnsi="Calibri" w:cs="Calibri"/>
          <w:sz w:val="18"/>
          <w:szCs w:val="18"/>
        </w:rPr>
      </w:pPr>
      <w:r w:rsidRPr="00592166">
        <w:rPr>
          <w:rStyle w:val="Znakapoznpodarou"/>
          <w:rFonts w:ascii="Calibri" w:hAnsi="Calibri" w:cs="Calibri"/>
        </w:rPr>
        <w:footnoteRef/>
      </w:r>
      <w:r>
        <w:rPr>
          <w:rFonts w:ascii="Calibri" w:hAnsi="Calibri" w:cs="Calibri"/>
        </w:rPr>
        <w:tab/>
      </w:r>
      <w:r w:rsidRPr="00592166">
        <w:rPr>
          <w:rFonts w:ascii="Calibri" w:hAnsi="Calibri" w:cs="Calibri"/>
        </w:rPr>
        <w:t>Zákon č. 310/2013 Sb., kterým se mění zákon č. 165/2012 Sb., o podporovaných zdrojích energie a o změně některých zákonů, ve znění zákona č. 407/2012 Sb., a další související zákony.</w:t>
      </w:r>
    </w:p>
  </w:footnote>
  <w:footnote w:id="23">
    <w:p w:rsidR="00334D21" w:rsidRPr="00592166" w:rsidRDefault="00334D21" w:rsidP="00592166">
      <w:pPr>
        <w:pStyle w:val="Textpoznpodarou"/>
        <w:ind w:left="284" w:hanging="284"/>
        <w:rPr>
          <w:rFonts w:ascii="Calibri" w:hAnsi="Calibri" w:cs="Calibri"/>
        </w:rPr>
      </w:pPr>
      <w:r w:rsidRPr="00592166">
        <w:rPr>
          <w:rStyle w:val="Znakapoznpodarou"/>
          <w:rFonts w:ascii="Calibri" w:hAnsi="Calibri" w:cs="Calibri"/>
        </w:rPr>
        <w:footnoteRef/>
      </w:r>
      <w:r>
        <w:rPr>
          <w:rFonts w:ascii="Calibri" w:hAnsi="Calibri" w:cs="Calibri"/>
        </w:rPr>
        <w:tab/>
      </w:r>
      <w:r w:rsidRPr="00592166">
        <w:rPr>
          <w:rFonts w:ascii="Calibri" w:hAnsi="Calibri" w:cs="Calibri"/>
        </w:rPr>
        <w:t>Vyhláška č.</w:t>
      </w:r>
      <w:r>
        <w:rPr>
          <w:rFonts w:ascii="Calibri" w:hAnsi="Calibri" w:cs="Calibri"/>
        </w:rPr>
        <w:t> </w:t>
      </w:r>
      <w:r w:rsidRPr="00592166">
        <w:rPr>
          <w:rFonts w:ascii="Calibri" w:hAnsi="Calibri" w:cs="Calibri"/>
        </w:rPr>
        <w:t>150/2007 Sb., o způsobu regulace cen v energetických odvětvích a postupech pro regulaci cen.</w:t>
      </w:r>
    </w:p>
  </w:footnote>
  <w:footnote w:id="24">
    <w:p w:rsidR="00334D21" w:rsidRPr="00592166" w:rsidRDefault="00334D21" w:rsidP="00592166">
      <w:pPr>
        <w:spacing w:after="0" w:line="240" w:lineRule="auto"/>
        <w:ind w:left="284" w:hanging="284"/>
        <w:rPr>
          <w:rFonts w:ascii="Calibri" w:hAnsi="Calibri" w:cs="Calibri"/>
          <w:sz w:val="20"/>
          <w:szCs w:val="20"/>
        </w:rPr>
      </w:pPr>
      <w:r w:rsidRPr="00592166">
        <w:rPr>
          <w:rStyle w:val="Znakapoznpodarou"/>
          <w:rFonts w:ascii="Calibri" w:hAnsi="Calibri" w:cs="Calibri"/>
          <w:sz w:val="20"/>
          <w:szCs w:val="20"/>
        </w:rPr>
        <w:footnoteRef/>
      </w:r>
      <w:r>
        <w:rPr>
          <w:rFonts w:ascii="Calibri" w:hAnsi="Calibri" w:cs="Calibri"/>
          <w:sz w:val="20"/>
          <w:szCs w:val="20"/>
        </w:rPr>
        <w:tab/>
      </w:r>
      <w:r w:rsidRPr="00592166">
        <w:rPr>
          <w:rFonts w:ascii="Calibri" w:hAnsi="Calibri" w:cs="Calibri"/>
          <w:sz w:val="20"/>
          <w:szCs w:val="20"/>
        </w:rPr>
        <w:t>Zákon č. 586/1992 Sb., o daních z příjmů.</w:t>
      </w:r>
    </w:p>
  </w:footnote>
  <w:footnote w:id="25">
    <w:p w:rsidR="00334D21" w:rsidRPr="00592166" w:rsidRDefault="00334D21" w:rsidP="00592166">
      <w:pPr>
        <w:pStyle w:val="Textpoznpodarou"/>
        <w:ind w:left="284" w:hanging="284"/>
        <w:rPr>
          <w:rFonts w:ascii="Calibri" w:hAnsi="Calibri" w:cs="Calibri"/>
        </w:rPr>
      </w:pPr>
      <w:r w:rsidRPr="00592166">
        <w:rPr>
          <w:rStyle w:val="Znakapoznpodarou"/>
          <w:rFonts w:ascii="Calibri" w:hAnsi="Calibri" w:cs="Calibri"/>
        </w:rPr>
        <w:footnoteRef/>
      </w:r>
      <w:r w:rsidRPr="00592166">
        <w:rPr>
          <w:rFonts w:ascii="Calibri" w:hAnsi="Calibri" w:cs="Calibri"/>
        </w:rPr>
        <w:tab/>
        <w:t>Zákon č. 338/1992 Sb., o dani z nemovitých věcí.</w:t>
      </w:r>
    </w:p>
  </w:footnote>
  <w:footnote w:id="26">
    <w:p w:rsidR="00334D21" w:rsidRPr="00C30F92" w:rsidRDefault="00334D21" w:rsidP="00C30F92">
      <w:pPr>
        <w:spacing w:after="0" w:line="240" w:lineRule="auto"/>
        <w:ind w:left="284" w:hanging="284"/>
        <w:rPr>
          <w:rFonts w:ascii="Calibri" w:hAnsi="Calibri" w:cs="Calibri"/>
          <w:color w:val="000000" w:themeColor="text1"/>
        </w:rPr>
      </w:pPr>
      <w:r w:rsidRPr="00C30F92">
        <w:rPr>
          <w:rStyle w:val="Znakapoznpodarou"/>
          <w:rFonts w:ascii="Calibri" w:hAnsi="Calibri" w:cs="Calibri"/>
          <w:sz w:val="20"/>
          <w:szCs w:val="20"/>
        </w:rPr>
        <w:footnoteRef/>
      </w:r>
      <w:r>
        <w:rPr>
          <w:rFonts w:ascii="Calibri" w:hAnsi="Calibri" w:cs="Calibri"/>
          <w:sz w:val="20"/>
          <w:szCs w:val="20"/>
        </w:rPr>
        <w:tab/>
      </w:r>
      <w:r w:rsidRPr="00C30F92">
        <w:rPr>
          <w:rFonts w:ascii="Calibri" w:hAnsi="Calibri" w:cs="Calibri"/>
          <w:sz w:val="20"/>
          <w:szCs w:val="20"/>
        </w:rPr>
        <w:t>Výpočet prosté návratnosti vychází z hodnoty investice a pevných cen v čase. Oproti tomu reálná návratnost zohledňuje časovou hodnotu peněz (inflace), zdroje financí (úroky z úvěrů) atd.</w:t>
      </w:r>
    </w:p>
  </w:footnote>
</w:footnotes>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04985F04"/>
    <w:multiLevelType w:val="hybridMultilevel"/>
    <w:tmpl w:val="9CECA5E8"/>
    <w:lvl w:ilvl="0" w:tplc="5354149A">
      <w:start w:val="1"/>
      <w:numFmt w:val="decimal"/>
      <w:pStyle w:val="pracovn2"/>
      <w:lvlText w:val="2. %1"/>
      <w:lvlJc w:val="left"/>
      <w:pPr>
        <w:ind w:left="1364" w:hanging="360"/>
      </w:pPr>
      <w:rPr>
        <w:rFonts w:hint="default"/>
      </w:rPr>
    </w:lvl>
    <w:lvl w:ilvl="1" w:tplc="04050019" w:tentative="1">
      <w:start w:val="1"/>
      <w:numFmt w:val="lowerLetter"/>
      <w:lvlText w:val="%2."/>
      <w:lvlJc w:val="left"/>
      <w:pPr>
        <w:ind w:left="2084" w:hanging="360"/>
      </w:pPr>
    </w:lvl>
    <w:lvl w:ilvl="2" w:tplc="0405001B" w:tentative="1">
      <w:start w:val="1"/>
      <w:numFmt w:val="lowerRoman"/>
      <w:lvlText w:val="%3."/>
      <w:lvlJc w:val="right"/>
      <w:pPr>
        <w:ind w:left="2804" w:hanging="180"/>
      </w:pPr>
    </w:lvl>
    <w:lvl w:ilvl="3" w:tplc="0405000F" w:tentative="1">
      <w:start w:val="1"/>
      <w:numFmt w:val="decimal"/>
      <w:lvlText w:val="%4."/>
      <w:lvlJc w:val="left"/>
      <w:pPr>
        <w:ind w:left="3524" w:hanging="360"/>
      </w:pPr>
    </w:lvl>
    <w:lvl w:ilvl="4" w:tplc="04050019" w:tentative="1">
      <w:start w:val="1"/>
      <w:numFmt w:val="lowerLetter"/>
      <w:lvlText w:val="%5."/>
      <w:lvlJc w:val="left"/>
      <w:pPr>
        <w:ind w:left="4244" w:hanging="360"/>
      </w:pPr>
    </w:lvl>
    <w:lvl w:ilvl="5" w:tplc="0405001B" w:tentative="1">
      <w:start w:val="1"/>
      <w:numFmt w:val="lowerRoman"/>
      <w:lvlText w:val="%6."/>
      <w:lvlJc w:val="right"/>
      <w:pPr>
        <w:ind w:left="4964" w:hanging="180"/>
      </w:pPr>
    </w:lvl>
    <w:lvl w:ilvl="6" w:tplc="0405000F" w:tentative="1">
      <w:start w:val="1"/>
      <w:numFmt w:val="decimal"/>
      <w:lvlText w:val="%7."/>
      <w:lvlJc w:val="left"/>
      <w:pPr>
        <w:ind w:left="5684" w:hanging="360"/>
      </w:pPr>
    </w:lvl>
    <w:lvl w:ilvl="7" w:tplc="04050019" w:tentative="1">
      <w:start w:val="1"/>
      <w:numFmt w:val="lowerLetter"/>
      <w:lvlText w:val="%8."/>
      <w:lvlJc w:val="left"/>
      <w:pPr>
        <w:ind w:left="6404" w:hanging="360"/>
      </w:pPr>
    </w:lvl>
    <w:lvl w:ilvl="8" w:tplc="0405001B" w:tentative="1">
      <w:start w:val="1"/>
      <w:numFmt w:val="lowerRoman"/>
      <w:lvlText w:val="%9."/>
      <w:lvlJc w:val="right"/>
      <w:pPr>
        <w:ind w:left="7124" w:hanging="180"/>
      </w:pPr>
    </w:lvl>
  </w:abstractNum>
  <w:abstractNum w:abstractNumId="1">
    <w:nsid w:val="057E5D7E"/>
    <w:multiLevelType w:val="hybridMultilevel"/>
    <w:tmpl w:val="EE86328A"/>
    <w:lvl w:ilvl="0" w:tplc="5024DE04">
      <w:start w:val="1"/>
      <w:numFmt w:val="decimal"/>
      <w:lvlText w:val="Tabulka č. %1:"/>
      <w:lvlJc w:val="left"/>
      <w:pPr>
        <w:ind w:left="720" w:hanging="360"/>
      </w:pPr>
      <w:rPr>
        <w:rFonts w:ascii="Calibri" w:hAnsi="Calibri" w:cs="Calibri" w:hint="default"/>
        <w:b/>
        <w:sz w:val="24"/>
        <w:szCs w:val="24"/>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
    <w:nsid w:val="07BF6645"/>
    <w:multiLevelType w:val="hybridMultilevel"/>
    <w:tmpl w:val="74C06CA6"/>
    <w:lvl w:ilvl="0" w:tplc="9C8E93EE">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
    <w:nsid w:val="09F938FB"/>
    <w:multiLevelType w:val="hybridMultilevel"/>
    <w:tmpl w:val="82ACA36A"/>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
    <w:nsid w:val="0CDE5839"/>
    <w:multiLevelType w:val="hybridMultilevel"/>
    <w:tmpl w:val="224877A0"/>
    <w:lvl w:ilvl="0" w:tplc="C1043B16">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5">
    <w:nsid w:val="0D6C1683"/>
    <w:multiLevelType w:val="hybridMultilevel"/>
    <w:tmpl w:val="54F0E530"/>
    <w:lvl w:ilvl="0" w:tplc="0D20C0BA">
      <w:start w:val="1"/>
      <w:numFmt w:val="decimal"/>
      <w:pStyle w:val="graf"/>
      <w:lvlText w:val="Graf č. %1:  "/>
      <w:lvlJc w:val="left"/>
      <w:pPr>
        <w:ind w:left="1070" w:hanging="360"/>
      </w:pPr>
      <w:rPr>
        <w:rFonts w:ascii="Calibri" w:hAnsi="Calibri" w:cs="Calibri" w:hint="default"/>
        <w:b/>
        <w:sz w:val="24"/>
        <w:szCs w:val="24"/>
      </w:rPr>
    </w:lvl>
    <w:lvl w:ilvl="1" w:tplc="04050019" w:tentative="1">
      <w:start w:val="1"/>
      <w:numFmt w:val="lowerLetter"/>
      <w:lvlText w:val="%2."/>
      <w:lvlJc w:val="left"/>
      <w:pPr>
        <w:ind w:left="1375" w:hanging="360"/>
      </w:pPr>
    </w:lvl>
    <w:lvl w:ilvl="2" w:tplc="0405001B" w:tentative="1">
      <w:start w:val="1"/>
      <w:numFmt w:val="lowerRoman"/>
      <w:lvlText w:val="%3."/>
      <w:lvlJc w:val="right"/>
      <w:pPr>
        <w:ind w:left="2095" w:hanging="180"/>
      </w:pPr>
    </w:lvl>
    <w:lvl w:ilvl="3" w:tplc="0405000F" w:tentative="1">
      <w:start w:val="1"/>
      <w:numFmt w:val="decimal"/>
      <w:lvlText w:val="%4."/>
      <w:lvlJc w:val="left"/>
      <w:pPr>
        <w:ind w:left="2815" w:hanging="360"/>
      </w:pPr>
    </w:lvl>
    <w:lvl w:ilvl="4" w:tplc="04050019" w:tentative="1">
      <w:start w:val="1"/>
      <w:numFmt w:val="lowerLetter"/>
      <w:lvlText w:val="%5."/>
      <w:lvlJc w:val="left"/>
      <w:pPr>
        <w:ind w:left="3535" w:hanging="360"/>
      </w:pPr>
    </w:lvl>
    <w:lvl w:ilvl="5" w:tplc="0405001B" w:tentative="1">
      <w:start w:val="1"/>
      <w:numFmt w:val="lowerRoman"/>
      <w:lvlText w:val="%6."/>
      <w:lvlJc w:val="right"/>
      <w:pPr>
        <w:ind w:left="4255" w:hanging="180"/>
      </w:pPr>
    </w:lvl>
    <w:lvl w:ilvl="6" w:tplc="0405000F" w:tentative="1">
      <w:start w:val="1"/>
      <w:numFmt w:val="decimal"/>
      <w:lvlText w:val="%7."/>
      <w:lvlJc w:val="left"/>
      <w:pPr>
        <w:ind w:left="4975" w:hanging="360"/>
      </w:pPr>
    </w:lvl>
    <w:lvl w:ilvl="7" w:tplc="04050019" w:tentative="1">
      <w:start w:val="1"/>
      <w:numFmt w:val="lowerLetter"/>
      <w:lvlText w:val="%8."/>
      <w:lvlJc w:val="left"/>
      <w:pPr>
        <w:ind w:left="5695" w:hanging="360"/>
      </w:pPr>
    </w:lvl>
    <w:lvl w:ilvl="8" w:tplc="0405001B" w:tentative="1">
      <w:start w:val="1"/>
      <w:numFmt w:val="lowerRoman"/>
      <w:lvlText w:val="%9."/>
      <w:lvlJc w:val="right"/>
      <w:pPr>
        <w:ind w:left="6415" w:hanging="180"/>
      </w:pPr>
    </w:lvl>
  </w:abstractNum>
  <w:abstractNum w:abstractNumId="6">
    <w:nsid w:val="1B542141"/>
    <w:multiLevelType w:val="hybridMultilevel"/>
    <w:tmpl w:val="4D066FB6"/>
    <w:lvl w:ilvl="0" w:tplc="E80CC11E">
      <w:start w:val="1"/>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7">
    <w:nsid w:val="22303665"/>
    <w:multiLevelType w:val="hybridMultilevel"/>
    <w:tmpl w:val="DC88D240"/>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8">
    <w:nsid w:val="244344D5"/>
    <w:multiLevelType w:val="hybridMultilevel"/>
    <w:tmpl w:val="4D066FB6"/>
    <w:lvl w:ilvl="0" w:tplc="E80CC11E">
      <w:start w:val="1"/>
      <w:numFmt w:val="decimal"/>
      <w:lvlText w:val="%1."/>
      <w:lvlJc w:val="left"/>
      <w:pPr>
        <w:ind w:left="502"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9">
    <w:nsid w:val="244E7E5E"/>
    <w:multiLevelType w:val="hybridMultilevel"/>
    <w:tmpl w:val="D736CD6E"/>
    <w:lvl w:ilvl="0" w:tplc="B5E0FA9C">
      <w:numFmt w:val="bullet"/>
      <w:lvlText w:val=""/>
      <w:lvlJc w:val="left"/>
      <w:pPr>
        <w:ind w:left="720" w:hanging="360"/>
      </w:pPr>
      <w:rPr>
        <w:rFonts w:ascii="Symbol" w:eastAsiaTheme="minorHAnsi" w:hAnsi="Symbol" w:cs="Arial" w:hint="default"/>
        <w:color w:val="auto"/>
        <w:sz w:val="18"/>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0">
    <w:nsid w:val="24824813"/>
    <w:multiLevelType w:val="hybridMultilevel"/>
    <w:tmpl w:val="29003260"/>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1">
    <w:nsid w:val="297358EF"/>
    <w:multiLevelType w:val="hybridMultilevel"/>
    <w:tmpl w:val="0CBA8B2A"/>
    <w:lvl w:ilvl="0" w:tplc="C46AB082">
      <w:start w:val="44"/>
      <w:numFmt w:val="bullet"/>
      <w:lvlText w:val="-"/>
      <w:lvlJc w:val="left"/>
      <w:pPr>
        <w:ind w:left="720" w:hanging="360"/>
      </w:pPr>
      <w:rPr>
        <w:rFonts w:ascii="Arial" w:eastAsia="Times New Roman" w:hAnsi="Arial" w:cs="Aria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2">
    <w:nsid w:val="2D1A7AF7"/>
    <w:multiLevelType w:val="hybridMultilevel"/>
    <w:tmpl w:val="65DE868E"/>
    <w:lvl w:ilvl="0" w:tplc="C1043B16">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3">
    <w:nsid w:val="2FF45DFF"/>
    <w:multiLevelType w:val="hybridMultilevel"/>
    <w:tmpl w:val="8496DAA2"/>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4">
    <w:nsid w:val="35D739D8"/>
    <w:multiLevelType w:val="hybridMultilevel"/>
    <w:tmpl w:val="958A6594"/>
    <w:lvl w:ilvl="0" w:tplc="3CC6C6F8">
      <w:start w:val="1"/>
      <w:numFmt w:val="upperRoman"/>
      <w:lvlText w:val="%1."/>
      <w:lvlJc w:val="left"/>
      <w:pPr>
        <w:ind w:left="1080" w:hanging="72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5">
    <w:nsid w:val="38137F64"/>
    <w:multiLevelType w:val="hybridMultilevel"/>
    <w:tmpl w:val="EB140AE0"/>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6">
    <w:nsid w:val="41400046"/>
    <w:multiLevelType w:val="hybridMultilevel"/>
    <w:tmpl w:val="57CE0AE6"/>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7">
    <w:nsid w:val="480065DF"/>
    <w:multiLevelType w:val="hybridMultilevel"/>
    <w:tmpl w:val="49FA8A06"/>
    <w:lvl w:ilvl="0" w:tplc="0405000F">
      <w:start w:val="1"/>
      <w:numFmt w:val="decimal"/>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8">
    <w:nsid w:val="4BA11BC1"/>
    <w:multiLevelType w:val="hybridMultilevel"/>
    <w:tmpl w:val="03C01D10"/>
    <w:lvl w:ilvl="0" w:tplc="7C3EB51E">
      <w:start w:val="3"/>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9">
    <w:nsid w:val="4E5E333D"/>
    <w:multiLevelType w:val="hybridMultilevel"/>
    <w:tmpl w:val="31EA306A"/>
    <w:lvl w:ilvl="0" w:tplc="E80CC11E">
      <w:start w:val="1"/>
      <w:numFmt w:val="decimal"/>
      <w:lvlText w:val="%1."/>
      <w:lvlJc w:val="left"/>
      <w:pPr>
        <w:ind w:left="502"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0">
    <w:nsid w:val="509D5C05"/>
    <w:multiLevelType w:val="hybridMultilevel"/>
    <w:tmpl w:val="9AB817C4"/>
    <w:lvl w:ilvl="0" w:tplc="7C3EB51E">
      <w:start w:val="3"/>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1">
    <w:nsid w:val="51474893"/>
    <w:multiLevelType w:val="hybridMultilevel"/>
    <w:tmpl w:val="B14071D6"/>
    <w:lvl w:ilvl="0" w:tplc="CDD023E0">
      <w:start w:val="5"/>
      <w:numFmt w:val="decimal"/>
      <w:lvlText w:val="%1."/>
      <w:lvlJc w:val="left"/>
      <w:pPr>
        <w:ind w:left="144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2">
    <w:nsid w:val="54964210"/>
    <w:multiLevelType w:val="hybridMultilevel"/>
    <w:tmpl w:val="070C9BF0"/>
    <w:lvl w:ilvl="0" w:tplc="C1043B16">
      <w:start w:val="1"/>
      <w:numFmt w:val="bullet"/>
      <w:lvlText w:val=""/>
      <w:lvlJc w:val="left"/>
      <w:pPr>
        <w:ind w:left="1068" w:hanging="360"/>
      </w:pPr>
      <w:rPr>
        <w:rFonts w:ascii="Symbol" w:hAnsi="Symbol" w:hint="default"/>
      </w:rPr>
    </w:lvl>
    <w:lvl w:ilvl="1" w:tplc="04050003" w:tentative="1">
      <w:start w:val="1"/>
      <w:numFmt w:val="bullet"/>
      <w:lvlText w:val="o"/>
      <w:lvlJc w:val="left"/>
      <w:pPr>
        <w:ind w:left="1788" w:hanging="360"/>
      </w:pPr>
      <w:rPr>
        <w:rFonts w:ascii="Courier New" w:hAnsi="Courier New" w:cs="Courier New" w:hint="default"/>
      </w:rPr>
    </w:lvl>
    <w:lvl w:ilvl="2" w:tplc="04050005" w:tentative="1">
      <w:start w:val="1"/>
      <w:numFmt w:val="bullet"/>
      <w:lvlText w:val=""/>
      <w:lvlJc w:val="left"/>
      <w:pPr>
        <w:ind w:left="2508" w:hanging="360"/>
      </w:pPr>
      <w:rPr>
        <w:rFonts w:ascii="Wingdings" w:hAnsi="Wingdings" w:hint="default"/>
      </w:rPr>
    </w:lvl>
    <w:lvl w:ilvl="3" w:tplc="04050001" w:tentative="1">
      <w:start w:val="1"/>
      <w:numFmt w:val="bullet"/>
      <w:lvlText w:val=""/>
      <w:lvlJc w:val="left"/>
      <w:pPr>
        <w:ind w:left="3228" w:hanging="360"/>
      </w:pPr>
      <w:rPr>
        <w:rFonts w:ascii="Symbol" w:hAnsi="Symbol" w:hint="default"/>
      </w:rPr>
    </w:lvl>
    <w:lvl w:ilvl="4" w:tplc="04050003" w:tentative="1">
      <w:start w:val="1"/>
      <w:numFmt w:val="bullet"/>
      <w:lvlText w:val="o"/>
      <w:lvlJc w:val="left"/>
      <w:pPr>
        <w:ind w:left="3948" w:hanging="360"/>
      </w:pPr>
      <w:rPr>
        <w:rFonts w:ascii="Courier New" w:hAnsi="Courier New" w:cs="Courier New" w:hint="default"/>
      </w:rPr>
    </w:lvl>
    <w:lvl w:ilvl="5" w:tplc="04050005" w:tentative="1">
      <w:start w:val="1"/>
      <w:numFmt w:val="bullet"/>
      <w:lvlText w:val=""/>
      <w:lvlJc w:val="left"/>
      <w:pPr>
        <w:ind w:left="4668" w:hanging="360"/>
      </w:pPr>
      <w:rPr>
        <w:rFonts w:ascii="Wingdings" w:hAnsi="Wingdings" w:hint="default"/>
      </w:rPr>
    </w:lvl>
    <w:lvl w:ilvl="6" w:tplc="04050001" w:tentative="1">
      <w:start w:val="1"/>
      <w:numFmt w:val="bullet"/>
      <w:lvlText w:val=""/>
      <w:lvlJc w:val="left"/>
      <w:pPr>
        <w:ind w:left="5388" w:hanging="360"/>
      </w:pPr>
      <w:rPr>
        <w:rFonts w:ascii="Symbol" w:hAnsi="Symbol" w:hint="default"/>
      </w:rPr>
    </w:lvl>
    <w:lvl w:ilvl="7" w:tplc="04050003" w:tentative="1">
      <w:start w:val="1"/>
      <w:numFmt w:val="bullet"/>
      <w:lvlText w:val="o"/>
      <w:lvlJc w:val="left"/>
      <w:pPr>
        <w:ind w:left="6108" w:hanging="360"/>
      </w:pPr>
      <w:rPr>
        <w:rFonts w:ascii="Courier New" w:hAnsi="Courier New" w:cs="Courier New" w:hint="default"/>
      </w:rPr>
    </w:lvl>
    <w:lvl w:ilvl="8" w:tplc="04050005" w:tentative="1">
      <w:start w:val="1"/>
      <w:numFmt w:val="bullet"/>
      <w:lvlText w:val=""/>
      <w:lvlJc w:val="left"/>
      <w:pPr>
        <w:ind w:left="6828" w:hanging="360"/>
      </w:pPr>
      <w:rPr>
        <w:rFonts w:ascii="Wingdings" w:hAnsi="Wingdings" w:hint="default"/>
      </w:rPr>
    </w:lvl>
  </w:abstractNum>
  <w:abstractNum w:abstractNumId="23">
    <w:nsid w:val="56007874"/>
    <w:multiLevelType w:val="hybridMultilevel"/>
    <w:tmpl w:val="B0AE77DE"/>
    <w:lvl w:ilvl="0" w:tplc="C1043B16">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4">
    <w:nsid w:val="59305550"/>
    <w:multiLevelType w:val="hybridMultilevel"/>
    <w:tmpl w:val="94B46142"/>
    <w:lvl w:ilvl="0" w:tplc="E80CC11E">
      <w:start w:val="1"/>
      <w:numFmt w:val="decimal"/>
      <w:lvlText w:val="%1."/>
      <w:lvlJc w:val="left"/>
      <w:pPr>
        <w:ind w:left="502"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5">
    <w:nsid w:val="5A3E3844"/>
    <w:multiLevelType w:val="hybridMultilevel"/>
    <w:tmpl w:val="69488504"/>
    <w:lvl w:ilvl="0" w:tplc="9C8E93EE">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6">
    <w:nsid w:val="5C3F36FD"/>
    <w:multiLevelType w:val="hybridMultilevel"/>
    <w:tmpl w:val="6D466E12"/>
    <w:lvl w:ilvl="0" w:tplc="0405000F">
      <w:start w:val="1"/>
      <w:numFmt w:val="decimal"/>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7">
    <w:nsid w:val="5D67012A"/>
    <w:multiLevelType w:val="hybridMultilevel"/>
    <w:tmpl w:val="5128FF28"/>
    <w:lvl w:ilvl="0" w:tplc="04050001">
      <w:start w:val="1"/>
      <w:numFmt w:val="bullet"/>
      <w:lvlText w:val=""/>
      <w:lvlJc w:val="left"/>
      <w:pPr>
        <w:ind w:left="36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8">
    <w:nsid w:val="66F348E6"/>
    <w:multiLevelType w:val="hybridMultilevel"/>
    <w:tmpl w:val="B7FCDB72"/>
    <w:lvl w:ilvl="0" w:tplc="0BFE4DBC">
      <w:start w:val="1"/>
      <w:numFmt w:val="upperRoman"/>
      <w:lvlText w:val="%1."/>
      <w:lvlJc w:val="left"/>
      <w:pPr>
        <w:ind w:left="1800" w:hanging="720"/>
      </w:pPr>
      <w:rPr>
        <w:rFonts w:hint="default"/>
      </w:rPr>
    </w:lvl>
    <w:lvl w:ilvl="1" w:tplc="04050019" w:tentative="1">
      <w:start w:val="1"/>
      <w:numFmt w:val="lowerLetter"/>
      <w:lvlText w:val="%2."/>
      <w:lvlJc w:val="left"/>
      <w:pPr>
        <w:ind w:left="2160" w:hanging="360"/>
      </w:pPr>
    </w:lvl>
    <w:lvl w:ilvl="2" w:tplc="0405001B" w:tentative="1">
      <w:start w:val="1"/>
      <w:numFmt w:val="lowerRoman"/>
      <w:lvlText w:val="%3."/>
      <w:lvlJc w:val="right"/>
      <w:pPr>
        <w:ind w:left="2880" w:hanging="180"/>
      </w:pPr>
    </w:lvl>
    <w:lvl w:ilvl="3" w:tplc="0405000F" w:tentative="1">
      <w:start w:val="1"/>
      <w:numFmt w:val="decimal"/>
      <w:lvlText w:val="%4."/>
      <w:lvlJc w:val="left"/>
      <w:pPr>
        <w:ind w:left="3600" w:hanging="360"/>
      </w:pPr>
    </w:lvl>
    <w:lvl w:ilvl="4" w:tplc="04050019" w:tentative="1">
      <w:start w:val="1"/>
      <w:numFmt w:val="lowerLetter"/>
      <w:lvlText w:val="%5."/>
      <w:lvlJc w:val="left"/>
      <w:pPr>
        <w:ind w:left="4320" w:hanging="360"/>
      </w:pPr>
    </w:lvl>
    <w:lvl w:ilvl="5" w:tplc="0405001B" w:tentative="1">
      <w:start w:val="1"/>
      <w:numFmt w:val="lowerRoman"/>
      <w:lvlText w:val="%6."/>
      <w:lvlJc w:val="right"/>
      <w:pPr>
        <w:ind w:left="5040" w:hanging="180"/>
      </w:pPr>
    </w:lvl>
    <w:lvl w:ilvl="6" w:tplc="0405000F" w:tentative="1">
      <w:start w:val="1"/>
      <w:numFmt w:val="decimal"/>
      <w:lvlText w:val="%7."/>
      <w:lvlJc w:val="left"/>
      <w:pPr>
        <w:ind w:left="5760" w:hanging="360"/>
      </w:pPr>
    </w:lvl>
    <w:lvl w:ilvl="7" w:tplc="04050019" w:tentative="1">
      <w:start w:val="1"/>
      <w:numFmt w:val="lowerLetter"/>
      <w:lvlText w:val="%8."/>
      <w:lvlJc w:val="left"/>
      <w:pPr>
        <w:ind w:left="6480" w:hanging="360"/>
      </w:pPr>
    </w:lvl>
    <w:lvl w:ilvl="8" w:tplc="0405001B" w:tentative="1">
      <w:start w:val="1"/>
      <w:numFmt w:val="lowerRoman"/>
      <w:lvlText w:val="%9."/>
      <w:lvlJc w:val="right"/>
      <w:pPr>
        <w:ind w:left="7200" w:hanging="180"/>
      </w:pPr>
    </w:lvl>
  </w:abstractNum>
  <w:abstractNum w:abstractNumId="29">
    <w:nsid w:val="67A15F3F"/>
    <w:multiLevelType w:val="hybridMultilevel"/>
    <w:tmpl w:val="769EEA62"/>
    <w:lvl w:ilvl="0" w:tplc="3B6AC490">
      <w:start w:val="1"/>
      <w:numFmt w:val="decimal"/>
      <w:pStyle w:val="tabulka"/>
      <w:lvlText w:val="Tabulka č. %1:  "/>
      <w:lvlJc w:val="left"/>
      <w:pPr>
        <w:ind w:left="720" w:hanging="360"/>
      </w:pPr>
      <w:rPr>
        <w:rFonts w:hint="default"/>
        <w:color w:val="auto"/>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0">
    <w:nsid w:val="69761673"/>
    <w:multiLevelType w:val="hybridMultilevel"/>
    <w:tmpl w:val="4664BF18"/>
    <w:lvl w:ilvl="0" w:tplc="E80CC11E">
      <w:start w:val="1"/>
      <w:numFmt w:val="decimal"/>
      <w:lvlText w:val="%1."/>
      <w:lvlJc w:val="left"/>
      <w:pPr>
        <w:ind w:left="502"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1">
    <w:nsid w:val="69B1094C"/>
    <w:multiLevelType w:val="hybridMultilevel"/>
    <w:tmpl w:val="8CF2B62E"/>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2">
    <w:nsid w:val="6AAF1A1F"/>
    <w:multiLevelType w:val="multilevel"/>
    <w:tmpl w:val="D152D292"/>
    <w:lvl w:ilvl="0">
      <w:start w:val="1"/>
      <w:numFmt w:val="decimal"/>
      <w:pStyle w:val="Textodstavce"/>
      <w:isLgl/>
      <w:lvlText w:val="(%1)"/>
      <w:lvlJc w:val="left"/>
      <w:pPr>
        <w:tabs>
          <w:tab w:val="num" w:pos="782"/>
        </w:tabs>
        <w:ind w:left="0" w:firstLine="425"/>
      </w:pPr>
    </w:lvl>
    <w:lvl w:ilvl="1">
      <w:start w:val="1"/>
      <w:numFmt w:val="lowerLetter"/>
      <w:pStyle w:val="Textpsmene"/>
      <w:lvlText w:val="%2)"/>
      <w:lvlJc w:val="left"/>
      <w:pPr>
        <w:tabs>
          <w:tab w:val="num" w:pos="425"/>
        </w:tabs>
        <w:ind w:left="425" w:hanging="425"/>
      </w:pPr>
    </w:lvl>
    <w:lvl w:ilvl="2">
      <w:start w:val="1"/>
      <w:numFmt w:val="decimal"/>
      <w:pStyle w:val="Textbodu"/>
      <w:isLgl/>
      <w:lvlText w:val="%3."/>
      <w:lvlJc w:val="left"/>
      <w:pPr>
        <w:tabs>
          <w:tab w:val="num" w:pos="850"/>
        </w:tabs>
        <w:ind w:left="850" w:hanging="425"/>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52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600"/>
        </w:tabs>
        <w:ind w:left="3240" w:hanging="360"/>
      </w:pPr>
    </w:lvl>
  </w:abstractNum>
  <w:abstractNum w:abstractNumId="33">
    <w:nsid w:val="70676FDD"/>
    <w:multiLevelType w:val="hybridMultilevel"/>
    <w:tmpl w:val="E55CA6F8"/>
    <w:lvl w:ilvl="0" w:tplc="16FC39BA">
      <w:start w:val="3"/>
      <w:numFmt w:val="decimal"/>
      <w:lvlText w:val="%1."/>
      <w:lvlJc w:val="left"/>
      <w:pPr>
        <w:ind w:left="1724" w:hanging="360"/>
      </w:pPr>
      <w:rPr>
        <w:rFonts w:hint="default"/>
      </w:rPr>
    </w:lvl>
    <w:lvl w:ilvl="1" w:tplc="04050019" w:tentative="1">
      <w:start w:val="1"/>
      <w:numFmt w:val="lowerLetter"/>
      <w:lvlText w:val="%2."/>
      <w:lvlJc w:val="left"/>
      <w:pPr>
        <w:ind w:left="2444" w:hanging="360"/>
      </w:pPr>
    </w:lvl>
    <w:lvl w:ilvl="2" w:tplc="0405001B" w:tentative="1">
      <w:start w:val="1"/>
      <w:numFmt w:val="lowerRoman"/>
      <w:lvlText w:val="%3."/>
      <w:lvlJc w:val="right"/>
      <w:pPr>
        <w:ind w:left="3164" w:hanging="180"/>
      </w:pPr>
    </w:lvl>
    <w:lvl w:ilvl="3" w:tplc="0405000F" w:tentative="1">
      <w:start w:val="1"/>
      <w:numFmt w:val="decimal"/>
      <w:lvlText w:val="%4."/>
      <w:lvlJc w:val="left"/>
      <w:pPr>
        <w:ind w:left="3884" w:hanging="360"/>
      </w:pPr>
    </w:lvl>
    <w:lvl w:ilvl="4" w:tplc="04050019" w:tentative="1">
      <w:start w:val="1"/>
      <w:numFmt w:val="lowerLetter"/>
      <w:lvlText w:val="%5."/>
      <w:lvlJc w:val="left"/>
      <w:pPr>
        <w:ind w:left="4604" w:hanging="360"/>
      </w:pPr>
    </w:lvl>
    <w:lvl w:ilvl="5" w:tplc="0405001B" w:tentative="1">
      <w:start w:val="1"/>
      <w:numFmt w:val="lowerRoman"/>
      <w:lvlText w:val="%6."/>
      <w:lvlJc w:val="right"/>
      <w:pPr>
        <w:ind w:left="5324" w:hanging="180"/>
      </w:pPr>
    </w:lvl>
    <w:lvl w:ilvl="6" w:tplc="0405000F" w:tentative="1">
      <w:start w:val="1"/>
      <w:numFmt w:val="decimal"/>
      <w:lvlText w:val="%7."/>
      <w:lvlJc w:val="left"/>
      <w:pPr>
        <w:ind w:left="6044" w:hanging="360"/>
      </w:pPr>
    </w:lvl>
    <w:lvl w:ilvl="7" w:tplc="04050019" w:tentative="1">
      <w:start w:val="1"/>
      <w:numFmt w:val="lowerLetter"/>
      <w:lvlText w:val="%8."/>
      <w:lvlJc w:val="left"/>
      <w:pPr>
        <w:ind w:left="6764" w:hanging="360"/>
      </w:pPr>
    </w:lvl>
    <w:lvl w:ilvl="8" w:tplc="0405001B" w:tentative="1">
      <w:start w:val="1"/>
      <w:numFmt w:val="lowerRoman"/>
      <w:lvlText w:val="%9."/>
      <w:lvlJc w:val="right"/>
      <w:pPr>
        <w:ind w:left="7484" w:hanging="180"/>
      </w:pPr>
    </w:lvl>
  </w:abstractNum>
  <w:abstractNum w:abstractNumId="34">
    <w:nsid w:val="734D2FF9"/>
    <w:multiLevelType w:val="hybridMultilevel"/>
    <w:tmpl w:val="1B304966"/>
    <w:lvl w:ilvl="0" w:tplc="19D4408E">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5">
    <w:nsid w:val="75D003A7"/>
    <w:multiLevelType w:val="multilevel"/>
    <w:tmpl w:val="1ED07F92"/>
    <w:lvl w:ilvl="0">
      <w:start w:val="2"/>
      <w:numFmt w:val="decimal"/>
      <w:pStyle w:val="pracovn1"/>
      <w:lvlText w:val="%1."/>
      <w:lvlJc w:val="left"/>
      <w:pPr>
        <w:ind w:left="1004" w:hanging="360"/>
      </w:pPr>
      <w:rPr>
        <w:rFonts w:hint="default"/>
      </w:rPr>
    </w:lvl>
    <w:lvl w:ilvl="1">
      <w:start w:val="1"/>
      <w:numFmt w:val="decimal"/>
      <w:isLgl/>
      <w:lvlText w:val="%1.%2"/>
      <w:lvlJc w:val="left"/>
      <w:pPr>
        <w:ind w:left="1364" w:hanging="360"/>
      </w:pPr>
      <w:rPr>
        <w:rFonts w:hint="default"/>
      </w:rPr>
    </w:lvl>
    <w:lvl w:ilvl="2">
      <w:start w:val="1"/>
      <w:numFmt w:val="decimal"/>
      <w:isLgl/>
      <w:lvlText w:val="%1.%2.%3"/>
      <w:lvlJc w:val="left"/>
      <w:pPr>
        <w:ind w:left="2084" w:hanging="720"/>
      </w:pPr>
      <w:rPr>
        <w:rFonts w:hint="default"/>
      </w:rPr>
    </w:lvl>
    <w:lvl w:ilvl="3">
      <w:start w:val="1"/>
      <w:numFmt w:val="decimal"/>
      <w:isLgl/>
      <w:lvlText w:val="%1.%2.%3.%4"/>
      <w:lvlJc w:val="left"/>
      <w:pPr>
        <w:ind w:left="2444" w:hanging="720"/>
      </w:pPr>
      <w:rPr>
        <w:rFonts w:hint="default"/>
      </w:rPr>
    </w:lvl>
    <w:lvl w:ilvl="4">
      <w:start w:val="1"/>
      <w:numFmt w:val="decimal"/>
      <w:isLgl/>
      <w:lvlText w:val="%1.%2.%3.%4.%5"/>
      <w:lvlJc w:val="left"/>
      <w:pPr>
        <w:ind w:left="3164" w:hanging="1080"/>
      </w:pPr>
      <w:rPr>
        <w:rFonts w:hint="default"/>
      </w:rPr>
    </w:lvl>
    <w:lvl w:ilvl="5">
      <w:start w:val="1"/>
      <w:numFmt w:val="decimal"/>
      <w:isLgl/>
      <w:lvlText w:val="%1.%2.%3.%4.%5.%6"/>
      <w:lvlJc w:val="left"/>
      <w:pPr>
        <w:ind w:left="3524" w:hanging="1080"/>
      </w:pPr>
      <w:rPr>
        <w:rFonts w:hint="default"/>
      </w:rPr>
    </w:lvl>
    <w:lvl w:ilvl="6">
      <w:start w:val="1"/>
      <w:numFmt w:val="decimal"/>
      <w:isLgl/>
      <w:lvlText w:val="%1.%2.%3.%4.%5.%6.%7"/>
      <w:lvlJc w:val="left"/>
      <w:pPr>
        <w:ind w:left="4244" w:hanging="1440"/>
      </w:pPr>
      <w:rPr>
        <w:rFonts w:hint="default"/>
      </w:rPr>
    </w:lvl>
    <w:lvl w:ilvl="7">
      <w:start w:val="1"/>
      <w:numFmt w:val="decimal"/>
      <w:isLgl/>
      <w:lvlText w:val="%1.%2.%3.%4.%5.%6.%7.%8"/>
      <w:lvlJc w:val="left"/>
      <w:pPr>
        <w:ind w:left="4604" w:hanging="1440"/>
      </w:pPr>
      <w:rPr>
        <w:rFonts w:hint="default"/>
      </w:rPr>
    </w:lvl>
    <w:lvl w:ilvl="8">
      <w:start w:val="1"/>
      <w:numFmt w:val="decimal"/>
      <w:isLgl/>
      <w:lvlText w:val="%1.%2.%3.%4.%5.%6.%7.%8.%9"/>
      <w:lvlJc w:val="left"/>
      <w:pPr>
        <w:ind w:left="5324" w:hanging="1800"/>
      </w:pPr>
      <w:rPr>
        <w:rFonts w:hint="default"/>
      </w:rPr>
    </w:lvl>
  </w:abstractNum>
  <w:abstractNum w:abstractNumId="36">
    <w:nsid w:val="7EF31133"/>
    <w:multiLevelType w:val="hybridMultilevel"/>
    <w:tmpl w:val="0A6E70F0"/>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num w:numId="1">
    <w:abstractNumId w:val="14"/>
  </w:num>
  <w:num w:numId="2">
    <w:abstractNumId w:val="28"/>
  </w:num>
  <w:num w:numId="3">
    <w:abstractNumId w:val="4"/>
  </w:num>
  <w:num w:numId="4">
    <w:abstractNumId w:val="17"/>
  </w:num>
  <w:num w:numId="5">
    <w:abstractNumId w:val="20"/>
  </w:num>
  <w:num w:numId="6">
    <w:abstractNumId w:val="18"/>
  </w:num>
  <w:num w:numId="7">
    <w:abstractNumId w:val="21"/>
  </w:num>
  <w:num w:numId="8">
    <w:abstractNumId w:val="9"/>
  </w:num>
  <w:num w:numId="9">
    <w:abstractNumId w:val="35"/>
  </w:num>
  <w:num w:numId="10">
    <w:abstractNumId w:val="0"/>
  </w:num>
  <w:num w:numId="11">
    <w:abstractNumId w:val="5"/>
  </w:num>
  <w:num w:numId="12">
    <w:abstractNumId w:val="0"/>
    <w:lvlOverride w:ilvl="0">
      <w:startOverride w:val="1"/>
    </w:lvlOverride>
  </w:num>
  <w:num w:numId="13">
    <w:abstractNumId w:val="32"/>
  </w:num>
  <w:num w:numId="14">
    <w:abstractNumId w:val="7"/>
  </w:num>
  <w:num w:numId="15">
    <w:abstractNumId w:val="33"/>
  </w:num>
  <w:num w:numId="16">
    <w:abstractNumId w:val="3"/>
  </w:num>
  <w:num w:numId="17">
    <w:abstractNumId w:val="13"/>
  </w:num>
  <w:num w:numId="18">
    <w:abstractNumId w:val="23"/>
  </w:num>
  <w:num w:numId="19">
    <w:abstractNumId w:val="12"/>
  </w:num>
  <w:num w:numId="20">
    <w:abstractNumId w:val="16"/>
  </w:num>
  <w:num w:numId="21">
    <w:abstractNumId w:val="22"/>
  </w:num>
  <w:num w:numId="22">
    <w:abstractNumId w:val="11"/>
  </w:num>
  <w:num w:numId="23">
    <w:abstractNumId w:val="1"/>
  </w:num>
  <w:num w:numId="24">
    <w:abstractNumId w:val="29"/>
  </w:num>
  <w:num w:numId="25">
    <w:abstractNumId w:val="24"/>
  </w:num>
  <w:num w:numId="26">
    <w:abstractNumId w:val="6"/>
  </w:num>
  <w:num w:numId="27">
    <w:abstractNumId w:val="5"/>
  </w:num>
  <w:num w:numId="28">
    <w:abstractNumId w:val="5"/>
  </w:num>
  <w:num w:numId="29">
    <w:abstractNumId w:val="5"/>
  </w:num>
  <w:num w:numId="30">
    <w:abstractNumId w:val="5"/>
  </w:num>
  <w:num w:numId="31">
    <w:abstractNumId w:val="5"/>
  </w:num>
  <w:num w:numId="32">
    <w:abstractNumId w:val="26"/>
  </w:num>
  <w:num w:numId="33">
    <w:abstractNumId w:val="5"/>
  </w:num>
  <w:num w:numId="34">
    <w:abstractNumId w:val="36"/>
  </w:num>
  <w:num w:numId="35">
    <w:abstractNumId w:val="10"/>
  </w:num>
  <w:num w:numId="36">
    <w:abstractNumId w:val="8"/>
  </w:num>
  <w:num w:numId="37">
    <w:abstractNumId w:val="30"/>
  </w:num>
  <w:num w:numId="38">
    <w:abstractNumId w:val="19"/>
  </w:num>
  <w:num w:numId="39">
    <w:abstractNumId w:val="34"/>
  </w:num>
  <w:num w:numId="40">
    <w:abstractNumId w:val="25"/>
  </w:num>
  <w:num w:numId="41">
    <w:abstractNumId w:val="27"/>
  </w:num>
  <w:num w:numId="42">
    <w:abstractNumId w:val="2"/>
  </w:num>
  <w:num w:numId="43">
    <w:abstractNumId w:val="15"/>
  </w:num>
  <w:num w:numId="44">
    <w:abstractNumId w:val="3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30"/>
  <w:proofState w:spelling="clean" w:grammar="clean"/>
  <w:defaultTabStop w:val="708"/>
  <w:hyphenationZone w:val="425"/>
  <w:characterSpacingControl w:val="doNotCompres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0D3BDD"/>
    <w:rsid w:val="000026D7"/>
    <w:rsid w:val="000112B5"/>
    <w:rsid w:val="00013BF8"/>
    <w:rsid w:val="0001766C"/>
    <w:rsid w:val="00020F5C"/>
    <w:rsid w:val="00031EDD"/>
    <w:rsid w:val="000420FD"/>
    <w:rsid w:val="0004481B"/>
    <w:rsid w:val="000454F5"/>
    <w:rsid w:val="00050825"/>
    <w:rsid w:val="00053557"/>
    <w:rsid w:val="00056DE5"/>
    <w:rsid w:val="00063AE6"/>
    <w:rsid w:val="00065E67"/>
    <w:rsid w:val="000713B5"/>
    <w:rsid w:val="00072CC7"/>
    <w:rsid w:val="0007560C"/>
    <w:rsid w:val="000807B6"/>
    <w:rsid w:val="00085E24"/>
    <w:rsid w:val="000958D5"/>
    <w:rsid w:val="00095F19"/>
    <w:rsid w:val="000961C0"/>
    <w:rsid w:val="00097A87"/>
    <w:rsid w:val="00097FE8"/>
    <w:rsid w:val="000A07D6"/>
    <w:rsid w:val="000A32A0"/>
    <w:rsid w:val="000A4526"/>
    <w:rsid w:val="000A526A"/>
    <w:rsid w:val="000B41D2"/>
    <w:rsid w:val="000B4E27"/>
    <w:rsid w:val="000B5BC5"/>
    <w:rsid w:val="000B6139"/>
    <w:rsid w:val="000C290E"/>
    <w:rsid w:val="000C2B91"/>
    <w:rsid w:val="000C7070"/>
    <w:rsid w:val="000D0D55"/>
    <w:rsid w:val="000D28AC"/>
    <w:rsid w:val="000D3BDD"/>
    <w:rsid w:val="000D55A9"/>
    <w:rsid w:val="000D71B3"/>
    <w:rsid w:val="000E444A"/>
    <w:rsid w:val="000F00DF"/>
    <w:rsid w:val="000F191B"/>
    <w:rsid w:val="000F2E75"/>
    <w:rsid w:val="000F3523"/>
    <w:rsid w:val="000F7A03"/>
    <w:rsid w:val="0010238E"/>
    <w:rsid w:val="00106CC3"/>
    <w:rsid w:val="0011366C"/>
    <w:rsid w:val="00117490"/>
    <w:rsid w:val="00120A79"/>
    <w:rsid w:val="001217E7"/>
    <w:rsid w:val="00121D7C"/>
    <w:rsid w:val="00122734"/>
    <w:rsid w:val="00124CE1"/>
    <w:rsid w:val="00124F18"/>
    <w:rsid w:val="001279EB"/>
    <w:rsid w:val="00127F1D"/>
    <w:rsid w:val="001306E0"/>
    <w:rsid w:val="00131BF0"/>
    <w:rsid w:val="001337B6"/>
    <w:rsid w:val="001449AB"/>
    <w:rsid w:val="00145EF0"/>
    <w:rsid w:val="00147577"/>
    <w:rsid w:val="0015273D"/>
    <w:rsid w:val="00152F0C"/>
    <w:rsid w:val="001559F7"/>
    <w:rsid w:val="00156485"/>
    <w:rsid w:val="00157384"/>
    <w:rsid w:val="001608EE"/>
    <w:rsid w:val="00162014"/>
    <w:rsid w:val="00163F4A"/>
    <w:rsid w:val="001711BD"/>
    <w:rsid w:val="00172EAC"/>
    <w:rsid w:val="00180774"/>
    <w:rsid w:val="00184CE0"/>
    <w:rsid w:val="00186571"/>
    <w:rsid w:val="00197F47"/>
    <w:rsid w:val="001A0043"/>
    <w:rsid w:val="001A10B7"/>
    <w:rsid w:val="001A1C01"/>
    <w:rsid w:val="001A23D5"/>
    <w:rsid w:val="001A5B67"/>
    <w:rsid w:val="001B042E"/>
    <w:rsid w:val="001B13B8"/>
    <w:rsid w:val="001B1A9A"/>
    <w:rsid w:val="001B39C1"/>
    <w:rsid w:val="001D44E1"/>
    <w:rsid w:val="001D4539"/>
    <w:rsid w:val="001D4D92"/>
    <w:rsid w:val="001E1864"/>
    <w:rsid w:val="001E71D1"/>
    <w:rsid w:val="001E720C"/>
    <w:rsid w:val="001F21DD"/>
    <w:rsid w:val="001F56F1"/>
    <w:rsid w:val="001F601D"/>
    <w:rsid w:val="001F7726"/>
    <w:rsid w:val="002016B8"/>
    <w:rsid w:val="002168B1"/>
    <w:rsid w:val="00221581"/>
    <w:rsid w:val="00222A0C"/>
    <w:rsid w:val="002231F3"/>
    <w:rsid w:val="00227F2B"/>
    <w:rsid w:val="00230068"/>
    <w:rsid w:val="00236748"/>
    <w:rsid w:val="0023676B"/>
    <w:rsid w:val="00241500"/>
    <w:rsid w:val="002455AC"/>
    <w:rsid w:val="00252218"/>
    <w:rsid w:val="00252B65"/>
    <w:rsid w:val="002533A6"/>
    <w:rsid w:val="00257C80"/>
    <w:rsid w:val="002615FA"/>
    <w:rsid w:val="00262E36"/>
    <w:rsid w:val="002635BF"/>
    <w:rsid w:val="00265968"/>
    <w:rsid w:val="00265CF6"/>
    <w:rsid w:val="0027045A"/>
    <w:rsid w:val="002705E9"/>
    <w:rsid w:val="00271C87"/>
    <w:rsid w:val="00277EB1"/>
    <w:rsid w:val="002843EE"/>
    <w:rsid w:val="00285DA4"/>
    <w:rsid w:val="00290A34"/>
    <w:rsid w:val="002936E4"/>
    <w:rsid w:val="002A305E"/>
    <w:rsid w:val="002A5C20"/>
    <w:rsid w:val="002B4108"/>
    <w:rsid w:val="002C08A1"/>
    <w:rsid w:val="002C2436"/>
    <w:rsid w:val="002C3E66"/>
    <w:rsid w:val="002C6319"/>
    <w:rsid w:val="002C7467"/>
    <w:rsid w:val="002C7EC6"/>
    <w:rsid w:val="002D64B0"/>
    <w:rsid w:val="002D6926"/>
    <w:rsid w:val="002D7DD5"/>
    <w:rsid w:val="002E0AF4"/>
    <w:rsid w:val="002E562C"/>
    <w:rsid w:val="002F303E"/>
    <w:rsid w:val="002F4BF1"/>
    <w:rsid w:val="002F5389"/>
    <w:rsid w:val="002F6AFA"/>
    <w:rsid w:val="003004C5"/>
    <w:rsid w:val="00305080"/>
    <w:rsid w:val="00305B28"/>
    <w:rsid w:val="00307E3A"/>
    <w:rsid w:val="00310CE5"/>
    <w:rsid w:val="00323D0F"/>
    <w:rsid w:val="00325086"/>
    <w:rsid w:val="00332D63"/>
    <w:rsid w:val="00333CF3"/>
    <w:rsid w:val="00334D21"/>
    <w:rsid w:val="00335E60"/>
    <w:rsid w:val="003420F8"/>
    <w:rsid w:val="0034544A"/>
    <w:rsid w:val="0034783C"/>
    <w:rsid w:val="003542EB"/>
    <w:rsid w:val="003553F1"/>
    <w:rsid w:val="00366A89"/>
    <w:rsid w:val="00370921"/>
    <w:rsid w:val="00374BDB"/>
    <w:rsid w:val="0037676C"/>
    <w:rsid w:val="00380A2E"/>
    <w:rsid w:val="00382D24"/>
    <w:rsid w:val="00387E64"/>
    <w:rsid w:val="00395BB1"/>
    <w:rsid w:val="003A1771"/>
    <w:rsid w:val="003A19B1"/>
    <w:rsid w:val="003A1F60"/>
    <w:rsid w:val="003A4E30"/>
    <w:rsid w:val="003A5158"/>
    <w:rsid w:val="003B30C7"/>
    <w:rsid w:val="003B67D6"/>
    <w:rsid w:val="003B6B3D"/>
    <w:rsid w:val="003B7442"/>
    <w:rsid w:val="003B7B41"/>
    <w:rsid w:val="003C2596"/>
    <w:rsid w:val="003D1C1E"/>
    <w:rsid w:val="003D2CFE"/>
    <w:rsid w:val="003D564D"/>
    <w:rsid w:val="003E4A0C"/>
    <w:rsid w:val="003E68E2"/>
    <w:rsid w:val="003E7B93"/>
    <w:rsid w:val="003F0F61"/>
    <w:rsid w:val="003F2808"/>
    <w:rsid w:val="003F3738"/>
    <w:rsid w:val="003F5A76"/>
    <w:rsid w:val="003F7669"/>
    <w:rsid w:val="00401831"/>
    <w:rsid w:val="00402E01"/>
    <w:rsid w:val="00403098"/>
    <w:rsid w:val="00406488"/>
    <w:rsid w:val="00416100"/>
    <w:rsid w:val="00417461"/>
    <w:rsid w:val="00435894"/>
    <w:rsid w:val="00437004"/>
    <w:rsid w:val="00444BBA"/>
    <w:rsid w:val="00453B6B"/>
    <w:rsid w:val="0046187A"/>
    <w:rsid w:val="00464891"/>
    <w:rsid w:val="00464C30"/>
    <w:rsid w:val="004659C3"/>
    <w:rsid w:val="0046642F"/>
    <w:rsid w:val="00471578"/>
    <w:rsid w:val="0047210A"/>
    <w:rsid w:val="004730F2"/>
    <w:rsid w:val="00483D61"/>
    <w:rsid w:val="0048610C"/>
    <w:rsid w:val="0049200F"/>
    <w:rsid w:val="0049264E"/>
    <w:rsid w:val="004927AA"/>
    <w:rsid w:val="004972F8"/>
    <w:rsid w:val="004A5487"/>
    <w:rsid w:val="004A7627"/>
    <w:rsid w:val="004B1F9C"/>
    <w:rsid w:val="004B51DD"/>
    <w:rsid w:val="004B6B71"/>
    <w:rsid w:val="004B6D34"/>
    <w:rsid w:val="004C0921"/>
    <w:rsid w:val="004C3333"/>
    <w:rsid w:val="004C4B50"/>
    <w:rsid w:val="004C64EA"/>
    <w:rsid w:val="004C7B61"/>
    <w:rsid w:val="004C7CEE"/>
    <w:rsid w:val="004D084C"/>
    <w:rsid w:val="004D3299"/>
    <w:rsid w:val="004D47C5"/>
    <w:rsid w:val="004E783B"/>
    <w:rsid w:val="004F1A39"/>
    <w:rsid w:val="004F1B43"/>
    <w:rsid w:val="0050449E"/>
    <w:rsid w:val="00505A9C"/>
    <w:rsid w:val="00514E1E"/>
    <w:rsid w:val="00517076"/>
    <w:rsid w:val="00521B20"/>
    <w:rsid w:val="005230CC"/>
    <w:rsid w:val="00536541"/>
    <w:rsid w:val="00547EF6"/>
    <w:rsid w:val="00551D7B"/>
    <w:rsid w:val="00556C5E"/>
    <w:rsid w:val="00556CC5"/>
    <w:rsid w:val="00562A3E"/>
    <w:rsid w:val="00562AAD"/>
    <w:rsid w:val="00566C1C"/>
    <w:rsid w:val="00570862"/>
    <w:rsid w:val="0057334D"/>
    <w:rsid w:val="00583D4C"/>
    <w:rsid w:val="00586B5C"/>
    <w:rsid w:val="00592166"/>
    <w:rsid w:val="005947EE"/>
    <w:rsid w:val="00597875"/>
    <w:rsid w:val="005A6BC2"/>
    <w:rsid w:val="005B0615"/>
    <w:rsid w:val="005B49EF"/>
    <w:rsid w:val="005C30D6"/>
    <w:rsid w:val="005D1359"/>
    <w:rsid w:val="005D4E04"/>
    <w:rsid w:val="005D6196"/>
    <w:rsid w:val="005E041C"/>
    <w:rsid w:val="005E2EA2"/>
    <w:rsid w:val="005E7B83"/>
    <w:rsid w:val="005F0D73"/>
    <w:rsid w:val="005F2416"/>
    <w:rsid w:val="005F476E"/>
    <w:rsid w:val="006014F8"/>
    <w:rsid w:val="00605CA9"/>
    <w:rsid w:val="006103E3"/>
    <w:rsid w:val="006117F9"/>
    <w:rsid w:val="006119E9"/>
    <w:rsid w:val="00620467"/>
    <w:rsid w:val="00620A8A"/>
    <w:rsid w:val="00626005"/>
    <w:rsid w:val="006346EF"/>
    <w:rsid w:val="00635DED"/>
    <w:rsid w:val="00636BB0"/>
    <w:rsid w:val="00642969"/>
    <w:rsid w:val="0064493D"/>
    <w:rsid w:val="0064651C"/>
    <w:rsid w:val="00646D3D"/>
    <w:rsid w:val="00655423"/>
    <w:rsid w:val="0065638D"/>
    <w:rsid w:val="00664577"/>
    <w:rsid w:val="00665E1C"/>
    <w:rsid w:val="00680F91"/>
    <w:rsid w:val="00681D94"/>
    <w:rsid w:val="00684454"/>
    <w:rsid w:val="00686F5A"/>
    <w:rsid w:val="00687ACA"/>
    <w:rsid w:val="00693E52"/>
    <w:rsid w:val="00694186"/>
    <w:rsid w:val="00694BBE"/>
    <w:rsid w:val="006B23DC"/>
    <w:rsid w:val="006C07C8"/>
    <w:rsid w:val="006C19ED"/>
    <w:rsid w:val="006C231A"/>
    <w:rsid w:val="006C2447"/>
    <w:rsid w:val="006C4EC6"/>
    <w:rsid w:val="006D0427"/>
    <w:rsid w:val="006D387C"/>
    <w:rsid w:val="006D660A"/>
    <w:rsid w:val="006E450C"/>
    <w:rsid w:val="006E4D23"/>
    <w:rsid w:val="006E6356"/>
    <w:rsid w:val="006F22AA"/>
    <w:rsid w:val="006F43ED"/>
    <w:rsid w:val="006F5896"/>
    <w:rsid w:val="006F6A8B"/>
    <w:rsid w:val="007003D7"/>
    <w:rsid w:val="007004F6"/>
    <w:rsid w:val="0071359A"/>
    <w:rsid w:val="0071640B"/>
    <w:rsid w:val="00716FFB"/>
    <w:rsid w:val="00721B27"/>
    <w:rsid w:val="00721CB4"/>
    <w:rsid w:val="007235EA"/>
    <w:rsid w:val="007264CE"/>
    <w:rsid w:val="00732127"/>
    <w:rsid w:val="0073242E"/>
    <w:rsid w:val="00740A2F"/>
    <w:rsid w:val="00746D65"/>
    <w:rsid w:val="007546A0"/>
    <w:rsid w:val="007554D8"/>
    <w:rsid w:val="00756D5C"/>
    <w:rsid w:val="007577DB"/>
    <w:rsid w:val="00757958"/>
    <w:rsid w:val="00762C13"/>
    <w:rsid w:val="007655FC"/>
    <w:rsid w:val="0076631C"/>
    <w:rsid w:val="00767A92"/>
    <w:rsid w:val="0077235E"/>
    <w:rsid w:val="00774E40"/>
    <w:rsid w:val="0078674E"/>
    <w:rsid w:val="00787506"/>
    <w:rsid w:val="0079098E"/>
    <w:rsid w:val="007930F6"/>
    <w:rsid w:val="00793BD2"/>
    <w:rsid w:val="00793D54"/>
    <w:rsid w:val="00796DBC"/>
    <w:rsid w:val="00796FD8"/>
    <w:rsid w:val="007A3438"/>
    <w:rsid w:val="007A42A9"/>
    <w:rsid w:val="007A4DB1"/>
    <w:rsid w:val="007A6307"/>
    <w:rsid w:val="007A794C"/>
    <w:rsid w:val="007B29E1"/>
    <w:rsid w:val="007B2E08"/>
    <w:rsid w:val="007B4F9B"/>
    <w:rsid w:val="007B6DCA"/>
    <w:rsid w:val="007C1AD0"/>
    <w:rsid w:val="007C2474"/>
    <w:rsid w:val="007C4A88"/>
    <w:rsid w:val="007E0158"/>
    <w:rsid w:val="007E025F"/>
    <w:rsid w:val="007F661D"/>
    <w:rsid w:val="00806AC1"/>
    <w:rsid w:val="00810484"/>
    <w:rsid w:val="00811969"/>
    <w:rsid w:val="008149B6"/>
    <w:rsid w:val="00815674"/>
    <w:rsid w:val="00817728"/>
    <w:rsid w:val="00823F63"/>
    <w:rsid w:val="008335FB"/>
    <w:rsid w:val="00835509"/>
    <w:rsid w:val="00836C71"/>
    <w:rsid w:val="008370AB"/>
    <w:rsid w:val="00843B70"/>
    <w:rsid w:val="008449B7"/>
    <w:rsid w:val="0085098B"/>
    <w:rsid w:val="00850B22"/>
    <w:rsid w:val="0085118B"/>
    <w:rsid w:val="00854105"/>
    <w:rsid w:val="008568BB"/>
    <w:rsid w:val="00861971"/>
    <w:rsid w:val="00862DB8"/>
    <w:rsid w:val="00863C2F"/>
    <w:rsid w:val="008649BC"/>
    <w:rsid w:val="00866E88"/>
    <w:rsid w:val="00872DC6"/>
    <w:rsid w:val="0089520B"/>
    <w:rsid w:val="008960F4"/>
    <w:rsid w:val="008A0276"/>
    <w:rsid w:val="008A5C29"/>
    <w:rsid w:val="008A730F"/>
    <w:rsid w:val="008B0435"/>
    <w:rsid w:val="008B1032"/>
    <w:rsid w:val="008B2AD4"/>
    <w:rsid w:val="008B778D"/>
    <w:rsid w:val="008C023C"/>
    <w:rsid w:val="008C1D32"/>
    <w:rsid w:val="008C481F"/>
    <w:rsid w:val="008D0461"/>
    <w:rsid w:val="008D0881"/>
    <w:rsid w:val="008D1179"/>
    <w:rsid w:val="008D208C"/>
    <w:rsid w:val="008D4128"/>
    <w:rsid w:val="008D62D3"/>
    <w:rsid w:val="008D6925"/>
    <w:rsid w:val="008E0D33"/>
    <w:rsid w:val="008E290B"/>
    <w:rsid w:val="008E2D0B"/>
    <w:rsid w:val="008E6A11"/>
    <w:rsid w:val="008E6E34"/>
    <w:rsid w:val="008F29ED"/>
    <w:rsid w:val="0090724F"/>
    <w:rsid w:val="00913C09"/>
    <w:rsid w:val="00916E4D"/>
    <w:rsid w:val="00921AC9"/>
    <w:rsid w:val="009238F1"/>
    <w:rsid w:val="009256AF"/>
    <w:rsid w:val="00926627"/>
    <w:rsid w:val="00926913"/>
    <w:rsid w:val="00927CB7"/>
    <w:rsid w:val="0093075A"/>
    <w:rsid w:val="009325AD"/>
    <w:rsid w:val="00932C06"/>
    <w:rsid w:val="00936E35"/>
    <w:rsid w:val="00937B58"/>
    <w:rsid w:val="009411DE"/>
    <w:rsid w:val="0094138C"/>
    <w:rsid w:val="00944F24"/>
    <w:rsid w:val="00951CBB"/>
    <w:rsid w:val="009543FC"/>
    <w:rsid w:val="00961514"/>
    <w:rsid w:val="00961EF0"/>
    <w:rsid w:val="00967FB6"/>
    <w:rsid w:val="009717BB"/>
    <w:rsid w:val="00971DC8"/>
    <w:rsid w:val="0097759F"/>
    <w:rsid w:val="009842FB"/>
    <w:rsid w:val="00990037"/>
    <w:rsid w:val="0099004A"/>
    <w:rsid w:val="00990FA2"/>
    <w:rsid w:val="00991DBE"/>
    <w:rsid w:val="00992C83"/>
    <w:rsid w:val="00994403"/>
    <w:rsid w:val="00995298"/>
    <w:rsid w:val="00995692"/>
    <w:rsid w:val="009966E2"/>
    <w:rsid w:val="00996976"/>
    <w:rsid w:val="009A3337"/>
    <w:rsid w:val="009A5C16"/>
    <w:rsid w:val="009A7E4E"/>
    <w:rsid w:val="009B229B"/>
    <w:rsid w:val="009B2DFC"/>
    <w:rsid w:val="009B42A1"/>
    <w:rsid w:val="009B591D"/>
    <w:rsid w:val="009B5AA0"/>
    <w:rsid w:val="009C1813"/>
    <w:rsid w:val="009C317C"/>
    <w:rsid w:val="009C4856"/>
    <w:rsid w:val="009C62AC"/>
    <w:rsid w:val="009D15E2"/>
    <w:rsid w:val="009D1C1B"/>
    <w:rsid w:val="009D3108"/>
    <w:rsid w:val="009D31C7"/>
    <w:rsid w:val="009D4A39"/>
    <w:rsid w:val="009D716F"/>
    <w:rsid w:val="009E4B85"/>
    <w:rsid w:val="009E4EC8"/>
    <w:rsid w:val="009E501B"/>
    <w:rsid w:val="009F62EF"/>
    <w:rsid w:val="00A0385D"/>
    <w:rsid w:val="00A054A9"/>
    <w:rsid w:val="00A11915"/>
    <w:rsid w:val="00A430E7"/>
    <w:rsid w:val="00A53EAA"/>
    <w:rsid w:val="00A549E0"/>
    <w:rsid w:val="00A55B61"/>
    <w:rsid w:val="00A55F96"/>
    <w:rsid w:val="00A60C3C"/>
    <w:rsid w:val="00A638D0"/>
    <w:rsid w:val="00A6392D"/>
    <w:rsid w:val="00A703C7"/>
    <w:rsid w:val="00A70AFA"/>
    <w:rsid w:val="00A71AA8"/>
    <w:rsid w:val="00A74E21"/>
    <w:rsid w:val="00A75AD7"/>
    <w:rsid w:val="00A80C34"/>
    <w:rsid w:val="00A97853"/>
    <w:rsid w:val="00AA3B8E"/>
    <w:rsid w:val="00AA708E"/>
    <w:rsid w:val="00AA71FB"/>
    <w:rsid w:val="00AB05FF"/>
    <w:rsid w:val="00AC1001"/>
    <w:rsid w:val="00AC1911"/>
    <w:rsid w:val="00AC2EF0"/>
    <w:rsid w:val="00AC7DAD"/>
    <w:rsid w:val="00AD0A96"/>
    <w:rsid w:val="00AD3919"/>
    <w:rsid w:val="00AD6CDF"/>
    <w:rsid w:val="00AE0C74"/>
    <w:rsid w:val="00AE1E7E"/>
    <w:rsid w:val="00AE4089"/>
    <w:rsid w:val="00AF0A91"/>
    <w:rsid w:val="00AF374A"/>
    <w:rsid w:val="00AF393D"/>
    <w:rsid w:val="00B00042"/>
    <w:rsid w:val="00B02856"/>
    <w:rsid w:val="00B06BC9"/>
    <w:rsid w:val="00B126FF"/>
    <w:rsid w:val="00B13724"/>
    <w:rsid w:val="00B20B16"/>
    <w:rsid w:val="00B20DB6"/>
    <w:rsid w:val="00B22F37"/>
    <w:rsid w:val="00B31002"/>
    <w:rsid w:val="00B31D6F"/>
    <w:rsid w:val="00B42046"/>
    <w:rsid w:val="00B42FCD"/>
    <w:rsid w:val="00B451BE"/>
    <w:rsid w:val="00B45A16"/>
    <w:rsid w:val="00B4629D"/>
    <w:rsid w:val="00B47030"/>
    <w:rsid w:val="00B5039A"/>
    <w:rsid w:val="00B52603"/>
    <w:rsid w:val="00B56020"/>
    <w:rsid w:val="00B62E79"/>
    <w:rsid w:val="00B67121"/>
    <w:rsid w:val="00B731EF"/>
    <w:rsid w:val="00B735BF"/>
    <w:rsid w:val="00B76B18"/>
    <w:rsid w:val="00B872BB"/>
    <w:rsid w:val="00B9487A"/>
    <w:rsid w:val="00B9677B"/>
    <w:rsid w:val="00B973B3"/>
    <w:rsid w:val="00BB027B"/>
    <w:rsid w:val="00BB33FD"/>
    <w:rsid w:val="00BB4CA8"/>
    <w:rsid w:val="00BC386D"/>
    <w:rsid w:val="00BC4FF8"/>
    <w:rsid w:val="00BD5F57"/>
    <w:rsid w:val="00BD6BA7"/>
    <w:rsid w:val="00BE2297"/>
    <w:rsid w:val="00BE4B4C"/>
    <w:rsid w:val="00BE64AE"/>
    <w:rsid w:val="00BF0081"/>
    <w:rsid w:val="00BF2237"/>
    <w:rsid w:val="00C0458B"/>
    <w:rsid w:val="00C134F0"/>
    <w:rsid w:val="00C16183"/>
    <w:rsid w:val="00C241BB"/>
    <w:rsid w:val="00C25FB8"/>
    <w:rsid w:val="00C30F92"/>
    <w:rsid w:val="00C33C36"/>
    <w:rsid w:val="00C341FE"/>
    <w:rsid w:val="00C370F4"/>
    <w:rsid w:val="00C44D7D"/>
    <w:rsid w:val="00C63C01"/>
    <w:rsid w:val="00C65F3A"/>
    <w:rsid w:val="00C66556"/>
    <w:rsid w:val="00C8550D"/>
    <w:rsid w:val="00C85C0B"/>
    <w:rsid w:val="00C92BB8"/>
    <w:rsid w:val="00C93DE8"/>
    <w:rsid w:val="00C956F7"/>
    <w:rsid w:val="00CA3663"/>
    <w:rsid w:val="00CB3752"/>
    <w:rsid w:val="00CB38AB"/>
    <w:rsid w:val="00CB6109"/>
    <w:rsid w:val="00CC2917"/>
    <w:rsid w:val="00CC40B7"/>
    <w:rsid w:val="00CC6F33"/>
    <w:rsid w:val="00CD2785"/>
    <w:rsid w:val="00CD288B"/>
    <w:rsid w:val="00CD38EB"/>
    <w:rsid w:val="00CD4476"/>
    <w:rsid w:val="00CE563F"/>
    <w:rsid w:val="00CE7FB5"/>
    <w:rsid w:val="00CF5474"/>
    <w:rsid w:val="00CF5F0C"/>
    <w:rsid w:val="00D01A92"/>
    <w:rsid w:val="00D11AE2"/>
    <w:rsid w:val="00D13B5C"/>
    <w:rsid w:val="00D14C59"/>
    <w:rsid w:val="00D14D01"/>
    <w:rsid w:val="00D222DA"/>
    <w:rsid w:val="00D22EBA"/>
    <w:rsid w:val="00D2437A"/>
    <w:rsid w:val="00D26B3F"/>
    <w:rsid w:val="00D3299E"/>
    <w:rsid w:val="00D3326C"/>
    <w:rsid w:val="00D41241"/>
    <w:rsid w:val="00D45388"/>
    <w:rsid w:val="00D45A77"/>
    <w:rsid w:val="00D46ACA"/>
    <w:rsid w:val="00D55182"/>
    <w:rsid w:val="00D553D2"/>
    <w:rsid w:val="00D575D8"/>
    <w:rsid w:val="00D616EF"/>
    <w:rsid w:val="00D6491B"/>
    <w:rsid w:val="00D667EA"/>
    <w:rsid w:val="00D762C9"/>
    <w:rsid w:val="00D90060"/>
    <w:rsid w:val="00D93227"/>
    <w:rsid w:val="00D968CF"/>
    <w:rsid w:val="00DA122B"/>
    <w:rsid w:val="00DA1EB7"/>
    <w:rsid w:val="00DA6DE7"/>
    <w:rsid w:val="00DA73EC"/>
    <w:rsid w:val="00DA7BFB"/>
    <w:rsid w:val="00DB31FF"/>
    <w:rsid w:val="00DB4794"/>
    <w:rsid w:val="00DB74E5"/>
    <w:rsid w:val="00DC12BE"/>
    <w:rsid w:val="00DC3371"/>
    <w:rsid w:val="00DC3E8D"/>
    <w:rsid w:val="00DC7278"/>
    <w:rsid w:val="00DD1386"/>
    <w:rsid w:val="00DD5425"/>
    <w:rsid w:val="00DD72A7"/>
    <w:rsid w:val="00DE0734"/>
    <w:rsid w:val="00DE7239"/>
    <w:rsid w:val="00DF0855"/>
    <w:rsid w:val="00DF2356"/>
    <w:rsid w:val="00DF2E7C"/>
    <w:rsid w:val="00E04652"/>
    <w:rsid w:val="00E06D39"/>
    <w:rsid w:val="00E07A5F"/>
    <w:rsid w:val="00E10AA0"/>
    <w:rsid w:val="00E10C3C"/>
    <w:rsid w:val="00E11BC4"/>
    <w:rsid w:val="00E20033"/>
    <w:rsid w:val="00E20F2E"/>
    <w:rsid w:val="00E214AE"/>
    <w:rsid w:val="00E217FE"/>
    <w:rsid w:val="00E26121"/>
    <w:rsid w:val="00E27388"/>
    <w:rsid w:val="00E27CF8"/>
    <w:rsid w:val="00E30557"/>
    <w:rsid w:val="00E34E81"/>
    <w:rsid w:val="00E37582"/>
    <w:rsid w:val="00E4039B"/>
    <w:rsid w:val="00E438EA"/>
    <w:rsid w:val="00E517D6"/>
    <w:rsid w:val="00E51E82"/>
    <w:rsid w:val="00E5272E"/>
    <w:rsid w:val="00E57589"/>
    <w:rsid w:val="00E666E7"/>
    <w:rsid w:val="00E66A0A"/>
    <w:rsid w:val="00E70362"/>
    <w:rsid w:val="00E7129A"/>
    <w:rsid w:val="00E71CAF"/>
    <w:rsid w:val="00E722C1"/>
    <w:rsid w:val="00E73D92"/>
    <w:rsid w:val="00E76448"/>
    <w:rsid w:val="00E80765"/>
    <w:rsid w:val="00E80E03"/>
    <w:rsid w:val="00E8108C"/>
    <w:rsid w:val="00E867C7"/>
    <w:rsid w:val="00EA1FD9"/>
    <w:rsid w:val="00EA4499"/>
    <w:rsid w:val="00EA73CD"/>
    <w:rsid w:val="00EB4DA4"/>
    <w:rsid w:val="00EB601A"/>
    <w:rsid w:val="00EB660F"/>
    <w:rsid w:val="00EC2449"/>
    <w:rsid w:val="00EC4DBD"/>
    <w:rsid w:val="00EC50DE"/>
    <w:rsid w:val="00EC604A"/>
    <w:rsid w:val="00EC604F"/>
    <w:rsid w:val="00ED5614"/>
    <w:rsid w:val="00EE31EA"/>
    <w:rsid w:val="00EF41D2"/>
    <w:rsid w:val="00EF59BF"/>
    <w:rsid w:val="00EF5EFC"/>
    <w:rsid w:val="00EF75D9"/>
    <w:rsid w:val="00F01D1A"/>
    <w:rsid w:val="00F02F7B"/>
    <w:rsid w:val="00F03961"/>
    <w:rsid w:val="00F0482F"/>
    <w:rsid w:val="00F07357"/>
    <w:rsid w:val="00F103DF"/>
    <w:rsid w:val="00F2086F"/>
    <w:rsid w:val="00F2118A"/>
    <w:rsid w:val="00F30F4D"/>
    <w:rsid w:val="00F333EA"/>
    <w:rsid w:val="00F36CFA"/>
    <w:rsid w:val="00F4755D"/>
    <w:rsid w:val="00F57E0E"/>
    <w:rsid w:val="00F658C7"/>
    <w:rsid w:val="00F74902"/>
    <w:rsid w:val="00F75346"/>
    <w:rsid w:val="00F76F56"/>
    <w:rsid w:val="00F80B19"/>
    <w:rsid w:val="00F847E9"/>
    <w:rsid w:val="00F84A81"/>
    <w:rsid w:val="00F91EF1"/>
    <w:rsid w:val="00F91F47"/>
    <w:rsid w:val="00F97C44"/>
    <w:rsid w:val="00FA1D79"/>
    <w:rsid w:val="00FA2502"/>
    <w:rsid w:val="00FA4B9E"/>
    <w:rsid w:val="00FA5CF6"/>
    <w:rsid w:val="00FB000F"/>
    <w:rsid w:val="00FB1730"/>
    <w:rsid w:val="00FB20C7"/>
    <w:rsid w:val="00FB406A"/>
    <w:rsid w:val="00FB4A2B"/>
    <w:rsid w:val="00FC1747"/>
    <w:rsid w:val="00FC2955"/>
    <w:rsid w:val="00FC2A99"/>
    <w:rsid w:val="00FC2D54"/>
    <w:rsid w:val="00FD0D45"/>
    <w:rsid w:val="00FD790B"/>
    <w:rsid w:val="00FE3742"/>
    <w:rsid w:val="00FE53AB"/>
    <w:rsid w:val="00FE657F"/>
    <w:rsid w:val="00FE7988"/>
    <w:rsid w:val="00FE7E53"/>
    <w:rsid w:val="00FF147A"/>
    <w:rsid w:val="00FF61EB"/>
  </w:rsids>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heme="minorHAnsi" w:eastAsiaTheme="minorHAnsi" w:hAnsiTheme="minorHAnsi" w:cstheme="minorBidi"/>
        <w:sz w:val="22"/>
        <w:szCs w:val="22"/>
        <w:lang w:val="cs-CZ"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footer" w:uiPriority="0"/>
    <w:lsdException w:name="caption" w:uiPriority="35" w:qFormat="1"/>
    <w:lsdException w:name="page number" w:uiPriority="0"/>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ln">
    <w:name w:val="Normal"/>
    <w:qFormat/>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paragraph" w:styleId="Odstavecseseznamem">
    <w:name w:val="List Paragraph"/>
    <w:aliases w:val="odrážky"/>
    <w:basedOn w:val="Normln"/>
    <w:uiPriority w:val="34"/>
    <w:qFormat/>
    <w:rsid w:val="00E517D6"/>
    <w:pPr>
      <w:ind w:left="720"/>
      <w:contextualSpacing/>
    </w:pPr>
  </w:style>
  <w:style w:type="paragraph" w:styleId="Textpoznpodarou">
    <w:name w:val="footnote text"/>
    <w:basedOn w:val="Normln"/>
    <w:link w:val="TextpoznpodarouChar"/>
    <w:uiPriority w:val="99"/>
    <w:semiHidden/>
    <w:unhideWhenUsed/>
    <w:rsid w:val="00D90060"/>
    <w:pPr>
      <w:spacing w:after="0" w:line="240" w:lineRule="auto"/>
    </w:pPr>
    <w:rPr>
      <w:sz w:val="20"/>
      <w:szCs w:val="20"/>
    </w:rPr>
  </w:style>
  <w:style w:type="character" w:customStyle="1" w:styleId="TextpoznpodarouChar">
    <w:name w:val="Text pozn. pod čarou Char"/>
    <w:basedOn w:val="Standardnpsmoodstavce"/>
    <w:link w:val="Textpoznpodarou"/>
    <w:uiPriority w:val="99"/>
    <w:semiHidden/>
    <w:rsid w:val="00D90060"/>
    <w:rPr>
      <w:sz w:val="20"/>
      <w:szCs w:val="20"/>
    </w:rPr>
  </w:style>
  <w:style w:type="character" w:styleId="Znakapoznpodarou">
    <w:name w:val="footnote reference"/>
    <w:basedOn w:val="Standardnpsmoodstavce"/>
    <w:uiPriority w:val="99"/>
    <w:semiHidden/>
    <w:unhideWhenUsed/>
    <w:rsid w:val="00D90060"/>
    <w:rPr>
      <w:vertAlign w:val="superscript"/>
    </w:rPr>
  </w:style>
  <w:style w:type="paragraph" w:styleId="Normlnweb">
    <w:name w:val="Normal (Web)"/>
    <w:basedOn w:val="Normln"/>
    <w:uiPriority w:val="99"/>
    <w:semiHidden/>
    <w:unhideWhenUsed/>
    <w:rsid w:val="00DD5425"/>
    <w:rPr>
      <w:rFonts w:ascii="Times New Roman" w:hAnsi="Times New Roman" w:cs="Times New Roman"/>
      <w:sz w:val="24"/>
      <w:szCs w:val="24"/>
    </w:rPr>
  </w:style>
  <w:style w:type="paragraph" w:styleId="Zhlav">
    <w:name w:val="header"/>
    <w:basedOn w:val="Normln"/>
    <w:link w:val="ZhlavChar"/>
    <w:uiPriority w:val="99"/>
    <w:unhideWhenUsed/>
    <w:rsid w:val="007A6307"/>
    <w:pPr>
      <w:tabs>
        <w:tab w:val="center" w:pos="4536"/>
        <w:tab w:val="right" w:pos="9072"/>
      </w:tabs>
      <w:spacing w:after="0" w:line="240" w:lineRule="auto"/>
    </w:pPr>
  </w:style>
  <w:style w:type="character" w:customStyle="1" w:styleId="ZhlavChar">
    <w:name w:val="Záhlaví Char"/>
    <w:basedOn w:val="Standardnpsmoodstavce"/>
    <w:link w:val="Zhlav"/>
    <w:uiPriority w:val="99"/>
    <w:rsid w:val="007A6307"/>
  </w:style>
  <w:style w:type="paragraph" w:styleId="Zpat">
    <w:name w:val="footer"/>
    <w:basedOn w:val="Normln"/>
    <w:link w:val="ZpatChar"/>
    <w:unhideWhenUsed/>
    <w:rsid w:val="007A6307"/>
    <w:pPr>
      <w:tabs>
        <w:tab w:val="center" w:pos="4536"/>
        <w:tab w:val="right" w:pos="9072"/>
      </w:tabs>
      <w:spacing w:after="0" w:line="240" w:lineRule="auto"/>
    </w:pPr>
  </w:style>
  <w:style w:type="character" w:customStyle="1" w:styleId="ZpatChar">
    <w:name w:val="Zápatí Char"/>
    <w:basedOn w:val="Standardnpsmoodstavce"/>
    <w:link w:val="Zpat"/>
    <w:uiPriority w:val="99"/>
    <w:rsid w:val="007A6307"/>
  </w:style>
  <w:style w:type="character" w:styleId="slostrnky">
    <w:name w:val="page number"/>
    <w:basedOn w:val="Standardnpsmoodstavce"/>
    <w:semiHidden/>
    <w:rsid w:val="007A6307"/>
  </w:style>
  <w:style w:type="paragraph" w:customStyle="1" w:styleId="Default">
    <w:name w:val="Default"/>
    <w:rsid w:val="005D4E04"/>
    <w:pPr>
      <w:autoSpaceDE w:val="0"/>
      <w:autoSpaceDN w:val="0"/>
      <w:adjustRightInd w:val="0"/>
      <w:spacing w:after="0" w:line="240" w:lineRule="auto"/>
    </w:pPr>
    <w:rPr>
      <w:rFonts w:ascii="Arial" w:hAnsi="Arial" w:cs="Arial"/>
      <w:color w:val="000000"/>
      <w:sz w:val="24"/>
      <w:szCs w:val="24"/>
    </w:rPr>
  </w:style>
  <w:style w:type="table" w:styleId="Mkatabulky">
    <w:name w:val="Table Grid"/>
    <w:basedOn w:val="Normlntabulka"/>
    <w:uiPriority w:val="59"/>
    <w:rsid w:val="00271C87"/>
    <w:pPr>
      <w:spacing w:after="0" w:line="240" w:lineRule="auto"/>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Textbubliny">
    <w:name w:val="Balloon Text"/>
    <w:basedOn w:val="Normln"/>
    <w:link w:val="TextbublinyChar"/>
    <w:uiPriority w:val="99"/>
    <w:semiHidden/>
    <w:unhideWhenUsed/>
    <w:rsid w:val="000C7070"/>
    <w:pPr>
      <w:spacing w:after="0" w:line="240" w:lineRule="auto"/>
    </w:pPr>
    <w:rPr>
      <w:rFonts w:ascii="Tahoma" w:hAnsi="Tahoma" w:cs="Tahoma"/>
      <w:sz w:val="16"/>
      <w:szCs w:val="16"/>
    </w:rPr>
  </w:style>
  <w:style w:type="character" w:customStyle="1" w:styleId="TextbublinyChar">
    <w:name w:val="Text bubliny Char"/>
    <w:basedOn w:val="Standardnpsmoodstavce"/>
    <w:link w:val="Textbubliny"/>
    <w:uiPriority w:val="99"/>
    <w:semiHidden/>
    <w:rsid w:val="000C7070"/>
    <w:rPr>
      <w:rFonts w:ascii="Tahoma" w:hAnsi="Tahoma" w:cs="Tahoma"/>
      <w:sz w:val="16"/>
      <w:szCs w:val="16"/>
    </w:rPr>
  </w:style>
  <w:style w:type="paragraph" w:customStyle="1" w:styleId="pracovn1">
    <w:name w:val="pracovní 1"/>
    <w:basedOn w:val="Normln"/>
    <w:qFormat/>
    <w:rsid w:val="001D4539"/>
    <w:pPr>
      <w:numPr>
        <w:numId w:val="9"/>
      </w:numPr>
      <w:spacing w:before="120" w:after="120"/>
      <w:jc w:val="both"/>
    </w:pPr>
    <w:rPr>
      <w:rFonts w:ascii="Arial" w:eastAsia="Times New Roman" w:hAnsi="Arial" w:cs="Arial"/>
      <w:b/>
    </w:rPr>
  </w:style>
  <w:style w:type="paragraph" w:customStyle="1" w:styleId="pracovn2">
    <w:name w:val="pracovní 2"/>
    <w:basedOn w:val="pracovn1"/>
    <w:qFormat/>
    <w:rsid w:val="001D4539"/>
    <w:pPr>
      <w:numPr>
        <w:numId w:val="10"/>
      </w:numPr>
    </w:pPr>
  </w:style>
  <w:style w:type="paragraph" w:customStyle="1" w:styleId="graf">
    <w:name w:val="graf"/>
    <w:basedOn w:val="Normln"/>
    <w:qFormat/>
    <w:rsid w:val="001D4539"/>
    <w:pPr>
      <w:numPr>
        <w:numId w:val="11"/>
      </w:numPr>
      <w:spacing w:after="0" w:line="240" w:lineRule="auto"/>
      <w:jc w:val="both"/>
    </w:pPr>
    <w:rPr>
      <w:rFonts w:ascii="Arial" w:hAnsi="Arial" w:cs="Arial"/>
    </w:rPr>
  </w:style>
  <w:style w:type="paragraph" w:customStyle="1" w:styleId="Textodstavce">
    <w:name w:val="Text odstavce"/>
    <w:basedOn w:val="Normln"/>
    <w:rsid w:val="00FD0D45"/>
    <w:pPr>
      <w:numPr>
        <w:numId w:val="13"/>
      </w:numPr>
      <w:tabs>
        <w:tab w:val="left" w:pos="851"/>
      </w:tabs>
      <w:spacing w:before="120" w:after="120" w:line="240" w:lineRule="auto"/>
      <w:jc w:val="both"/>
      <w:outlineLvl w:val="6"/>
    </w:pPr>
    <w:rPr>
      <w:rFonts w:ascii="Arial" w:eastAsia="Times New Roman" w:hAnsi="Arial" w:cs="Times New Roman"/>
      <w:szCs w:val="20"/>
      <w:lang w:eastAsia="cs-CZ"/>
    </w:rPr>
  </w:style>
  <w:style w:type="paragraph" w:customStyle="1" w:styleId="Textbodu">
    <w:name w:val="Text bodu"/>
    <w:basedOn w:val="Normln"/>
    <w:rsid w:val="00FD0D45"/>
    <w:pPr>
      <w:numPr>
        <w:ilvl w:val="2"/>
        <w:numId w:val="13"/>
      </w:numPr>
      <w:spacing w:after="0" w:line="240" w:lineRule="auto"/>
      <w:jc w:val="both"/>
      <w:outlineLvl w:val="8"/>
    </w:pPr>
    <w:rPr>
      <w:rFonts w:ascii="Arial" w:eastAsia="Times New Roman" w:hAnsi="Arial" w:cs="Times New Roman"/>
      <w:szCs w:val="20"/>
      <w:lang w:eastAsia="cs-CZ"/>
    </w:rPr>
  </w:style>
  <w:style w:type="paragraph" w:customStyle="1" w:styleId="Textpsmene">
    <w:name w:val="Text písmene"/>
    <w:basedOn w:val="Normln"/>
    <w:rsid w:val="00FD0D45"/>
    <w:pPr>
      <w:numPr>
        <w:ilvl w:val="1"/>
        <w:numId w:val="13"/>
      </w:numPr>
      <w:spacing w:after="0" w:line="240" w:lineRule="auto"/>
      <w:jc w:val="both"/>
      <w:outlineLvl w:val="7"/>
    </w:pPr>
    <w:rPr>
      <w:rFonts w:ascii="Arial" w:eastAsia="Times New Roman" w:hAnsi="Arial" w:cs="Times New Roman"/>
      <w:szCs w:val="20"/>
      <w:lang w:eastAsia="cs-CZ"/>
    </w:rPr>
  </w:style>
  <w:style w:type="paragraph" w:customStyle="1" w:styleId="tabulka">
    <w:name w:val="tabulka"/>
    <w:basedOn w:val="Normln"/>
    <w:qFormat/>
    <w:rsid w:val="002F6AFA"/>
    <w:pPr>
      <w:numPr>
        <w:numId w:val="24"/>
      </w:numPr>
      <w:spacing w:after="0" w:line="240" w:lineRule="auto"/>
      <w:jc w:val="both"/>
    </w:pPr>
    <w:rPr>
      <w:rFonts w:ascii="Arial" w:hAnsi="Arial" w:cs="Arial"/>
    </w:rPr>
  </w:style>
  <w:style w:type="paragraph" w:customStyle="1" w:styleId="pracovn3">
    <w:name w:val="pracovní 3"/>
    <w:basedOn w:val="Normln"/>
    <w:qFormat/>
    <w:rsid w:val="002F6AFA"/>
    <w:pPr>
      <w:spacing w:after="0" w:line="240" w:lineRule="auto"/>
      <w:jc w:val="both"/>
    </w:pPr>
    <w:rPr>
      <w:rFonts w:ascii="Arial" w:eastAsia="Times New Roman" w:hAnsi="Arial" w:cs="Arial"/>
      <w:b/>
      <w:color w:val="000000"/>
      <w:lang w:eastAsia="cs-CZ"/>
    </w:rPr>
  </w:style>
  <w:style w:type="character" w:styleId="Hypertextovodkaz">
    <w:name w:val="Hyperlink"/>
    <w:uiPriority w:val="99"/>
    <w:rsid w:val="00CF5F0C"/>
    <w:rPr>
      <w:color w:val="0000FF"/>
      <w:u w:val="single"/>
    </w:rPr>
  </w:style>
  <w:style w:type="character" w:styleId="Sledovanodkaz">
    <w:name w:val="FollowedHyperlink"/>
    <w:basedOn w:val="Standardnpsmoodstavce"/>
    <w:uiPriority w:val="99"/>
    <w:semiHidden/>
    <w:unhideWhenUsed/>
    <w:rsid w:val="00CF5F0C"/>
    <w:rPr>
      <w:color w:val="800080" w:themeColor="followedHyperlink"/>
      <w:u w:val="single"/>
    </w:rPr>
  </w:style>
  <w:style w:type="character" w:styleId="Odkaznakoment">
    <w:name w:val="annotation reference"/>
    <w:basedOn w:val="Standardnpsmoodstavce"/>
    <w:uiPriority w:val="99"/>
    <w:semiHidden/>
    <w:unhideWhenUsed/>
    <w:rsid w:val="00D55182"/>
    <w:rPr>
      <w:sz w:val="16"/>
      <w:szCs w:val="16"/>
    </w:rPr>
  </w:style>
  <w:style w:type="paragraph" w:styleId="Textkomente">
    <w:name w:val="annotation text"/>
    <w:basedOn w:val="Normln"/>
    <w:link w:val="TextkomenteChar"/>
    <w:uiPriority w:val="99"/>
    <w:semiHidden/>
    <w:unhideWhenUsed/>
    <w:rsid w:val="00D55182"/>
    <w:pPr>
      <w:spacing w:line="240" w:lineRule="auto"/>
    </w:pPr>
    <w:rPr>
      <w:sz w:val="20"/>
      <w:szCs w:val="20"/>
    </w:rPr>
  </w:style>
  <w:style w:type="character" w:customStyle="1" w:styleId="TextkomenteChar">
    <w:name w:val="Text komentáře Char"/>
    <w:basedOn w:val="Standardnpsmoodstavce"/>
    <w:link w:val="Textkomente"/>
    <w:uiPriority w:val="99"/>
    <w:semiHidden/>
    <w:rsid w:val="00D55182"/>
    <w:rPr>
      <w:sz w:val="20"/>
      <w:szCs w:val="20"/>
    </w:rPr>
  </w:style>
  <w:style w:type="paragraph" w:styleId="Pedmtkomente">
    <w:name w:val="annotation subject"/>
    <w:basedOn w:val="Textkomente"/>
    <w:next w:val="Textkomente"/>
    <w:link w:val="PedmtkomenteChar"/>
    <w:uiPriority w:val="99"/>
    <w:semiHidden/>
    <w:unhideWhenUsed/>
    <w:rsid w:val="00D55182"/>
    <w:rPr>
      <w:b/>
      <w:bCs/>
    </w:rPr>
  </w:style>
  <w:style w:type="character" w:customStyle="1" w:styleId="PedmtkomenteChar">
    <w:name w:val="Předmět komentáře Char"/>
    <w:basedOn w:val="TextkomenteChar"/>
    <w:link w:val="Pedmtkomente"/>
    <w:uiPriority w:val="99"/>
    <w:semiHidden/>
    <w:rsid w:val="00D55182"/>
    <w:rPr>
      <w:b/>
      <w:bCs/>
      <w:sz w:val="20"/>
      <w:szCs w:val="20"/>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heme="minorHAnsi" w:eastAsiaTheme="minorHAnsi" w:hAnsiTheme="minorHAnsi" w:cstheme="minorBidi"/>
        <w:sz w:val="22"/>
        <w:szCs w:val="22"/>
        <w:lang w:val="cs-CZ"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footer" w:uiPriority="0"/>
    <w:lsdException w:name="caption" w:uiPriority="35" w:qFormat="1"/>
    <w:lsdException w:name="page number" w:uiPriority="0"/>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ln">
    <w:name w:val="Normal"/>
    <w:qFormat/>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paragraph" w:styleId="Odstavecseseznamem">
    <w:name w:val="List Paragraph"/>
    <w:aliases w:val="odrážky"/>
    <w:basedOn w:val="Normln"/>
    <w:uiPriority w:val="34"/>
    <w:qFormat/>
    <w:rsid w:val="00E517D6"/>
    <w:pPr>
      <w:ind w:left="720"/>
      <w:contextualSpacing/>
    </w:pPr>
  </w:style>
  <w:style w:type="paragraph" w:styleId="Textpoznpodarou">
    <w:name w:val="footnote text"/>
    <w:basedOn w:val="Normln"/>
    <w:link w:val="TextpoznpodarouChar"/>
    <w:uiPriority w:val="99"/>
    <w:semiHidden/>
    <w:unhideWhenUsed/>
    <w:rsid w:val="00D90060"/>
    <w:pPr>
      <w:spacing w:after="0" w:line="240" w:lineRule="auto"/>
    </w:pPr>
    <w:rPr>
      <w:sz w:val="20"/>
      <w:szCs w:val="20"/>
    </w:rPr>
  </w:style>
  <w:style w:type="character" w:customStyle="1" w:styleId="TextpoznpodarouChar">
    <w:name w:val="Text pozn. pod čarou Char"/>
    <w:basedOn w:val="Standardnpsmoodstavce"/>
    <w:link w:val="Textpoznpodarou"/>
    <w:uiPriority w:val="99"/>
    <w:semiHidden/>
    <w:rsid w:val="00D90060"/>
    <w:rPr>
      <w:sz w:val="20"/>
      <w:szCs w:val="20"/>
    </w:rPr>
  </w:style>
  <w:style w:type="character" w:styleId="Znakapoznpodarou">
    <w:name w:val="footnote reference"/>
    <w:basedOn w:val="Standardnpsmoodstavce"/>
    <w:uiPriority w:val="99"/>
    <w:semiHidden/>
    <w:unhideWhenUsed/>
    <w:rsid w:val="00D90060"/>
    <w:rPr>
      <w:vertAlign w:val="superscript"/>
    </w:rPr>
  </w:style>
  <w:style w:type="paragraph" w:styleId="Normlnweb">
    <w:name w:val="Normal (Web)"/>
    <w:basedOn w:val="Normln"/>
    <w:uiPriority w:val="99"/>
    <w:semiHidden/>
    <w:unhideWhenUsed/>
    <w:rsid w:val="00DD5425"/>
    <w:rPr>
      <w:rFonts w:ascii="Times New Roman" w:hAnsi="Times New Roman" w:cs="Times New Roman"/>
      <w:sz w:val="24"/>
      <w:szCs w:val="24"/>
    </w:rPr>
  </w:style>
  <w:style w:type="paragraph" w:styleId="Zhlav">
    <w:name w:val="header"/>
    <w:basedOn w:val="Normln"/>
    <w:link w:val="ZhlavChar"/>
    <w:uiPriority w:val="99"/>
    <w:unhideWhenUsed/>
    <w:rsid w:val="007A6307"/>
    <w:pPr>
      <w:tabs>
        <w:tab w:val="center" w:pos="4536"/>
        <w:tab w:val="right" w:pos="9072"/>
      </w:tabs>
      <w:spacing w:after="0" w:line="240" w:lineRule="auto"/>
    </w:pPr>
  </w:style>
  <w:style w:type="character" w:customStyle="1" w:styleId="ZhlavChar">
    <w:name w:val="Záhlaví Char"/>
    <w:basedOn w:val="Standardnpsmoodstavce"/>
    <w:link w:val="Zhlav"/>
    <w:uiPriority w:val="99"/>
    <w:rsid w:val="007A6307"/>
  </w:style>
  <w:style w:type="paragraph" w:styleId="Zpat">
    <w:name w:val="footer"/>
    <w:basedOn w:val="Normln"/>
    <w:link w:val="ZpatChar"/>
    <w:unhideWhenUsed/>
    <w:rsid w:val="007A6307"/>
    <w:pPr>
      <w:tabs>
        <w:tab w:val="center" w:pos="4536"/>
        <w:tab w:val="right" w:pos="9072"/>
      </w:tabs>
      <w:spacing w:after="0" w:line="240" w:lineRule="auto"/>
    </w:pPr>
  </w:style>
  <w:style w:type="character" w:customStyle="1" w:styleId="ZpatChar">
    <w:name w:val="Zápatí Char"/>
    <w:basedOn w:val="Standardnpsmoodstavce"/>
    <w:link w:val="Zpat"/>
    <w:uiPriority w:val="99"/>
    <w:rsid w:val="007A6307"/>
  </w:style>
  <w:style w:type="character" w:styleId="slostrnky">
    <w:name w:val="page number"/>
    <w:basedOn w:val="Standardnpsmoodstavce"/>
    <w:semiHidden/>
    <w:rsid w:val="007A6307"/>
  </w:style>
  <w:style w:type="paragraph" w:customStyle="1" w:styleId="Default">
    <w:name w:val="Default"/>
    <w:rsid w:val="005D4E04"/>
    <w:pPr>
      <w:autoSpaceDE w:val="0"/>
      <w:autoSpaceDN w:val="0"/>
      <w:adjustRightInd w:val="0"/>
      <w:spacing w:after="0" w:line="240" w:lineRule="auto"/>
    </w:pPr>
    <w:rPr>
      <w:rFonts w:ascii="Arial" w:hAnsi="Arial" w:cs="Arial"/>
      <w:color w:val="000000"/>
      <w:sz w:val="24"/>
      <w:szCs w:val="24"/>
    </w:rPr>
  </w:style>
  <w:style w:type="table" w:styleId="Mkatabulky">
    <w:name w:val="Table Grid"/>
    <w:basedOn w:val="Normlntabulka"/>
    <w:uiPriority w:val="59"/>
    <w:rsid w:val="00271C87"/>
    <w:pPr>
      <w:spacing w:after="0" w:line="240" w:lineRule="auto"/>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Textbubliny">
    <w:name w:val="Balloon Text"/>
    <w:basedOn w:val="Normln"/>
    <w:link w:val="TextbublinyChar"/>
    <w:uiPriority w:val="99"/>
    <w:semiHidden/>
    <w:unhideWhenUsed/>
    <w:rsid w:val="000C7070"/>
    <w:pPr>
      <w:spacing w:after="0" w:line="240" w:lineRule="auto"/>
    </w:pPr>
    <w:rPr>
      <w:rFonts w:ascii="Tahoma" w:hAnsi="Tahoma" w:cs="Tahoma"/>
      <w:sz w:val="16"/>
      <w:szCs w:val="16"/>
    </w:rPr>
  </w:style>
  <w:style w:type="character" w:customStyle="1" w:styleId="TextbublinyChar">
    <w:name w:val="Text bubliny Char"/>
    <w:basedOn w:val="Standardnpsmoodstavce"/>
    <w:link w:val="Textbubliny"/>
    <w:uiPriority w:val="99"/>
    <w:semiHidden/>
    <w:rsid w:val="000C7070"/>
    <w:rPr>
      <w:rFonts w:ascii="Tahoma" w:hAnsi="Tahoma" w:cs="Tahoma"/>
      <w:sz w:val="16"/>
      <w:szCs w:val="16"/>
    </w:rPr>
  </w:style>
  <w:style w:type="paragraph" w:customStyle="1" w:styleId="pracovn1">
    <w:name w:val="pracovní 1"/>
    <w:basedOn w:val="Normln"/>
    <w:qFormat/>
    <w:rsid w:val="001D4539"/>
    <w:pPr>
      <w:numPr>
        <w:numId w:val="9"/>
      </w:numPr>
      <w:spacing w:before="120" w:after="120"/>
      <w:jc w:val="both"/>
    </w:pPr>
    <w:rPr>
      <w:rFonts w:ascii="Arial" w:eastAsia="Times New Roman" w:hAnsi="Arial" w:cs="Arial"/>
      <w:b/>
    </w:rPr>
  </w:style>
  <w:style w:type="paragraph" w:customStyle="1" w:styleId="pracovn2">
    <w:name w:val="pracovní 2"/>
    <w:basedOn w:val="pracovn1"/>
    <w:qFormat/>
    <w:rsid w:val="001D4539"/>
    <w:pPr>
      <w:numPr>
        <w:numId w:val="10"/>
      </w:numPr>
    </w:pPr>
  </w:style>
  <w:style w:type="paragraph" w:customStyle="1" w:styleId="graf">
    <w:name w:val="graf"/>
    <w:basedOn w:val="Normln"/>
    <w:qFormat/>
    <w:rsid w:val="001D4539"/>
    <w:pPr>
      <w:numPr>
        <w:numId w:val="11"/>
      </w:numPr>
      <w:spacing w:after="0" w:line="240" w:lineRule="auto"/>
      <w:jc w:val="both"/>
    </w:pPr>
    <w:rPr>
      <w:rFonts w:ascii="Arial" w:hAnsi="Arial" w:cs="Arial"/>
    </w:rPr>
  </w:style>
  <w:style w:type="paragraph" w:customStyle="1" w:styleId="Textodstavce">
    <w:name w:val="Text odstavce"/>
    <w:basedOn w:val="Normln"/>
    <w:rsid w:val="00FD0D45"/>
    <w:pPr>
      <w:numPr>
        <w:numId w:val="13"/>
      </w:numPr>
      <w:tabs>
        <w:tab w:val="left" w:pos="851"/>
      </w:tabs>
      <w:spacing w:before="120" w:after="120" w:line="240" w:lineRule="auto"/>
      <w:jc w:val="both"/>
      <w:outlineLvl w:val="6"/>
    </w:pPr>
    <w:rPr>
      <w:rFonts w:ascii="Arial" w:eastAsia="Times New Roman" w:hAnsi="Arial" w:cs="Times New Roman"/>
      <w:szCs w:val="20"/>
      <w:lang w:eastAsia="cs-CZ"/>
    </w:rPr>
  </w:style>
  <w:style w:type="paragraph" w:customStyle="1" w:styleId="Textbodu">
    <w:name w:val="Text bodu"/>
    <w:basedOn w:val="Normln"/>
    <w:rsid w:val="00FD0D45"/>
    <w:pPr>
      <w:numPr>
        <w:ilvl w:val="2"/>
        <w:numId w:val="13"/>
      </w:numPr>
      <w:spacing w:after="0" w:line="240" w:lineRule="auto"/>
      <w:jc w:val="both"/>
      <w:outlineLvl w:val="8"/>
    </w:pPr>
    <w:rPr>
      <w:rFonts w:ascii="Arial" w:eastAsia="Times New Roman" w:hAnsi="Arial" w:cs="Times New Roman"/>
      <w:szCs w:val="20"/>
      <w:lang w:eastAsia="cs-CZ"/>
    </w:rPr>
  </w:style>
  <w:style w:type="paragraph" w:customStyle="1" w:styleId="Textpsmene">
    <w:name w:val="Text písmene"/>
    <w:basedOn w:val="Normln"/>
    <w:rsid w:val="00FD0D45"/>
    <w:pPr>
      <w:numPr>
        <w:ilvl w:val="1"/>
        <w:numId w:val="13"/>
      </w:numPr>
      <w:spacing w:after="0" w:line="240" w:lineRule="auto"/>
      <w:jc w:val="both"/>
      <w:outlineLvl w:val="7"/>
    </w:pPr>
    <w:rPr>
      <w:rFonts w:ascii="Arial" w:eastAsia="Times New Roman" w:hAnsi="Arial" w:cs="Times New Roman"/>
      <w:szCs w:val="20"/>
      <w:lang w:eastAsia="cs-CZ"/>
    </w:rPr>
  </w:style>
  <w:style w:type="paragraph" w:customStyle="1" w:styleId="tabulka">
    <w:name w:val="tabulka"/>
    <w:basedOn w:val="Normln"/>
    <w:qFormat/>
    <w:rsid w:val="002F6AFA"/>
    <w:pPr>
      <w:numPr>
        <w:numId w:val="24"/>
      </w:numPr>
      <w:spacing w:after="0" w:line="240" w:lineRule="auto"/>
      <w:jc w:val="both"/>
    </w:pPr>
    <w:rPr>
      <w:rFonts w:ascii="Arial" w:hAnsi="Arial" w:cs="Arial"/>
    </w:rPr>
  </w:style>
  <w:style w:type="paragraph" w:customStyle="1" w:styleId="pracovn3">
    <w:name w:val="pracovní 3"/>
    <w:basedOn w:val="Normln"/>
    <w:qFormat/>
    <w:rsid w:val="002F6AFA"/>
    <w:pPr>
      <w:spacing w:after="0" w:line="240" w:lineRule="auto"/>
      <w:jc w:val="both"/>
    </w:pPr>
    <w:rPr>
      <w:rFonts w:ascii="Arial" w:eastAsia="Times New Roman" w:hAnsi="Arial" w:cs="Arial"/>
      <w:b/>
      <w:color w:val="000000"/>
      <w:lang w:eastAsia="cs-CZ"/>
    </w:rPr>
  </w:style>
  <w:style w:type="character" w:styleId="Hypertextovodkaz">
    <w:name w:val="Hyperlink"/>
    <w:uiPriority w:val="99"/>
    <w:rsid w:val="00CF5F0C"/>
    <w:rPr>
      <w:color w:val="0000FF"/>
      <w:u w:val="single"/>
    </w:rPr>
  </w:style>
  <w:style w:type="character" w:styleId="Sledovanodkaz">
    <w:name w:val="FollowedHyperlink"/>
    <w:basedOn w:val="Standardnpsmoodstavce"/>
    <w:uiPriority w:val="99"/>
    <w:semiHidden/>
    <w:unhideWhenUsed/>
    <w:rsid w:val="00CF5F0C"/>
    <w:rPr>
      <w:color w:val="800080" w:themeColor="followedHyperlink"/>
      <w:u w:val="single"/>
    </w:rPr>
  </w:style>
  <w:style w:type="character" w:styleId="Odkaznakoment">
    <w:name w:val="annotation reference"/>
    <w:basedOn w:val="Standardnpsmoodstavce"/>
    <w:uiPriority w:val="99"/>
    <w:semiHidden/>
    <w:unhideWhenUsed/>
    <w:rsid w:val="00D55182"/>
    <w:rPr>
      <w:sz w:val="16"/>
      <w:szCs w:val="16"/>
    </w:rPr>
  </w:style>
  <w:style w:type="paragraph" w:styleId="Textkomente">
    <w:name w:val="annotation text"/>
    <w:basedOn w:val="Normln"/>
    <w:link w:val="TextkomenteChar"/>
    <w:uiPriority w:val="99"/>
    <w:semiHidden/>
    <w:unhideWhenUsed/>
    <w:rsid w:val="00D55182"/>
    <w:pPr>
      <w:spacing w:line="240" w:lineRule="auto"/>
    </w:pPr>
    <w:rPr>
      <w:sz w:val="20"/>
      <w:szCs w:val="20"/>
    </w:rPr>
  </w:style>
  <w:style w:type="character" w:customStyle="1" w:styleId="TextkomenteChar">
    <w:name w:val="Text komentáře Char"/>
    <w:basedOn w:val="Standardnpsmoodstavce"/>
    <w:link w:val="Textkomente"/>
    <w:uiPriority w:val="99"/>
    <w:semiHidden/>
    <w:rsid w:val="00D55182"/>
    <w:rPr>
      <w:sz w:val="20"/>
      <w:szCs w:val="20"/>
    </w:rPr>
  </w:style>
  <w:style w:type="paragraph" w:styleId="Pedmtkomente">
    <w:name w:val="annotation subject"/>
    <w:basedOn w:val="Textkomente"/>
    <w:next w:val="Textkomente"/>
    <w:link w:val="PedmtkomenteChar"/>
    <w:uiPriority w:val="99"/>
    <w:semiHidden/>
    <w:unhideWhenUsed/>
    <w:rsid w:val="00D55182"/>
    <w:rPr>
      <w:b/>
      <w:bCs/>
    </w:rPr>
  </w:style>
  <w:style w:type="character" w:customStyle="1" w:styleId="PedmtkomenteChar">
    <w:name w:val="Předmět komentáře Char"/>
    <w:basedOn w:val="TextkomenteChar"/>
    <w:link w:val="Pedmtkomente"/>
    <w:uiPriority w:val="99"/>
    <w:semiHidden/>
    <w:rsid w:val="00D55182"/>
    <w:rPr>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67731416">
      <w:bodyDiv w:val="1"/>
      <w:marLeft w:val="0"/>
      <w:marRight w:val="0"/>
      <w:marTop w:val="0"/>
      <w:marBottom w:val="0"/>
      <w:divBdr>
        <w:top w:val="none" w:sz="0" w:space="0" w:color="auto"/>
        <w:left w:val="none" w:sz="0" w:space="0" w:color="auto"/>
        <w:bottom w:val="none" w:sz="0" w:space="0" w:color="auto"/>
        <w:right w:val="none" w:sz="0" w:space="0" w:color="auto"/>
      </w:divBdr>
      <w:divsChild>
        <w:div w:id="1785492605">
          <w:marLeft w:val="0"/>
          <w:marRight w:val="0"/>
          <w:marTop w:val="0"/>
          <w:marBottom w:val="0"/>
          <w:divBdr>
            <w:top w:val="none" w:sz="0" w:space="0" w:color="auto"/>
            <w:left w:val="none" w:sz="0" w:space="0" w:color="auto"/>
            <w:bottom w:val="none" w:sz="0" w:space="0" w:color="auto"/>
            <w:right w:val="none" w:sz="0" w:space="0" w:color="auto"/>
          </w:divBdr>
          <w:divsChild>
            <w:div w:id="2129272456">
              <w:marLeft w:val="0"/>
              <w:marRight w:val="0"/>
              <w:marTop w:val="0"/>
              <w:marBottom w:val="0"/>
              <w:divBdr>
                <w:top w:val="none" w:sz="0" w:space="0" w:color="auto"/>
                <w:left w:val="none" w:sz="0" w:space="0" w:color="auto"/>
                <w:bottom w:val="none" w:sz="0" w:space="0" w:color="auto"/>
                <w:right w:val="none" w:sz="0" w:space="0" w:color="auto"/>
              </w:divBdr>
              <w:divsChild>
                <w:div w:id="724791507">
                  <w:marLeft w:val="0"/>
                  <w:marRight w:val="0"/>
                  <w:marTop w:val="0"/>
                  <w:marBottom w:val="0"/>
                  <w:divBdr>
                    <w:top w:val="none" w:sz="0" w:space="0" w:color="auto"/>
                    <w:left w:val="none" w:sz="0" w:space="0" w:color="auto"/>
                    <w:bottom w:val="none" w:sz="0" w:space="0" w:color="auto"/>
                    <w:right w:val="none" w:sz="0" w:space="0" w:color="auto"/>
                  </w:divBdr>
                  <w:divsChild>
                    <w:div w:id="1669287442">
                      <w:marLeft w:val="0"/>
                      <w:marRight w:val="0"/>
                      <w:marTop w:val="0"/>
                      <w:marBottom w:val="0"/>
                      <w:divBdr>
                        <w:top w:val="none" w:sz="0" w:space="0" w:color="auto"/>
                        <w:left w:val="none" w:sz="0" w:space="0" w:color="auto"/>
                        <w:bottom w:val="none" w:sz="0" w:space="0" w:color="auto"/>
                        <w:right w:val="none" w:sz="0" w:space="0" w:color="auto"/>
                      </w:divBdr>
                      <w:divsChild>
                        <w:div w:id="18331346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00881907">
      <w:bodyDiv w:val="1"/>
      <w:marLeft w:val="0"/>
      <w:marRight w:val="0"/>
      <w:marTop w:val="0"/>
      <w:marBottom w:val="0"/>
      <w:divBdr>
        <w:top w:val="none" w:sz="0" w:space="0" w:color="auto"/>
        <w:left w:val="none" w:sz="0" w:space="0" w:color="auto"/>
        <w:bottom w:val="none" w:sz="0" w:space="0" w:color="auto"/>
        <w:right w:val="none" w:sz="0" w:space="0" w:color="auto"/>
      </w:divBdr>
      <w:divsChild>
        <w:div w:id="58330340">
          <w:marLeft w:val="0"/>
          <w:marRight w:val="0"/>
          <w:marTop w:val="0"/>
          <w:marBottom w:val="0"/>
          <w:divBdr>
            <w:top w:val="none" w:sz="0" w:space="0" w:color="auto"/>
            <w:left w:val="none" w:sz="0" w:space="0" w:color="auto"/>
            <w:bottom w:val="none" w:sz="0" w:space="0" w:color="auto"/>
            <w:right w:val="none" w:sz="0" w:space="0" w:color="auto"/>
          </w:divBdr>
          <w:divsChild>
            <w:div w:id="1643195505">
              <w:marLeft w:val="0"/>
              <w:marRight w:val="0"/>
              <w:marTop w:val="0"/>
              <w:marBottom w:val="0"/>
              <w:divBdr>
                <w:top w:val="none" w:sz="0" w:space="0" w:color="auto"/>
                <w:left w:val="none" w:sz="0" w:space="0" w:color="auto"/>
                <w:bottom w:val="none" w:sz="0" w:space="0" w:color="auto"/>
                <w:right w:val="none" w:sz="0" w:space="0" w:color="auto"/>
              </w:divBdr>
              <w:divsChild>
                <w:div w:id="749043426">
                  <w:marLeft w:val="0"/>
                  <w:marRight w:val="0"/>
                  <w:marTop w:val="0"/>
                  <w:marBottom w:val="0"/>
                  <w:divBdr>
                    <w:top w:val="none" w:sz="0" w:space="0" w:color="auto"/>
                    <w:left w:val="none" w:sz="0" w:space="0" w:color="auto"/>
                    <w:bottom w:val="none" w:sz="0" w:space="0" w:color="auto"/>
                    <w:right w:val="none" w:sz="0" w:space="0" w:color="auto"/>
                  </w:divBdr>
                  <w:divsChild>
                    <w:div w:id="96028878">
                      <w:marLeft w:val="0"/>
                      <w:marRight w:val="0"/>
                      <w:marTop w:val="0"/>
                      <w:marBottom w:val="0"/>
                      <w:divBdr>
                        <w:top w:val="none" w:sz="0" w:space="0" w:color="auto"/>
                        <w:left w:val="none" w:sz="0" w:space="0" w:color="auto"/>
                        <w:bottom w:val="none" w:sz="0" w:space="0" w:color="auto"/>
                        <w:right w:val="none" w:sz="0" w:space="0" w:color="auto"/>
                      </w:divBdr>
                      <w:divsChild>
                        <w:div w:id="960299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91447878">
      <w:bodyDiv w:val="1"/>
      <w:marLeft w:val="0"/>
      <w:marRight w:val="0"/>
      <w:marTop w:val="0"/>
      <w:marBottom w:val="0"/>
      <w:divBdr>
        <w:top w:val="none" w:sz="0" w:space="0" w:color="auto"/>
        <w:left w:val="none" w:sz="0" w:space="0" w:color="auto"/>
        <w:bottom w:val="none" w:sz="0" w:space="0" w:color="auto"/>
        <w:right w:val="none" w:sz="0" w:space="0" w:color="auto"/>
      </w:divBdr>
    </w:div>
    <w:div w:id="295720561">
      <w:bodyDiv w:val="1"/>
      <w:marLeft w:val="0"/>
      <w:marRight w:val="0"/>
      <w:marTop w:val="0"/>
      <w:marBottom w:val="0"/>
      <w:divBdr>
        <w:top w:val="none" w:sz="0" w:space="0" w:color="auto"/>
        <w:left w:val="none" w:sz="0" w:space="0" w:color="auto"/>
        <w:bottom w:val="none" w:sz="0" w:space="0" w:color="auto"/>
        <w:right w:val="none" w:sz="0" w:space="0" w:color="auto"/>
      </w:divBdr>
    </w:div>
    <w:div w:id="537162481">
      <w:bodyDiv w:val="1"/>
      <w:marLeft w:val="0"/>
      <w:marRight w:val="0"/>
      <w:marTop w:val="0"/>
      <w:marBottom w:val="0"/>
      <w:divBdr>
        <w:top w:val="none" w:sz="0" w:space="0" w:color="auto"/>
        <w:left w:val="none" w:sz="0" w:space="0" w:color="auto"/>
        <w:bottom w:val="none" w:sz="0" w:space="0" w:color="auto"/>
        <w:right w:val="none" w:sz="0" w:space="0" w:color="auto"/>
      </w:divBdr>
      <w:divsChild>
        <w:div w:id="28073674">
          <w:marLeft w:val="0"/>
          <w:marRight w:val="0"/>
          <w:marTop w:val="0"/>
          <w:marBottom w:val="0"/>
          <w:divBdr>
            <w:top w:val="none" w:sz="0" w:space="0" w:color="auto"/>
            <w:left w:val="none" w:sz="0" w:space="0" w:color="auto"/>
            <w:bottom w:val="none" w:sz="0" w:space="0" w:color="auto"/>
            <w:right w:val="none" w:sz="0" w:space="0" w:color="auto"/>
          </w:divBdr>
          <w:divsChild>
            <w:div w:id="115294216">
              <w:marLeft w:val="0"/>
              <w:marRight w:val="0"/>
              <w:marTop w:val="0"/>
              <w:marBottom w:val="0"/>
              <w:divBdr>
                <w:top w:val="none" w:sz="0" w:space="0" w:color="auto"/>
                <w:left w:val="none" w:sz="0" w:space="0" w:color="auto"/>
                <w:bottom w:val="none" w:sz="0" w:space="0" w:color="auto"/>
                <w:right w:val="none" w:sz="0" w:space="0" w:color="auto"/>
              </w:divBdr>
              <w:divsChild>
                <w:div w:id="1791975891">
                  <w:marLeft w:val="0"/>
                  <w:marRight w:val="0"/>
                  <w:marTop w:val="0"/>
                  <w:marBottom w:val="0"/>
                  <w:divBdr>
                    <w:top w:val="none" w:sz="0" w:space="0" w:color="auto"/>
                    <w:left w:val="none" w:sz="0" w:space="0" w:color="auto"/>
                    <w:bottom w:val="none" w:sz="0" w:space="0" w:color="auto"/>
                    <w:right w:val="none" w:sz="0" w:space="0" w:color="auto"/>
                  </w:divBdr>
                  <w:divsChild>
                    <w:div w:id="1006248164">
                      <w:marLeft w:val="0"/>
                      <w:marRight w:val="0"/>
                      <w:marTop w:val="0"/>
                      <w:marBottom w:val="0"/>
                      <w:divBdr>
                        <w:top w:val="none" w:sz="0" w:space="0" w:color="auto"/>
                        <w:left w:val="none" w:sz="0" w:space="0" w:color="auto"/>
                        <w:bottom w:val="none" w:sz="0" w:space="0" w:color="auto"/>
                        <w:right w:val="none" w:sz="0" w:space="0" w:color="auto"/>
                      </w:divBdr>
                      <w:divsChild>
                        <w:div w:id="722399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546262884">
      <w:bodyDiv w:val="1"/>
      <w:marLeft w:val="0"/>
      <w:marRight w:val="0"/>
      <w:marTop w:val="0"/>
      <w:marBottom w:val="0"/>
      <w:divBdr>
        <w:top w:val="none" w:sz="0" w:space="0" w:color="auto"/>
        <w:left w:val="none" w:sz="0" w:space="0" w:color="auto"/>
        <w:bottom w:val="none" w:sz="0" w:space="0" w:color="auto"/>
        <w:right w:val="none" w:sz="0" w:space="0" w:color="auto"/>
      </w:divBdr>
    </w:div>
    <w:div w:id="607782922">
      <w:bodyDiv w:val="1"/>
      <w:marLeft w:val="0"/>
      <w:marRight w:val="0"/>
      <w:marTop w:val="0"/>
      <w:marBottom w:val="0"/>
      <w:divBdr>
        <w:top w:val="none" w:sz="0" w:space="0" w:color="auto"/>
        <w:left w:val="none" w:sz="0" w:space="0" w:color="auto"/>
        <w:bottom w:val="none" w:sz="0" w:space="0" w:color="auto"/>
        <w:right w:val="none" w:sz="0" w:space="0" w:color="auto"/>
      </w:divBdr>
      <w:divsChild>
        <w:div w:id="515196907">
          <w:marLeft w:val="0"/>
          <w:marRight w:val="0"/>
          <w:marTop w:val="0"/>
          <w:marBottom w:val="0"/>
          <w:divBdr>
            <w:top w:val="none" w:sz="0" w:space="0" w:color="auto"/>
            <w:left w:val="none" w:sz="0" w:space="0" w:color="auto"/>
            <w:bottom w:val="none" w:sz="0" w:space="0" w:color="auto"/>
            <w:right w:val="none" w:sz="0" w:space="0" w:color="auto"/>
          </w:divBdr>
          <w:divsChild>
            <w:div w:id="1817258141">
              <w:marLeft w:val="0"/>
              <w:marRight w:val="0"/>
              <w:marTop w:val="0"/>
              <w:marBottom w:val="0"/>
              <w:divBdr>
                <w:top w:val="none" w:sz="0" w:space="0" w:color="auto"/>
                <w:left w:val="none" w:sz="0" w:space="0" w:color="auto"/>
                <w:bottom w:val="none" w:sz="0" w:space="0" w:color="auto"/>
                <w:right w:val="none" w:sz="0" w:space="0" w:color="auto"/>
              </w:divBdr>
              <w:divsChild>
                <w:div w:id="926764300">
                  <w:marLeft w:val="0"/>
                  <w:marRight w:val="0"/>
                  <w:marTop w:val="0"/>
                  <w:marBottom w:val="0"/>
                  <w:divBdr>
                    <w:top w:val="none" w:sz="0" w:space="0" w:color="auto"/>
                    <w:left w:val="none" w:sz="0" w:space="0" w:color="auto"/>
                    <w:bottom w:val="none" w:sz="0" w:space="0" w:color="auto"/>
                    <w:right w:val="none" w:sz="0" w:space="0" w:color="auto"/>
                  </w:divBdr>
                  <w:divsChild>
                    <w:div w:id="1247570486">
                      <w:marLeft w:val="0"/>
                      <w:marRight w:val="0"/>
                      <w:marTop w:val="0"/>
                      <w:marBottom w:val="0"/>
                      <w:divBdr>
                        <w:top w:val="none" w:sz="0" w:space="0" w:color="auto"/>
                        <w:left w:val="none" w:sz="0" w:space="0" w:color="auto"/>
                        <w:bottom w:val="none" w:sz="0" w:space="0" w:color="auto"/>
                        <w:right w:val="none" w:sz="0" w:space="0" w:color="auto"/>
                      </w:divBdr>
                      <w:divsChild>
                        <w:div w:id="2414479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833185696">
      <w:bodyDiv w:val="1"/>
      <w:marLeft w:val="0"/>
      <w:marRight w:val="0"/>
      <w:marTop w:val="0"/>
      <w:marBottom w:val="0"/>
      <w:divBdr>
        <w:top w:val="none" w:sz="0" w:space="0" w:color="auto"/>
        <w:left w:val="none" w:sz="0" w:space="0" w:color="auto"/>
        <w:bottom w:val="none" w:sz="0" w:space="0" w:color="auto"/>
        <w:right w:val="none" w:sz="0" w:space="0" w:color="auto"/>
      </w:divBdr>
    </w:div>
    <w:div w:id="1183200471">
      <w:bodyDiv w:val="1"/>
      <w:marLeft w:val="0"/>
      <w:marRight w:val="0"/>
      <w:marTop w:val="0"/>
      <w:marBottom w:val="0"/>
      <w:divBdr>
        <w:top w:val="none" w:sz="0" w:space="0" w:color="auto"/>
        <w:left w:val="none" w:sz="0" w:space="0" w:color="auto"/>
        <w:bottom w:val="none" w:sz="0" w:space="0" w:color="auto"/>
        <w:right w:val="none" w:sz="0" w:space="0" w:color="auto"/>
      </w:divBdr>
    </w:div>
    <w:div w:id="1300695562">
      <w:bodyDiv w:val="1"/>
      <w:marLeft w:val="0"/>
      <w:marRight w:val="0"/>
      <w:marTop w:val="0"/>
      <w:marBottom w:val="0"/>
      <w:divBdr>
        <w:top w:val="none" w:sz="0" w:space="0" w:color="auto"/>
        <w:left w:val="none" w:sz="0" w:space="0" w:color="auto"/>
        <w:bottom w:val="none" w:sz="0" w:space="0" w:color="auto"/>
        <w:right w:val="none" w:sz="0" w:space="0" w:color="auto"/>
      </w:divBdr>
    </w:div>
    <w:div w:id="1365861356">
      <w:bodyDiv w:val="1"/>
      <w:marLeft w:val="0"/>
      <w:marRight w:val="0"/>
      <w:marTop w:val="0"/>
      <w:marBottom w:val="0"/>
      <w:divBdr>
        <w:top w:val="none" w:sz="0" w:space="0" w:color="auto"/>
        <w:left w:val="none" w:sz="0" w:space="0" w:color="auto"/>
        <w:bottom w:val="none" w:sz="0" w:space="0" w:color="auto"/>
        <w:right w:val="none" w:sz="0" w:space="0" w:color="auto"/>
      </w:divBdr>
      <w:divsChild>
        <w:div w:id="2120711883">
          <w:marLeft w:val="0"/>
          <w:marRight w:val="0"/>
          <w:marTop w:val="0"/>
          <w:marBottom w:val="0"/>
          <w:divBdr>
            <w:top w:val="none" w:sz="0" w:space="0" w:color="auto"/>
            <w:left w:val="none" w:sz="0" w:space="0" w:color="auto"/>
            <w:bottom w:val="none" w:sz="0" w:space="0" w:color="auto"/>
            <w:right w:val="none" w:sz="0" w:space="0" w:color="auto"/>
          </w:divBdr>
          <w:divsChild>
            <w:div w:id="1941404490">
              <w:marLeft w:val="0"/>
              <w:marRight w:val="0"/>
              <w:marTop w:val="0"/>
              <w:marBottom w:val="0"/>
              <w:divBdr>
                <w:top w:val="none" w:sz="0" w:space="0" w:color="auto"/>
                <w:left w:val="none" w:sz="0" w:space="0" w:color="auto"/>
                <w:bottom w:val="none" w:sz="0" w:space="0" w:color="auto"/>
                <w:right w:val="none" w:sz="0" w:space="0" w:color="auto"/>
              </w:divBdr>
              <w:divsChild>
                <w:div w:id="601377213">
                  <w:marLeft w:val="0"/>
                  <w:marRight w:val="0"/>
                  <w:marTop w:val="0"/>
                  <w:marBottom w:val="0"/>
                  <w:divBdr>
                    <w:top w:val="none" w:sz="0" w:space="0" w:color="auto"/>
                    <w:left w:val="none" w:sz="0" w:space="0" w:color="auto"/>
                    <w:bottom w:val="none" w:sz="0" w:space="0" w:color="auto"/>
                    <w:right w:val="none" w:sz="0" w:space="0" w:color="auto"/>
                  </w:divBdr>
                  <w:divsChild>
                    <w:div w:id="1101873367">
                      <w:marLeft w:val="0"/>
                      <w:marRight w:val="0"/>
                      <w:marTop w:val="0"/>
                      <w:marBottom w:val="0"/>
                      <w:divBdr>
                        <w:top w:val="none" w:sz="0" w:space="0" w:color="auto"/>
                        <w:left w:val="none" w:sz="0" w:space="0" w:color="auto"/>
                        <w:bottom w:val="none" w:sz="0" w:space="0" w:color="auto"/>
                        <w:right w:val="none" w:sz="0" w:space="0" w:color="auto"/>
                      </w:divBdr>
                      <w:divsChild>
                        <w:div w:id="14531303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468010219">
      <w:bodyDiv w:val="1"/>
      <w:marLeft w:val="0"/>
      <w:marRight w:val="0"/>
      <w:marTop w:val="0"/>
      <w:marBottom w:val="0"/>
      <w:divBdr>
        <w:top w:val="none" w:sz="0" w:space="0" w:color="auto"/>
        <w:left w:val="none" w:sz="0" w:space="0" w:color="auto"/>
        <w:bottom w:val="none" w:sz="0" w:space="0" w:color="auto"/>
        <w:right w:val="none" w:sz="0" w:space="0" w:color="auto"/>
      </w:divBdr>
    </w:div>
    <w:div w:id="1493177852">
      <w:bodyDiv w:val="1"/>
      <w:marLeft w:val="0"/>
      <w:marRight w:val="0"/>
      <w:marTop w:val="0"/>
      <w:marBottom w:val="0"/>
      <w:divBdr>
        <w:top w:val="none" w:sz="0" w:space="0" w:color="auto"/>
        <w:left w:val="none" w:sz="0" w:space="0" w:color="auto"/>
        <w:bottom w:val="none" w:sz="0" w:space="0" w:color="auto"/>
        <w:right w:val="none" w:sz="0" w:space="0" w:color="auto"/>
      </w:divBdr>
      <w:divsChild>
        <w:div w:id="1704289519">
          <w:marLeft w:val="0"/>
          <w:marRight w:val="0"/>
          <w:marTop w:val="0"/>
          <w:marBottom w:val="0"/>
          <w:divBdr>
            <w:top w:val="none" w:sz="0" w:space="0" w:color="auto"/>
            <w:left w:val="none" w:sz="0" w:space="0" w:color="auto"/>
            <w:bottom w:val="none" w:sz="0" w:space="0" w:color="auto"/>
            <w:right w:val="none" w:sz="0" w:space="0" w:color="auto"/>
          </w:divBdr>
          <w:divsChild>
            <w:div w:id="1614169169">
              <w:marLeft w:val="0"/>
              <w:marRight w:val="0"/>
              <w:marTop w:val="0"/>
              <w:marBottom w:val="0"/>
              <w:divBdr>
                <w:top w:val="none" w:sz="0" w:space="0" w:color="auto"/>
                <w:left w:val="none" w:sz="0" w:space="0" w:color="auto"/>
                <w:bottom w:val="none" w:sz="0" w:space="0" w:color="auto"/>
                <w:right w:val="none" w:sz="0" w:space="0" w:color="auto"/>
              </w:divBdr>
              <w:divsChild>
                <w:div w:id="1083799773">
                  <w:marLeft w:val="0"/>
                  <w:marRight w:val="0"/>
                  <w:marTop w:val="0"/>
                  <w:marBottom w:val="0"/>
                  <w:divBdr>
                    <w:top w:val="none" w:sz="0" w:space="0" w:color="auto"/>
                    <w:left w:val="none" w:sz="0" w:space="0" w:color="auto"/>
                    <w:bottom w:val="none" w:sz="0" w:space="0" w:color="auto"/>
                    <w:right w:val="none" w:sz="0" w:space="0" w:color="auto"/>
                  </w:divBdr>
                  <w:divsChild>
                    <w:div w:id="816382801">
                      <w:marLeft w:val="0"/>
                      <w:marRight w:val="0"/>
                      <w:marTop w:val="0"/>
                      <w:marBottom w:val="0"/>
                      <w:divBdr>
                        <w:top w:val="none" w:sz="0" w:space="0" w:color="auto"/>
                        <w:left w:val="none" w:sz="0" w:space="0" w:color="auto"/>
                        <w:bottom w:val="none" w:sz="0" w:space="0" w:color="auto"/>
                        <w:right w:val="none" w:sz="0" w:space="0" w:color="auto"/>
                      </w:divBdr>
                      <w:divsChild>
                        <w:div w:id="16418878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554459941">
      <w:bodyDiv w:val="1"/>
      <w:marLeft w:val="0"/>
      <w:marRight w:val="0"/>
      <w:marTop w:val="0"/>
      <w:marBottom w:val="0"/>
      <w:divBdr>
        <w:top w:val="none" w:sz="0" w:space="0" w:color="auto"/>
        <w:left w:val="none" w:sz="0" w:space="0" w:color="auto"/>
        <w:bottom w:val="none" w:sz="0" w:space="0" w:color="auto"/>
        <w:right w:val="none" w:sz="0" w:space="0" w:color="auto"/>
      </w:divBdr>
      <w:divsChild>
        <w:div w:id="1140995712">
          <w:marLeft w:val="0"/>
          <w:marRight w:val="0"/>
          <w:marTop w:val="0"/>
          <w:marBottom w:val="0"/>
          <w:divBdr>
            <w:top w:val="none" w:sz="0" w:space="0" w:color="auto"/>
            <w:left w:val="none" w:sz="0" w:space="0" w:color="auto"/>
            <w:bottom w:val="none" w:sz="0" w:space="0" w:color="auto"/>
            <w:right w:val="none" w:sz="0" w:space="0" w:color="auto"/>
          </w:divBdr>
          <w:divsChild>
            <w:div w:id="1783307855">
              <w:marLeft w:val="0"/>
              <w:marRight w:val="0"/>
              <w:marTop w:val="0"/>
              <w:marBottom w:val="0"/>
              <w:divBdr>
                <w:top w:val="none" w:sz="0" w:space="0" w:color="auto"/>
                <w:left w:val="none" w:sz="0" w:space="0" w:color="auto"/>
                <w:bottom w:val="none" w:sz="0" w:space="0" w:color="auto"/>
                <w:right w:val="none" w:sz="0" w:space="0" w:color="auto"/>
              </w:divBdr>
              <w:divsChild>
                <w:div w:id="1728645947">
                  <w:marLeft w:val="0"/>
                  <w:marRight w:val="0"/>
                  <w:marTop w:val="0"/>
                  <w:marBottom w:val="0"/>
                  <w:divBdr>
                    <w:top w:val="none" w:sz="0" w:space="0" w:color="auto"/>
                    <w:left w:val="none" w:sz="0" w:space="0" w:color="auto"/>
                    <w:bottom w:val="none" w:sz="0" w:space="0" w:color="auto"/>
                    <w:right w:val="none" w:sz="0" w:space="0" w:color="auto"/>
                  </w:divBdr>
                  <w:divsChild>
                    <w:div w:id="92630907">
                      <w:marLeft w:val="0"/>
                      <w:marRight w:val="0"/>
                      <w:marTop w:val="0"/>
                      <w:marBottom w:val="0"/>
                      <w:divBdr>
                        <w:top w:val="none" w:sz="0" w:space="0" w:color="auto"/>
                        <w:left w:val="none" w:sz="0" w:space="0" w:color="auto"/>
                        <w:bottom w:val="none" w:sz="0" w:space="0" w:color="auto"/>
                        <w:right w:val="none" w:sz="0" w:space="0" w:color="auto"/>
                      </w:divBdr>
                      <w:divsChild>
                        <w:div w:id="15920110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699311025">
      <w:bodyDiv w:val="1"/>
      <w:marLeft w:val="0"/>
      <w:marRight w:val="0"/>
      <w:marTop w:val="0"/>
      <w:marBottom w:val="0"/>
      <w:divBdr>
        <w:top w:val="none" w:sz="0" w:space="0" w:color="auto"/>
        <w:left w:val="none" w:sz="0" w:space="0" w:color="auto"/>
        <w:bottom w:val="none" w:sz="0" w:space="0" w:color="auto"/>
        <w:right w:val="none" w:sz="0" w:space="0" w:color="auto"/>
      </w:divBdr>
      <w:divsChild>
        <w:div w:id="313683641">
          <w:marLeft w:val="0"/>
          <w:marRight w:val="0"/>
          <w:marTop w:val="0"/>
          <w:marBottom w:val="0"/>
          <w:divBdr>
            <w:top w:val="none" w:sz="0" w:space="0" w:color="auto"/>
            <w:left w:val="none" w:sz="0" w:space="0" w:color="auto"/>
            <w:bottom w:val="none" w:sz="0" w:space="0" w:color="auto"/>
            <w:right w:val="none" w:sz="0" w:space="0" w:color="auto"/>
          </w:divBdr>
          <w:divsChild>
            <w:div w:id="2053848883">
              <w:marLeft w:val="0"/>
              <w:marRight w:val="0"/>
              <w:marTop w:val="0"/>
              <w:marBottom w:val="0"/>
              <w:divBdr>
                <w:top w:val="none" w:sz="0" w:space="0" w:color="auto"/>
                <w:left w:val="none" w:sz="0" w:space="0" w:color="auto"/>
                <w:bottom w:val="none" w:sz="0" w:space="0" w:color="auto"/>
                <w:right w:val="none" w:sz="0" w:space="0" w:color="auto"/>
              </w:divBdr>
              <w:divsChild>
                <w:div w:id="1077478627">
                  <w:marLeft w:val="0"/>
                  <w:marRight w:val="0"/>
                  <w:marTop w:val="0"/>
                  <w:marBottom w:val="0"/>
                  <w:divBdr>
                    <w:top w:val="none" w:sz="0" w:space="0" w:color="auto"/>
                    <w:left w:val="none" w:sz="0" w:space="0" w:color="auto"/>
                    <w:bottom w:val="none" w:sz="0" w:space="0" w:color="auto"/>
                    <w:right w:val="none" w:sz="0" w:space="0" w:color="auto"/>
                  </w:divBdr>
                  <w:divsChild>
                    <w:div w:id="816189549">
                      <w:marLeft w:val="0"/>
                      <w:marRight w:val="0"/>
                      <w:marTop w:val="0"/>
                      <w:marBottom w:val="0"/>
                      <w:divBdr>
                        <w:top w:val="none" w:sz="0" w:space="0" w:color="auto"/>
                        <w:left w:val="none" w:sz="0" w:space="0" w:color="auto"/>
                        <w:bottom w:val="none" w:sz="0" w:space="0" w:color="auto"/>
                        <w:right w:val="none" w:sz="0" w:space="0" w:color="auto"/>
                      </w:divBdr>
                      <w:divsChild>
                        <w:div w:id="19007468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700159964">
      <w:bodyDiv w:val="1"/>
      <w:marLeft w:val="0"/>
      <w:marRight w:val="0"/>
      <w:marTop w:val="0"/>
      <w:marBottom w:val="0"/>
      <w:divBdr>
        <w:top w:val="none" w:sz="0" w:space="0" w:color="auto"/>
        <w:left w:val="none" w:sz="0" w:space="0" w:color="auto"/>
        <w:bottom w:val="none" w:sz="0" w:space="0" w:color="auto"/>
        <w:right w:val="none" w:sz="0" w:space="0" w:color="auto"/>
      </w:divBdr>
      <w:divsChild>
        <w:div w:id="672221228">
          <w:marLeft w:val="0"/>
          <w:marRight w:val="0"/>
          <w:marTop w:val="0"/>
          <w:marBottom w:val="0"/>
          <w:divBdr>
            <w:top w:val="none" w:sz="0" w:space="0" w:color="auto"/>
            <w:left w:val="none" w:sz="0" w:space="0" w:color="auto"/>
            <w:bottom w:val="none" w:sz="0" w:space="0" w:color="auto"/>
            <w:right w:val="none" w:sz="0" w:space="0" w:color="auto"/>
          </w:divBdr>
          <w:divsChild>
            <w:div w:id="1911504771">
              <w:marLeft w:val="0"/>
              <w:marRight w:val="0"/>
              <w:marTop w:val="0"/>
              <w:marBottom w:val="0"/>
              <w:divBdr>
                <w:top w:val="none" w:sz="0" w:space="0" w:color="auto"/>
                <w:left w:val="none" w:sz="0" w:space="0" w:color="auto"/>
                <w:bottom w:val="none" w:sz="0" w:space="0" w:color="auto"/>
                <w:right w:val="none" w:sz="0" w:space="0" w:color="auto"/>
              </w:divBdr>
              <w:divsChild>
                <w:div w:id="805241479">
                  <w:marLeft w:val="0"/>
                  <w:marRight w:val="0"/>
                  <w:marTop w:val="0"/>
                  <w:marBottom w:val="0"/>
                  <w:divBdr>
                    <w:top w:val="none" w:sz="0" w:space="0" w:color="auto"/>
                    <w:left w:val="none" w:sz="0" w:space="0" w:color="auto"/>
                    <w:bottom w:val="none" w:sz="0" w:space="0" w:color="auto"/>
                    <w:right w:val="none" w:sz="0" w:space="0" w:color="auto"/>
                  </w:divBdr>
                  <w:divsChild>
                    <w:div w:id="1396970592">
                      <w:marLeft w:val="0"/>
                      <w:marRight w:val="0"/>
                      <w:marTop w:val="0"/>
                      <w:marBottom w:val="0"/>
                      <w:divBdr>
                        <w:top w:val="none" w:sz="0" w:space="0" w:color="auto"/>
                        <w:left w:val="none" w:sz="0" w:space="0" w:color="auto"/>
                        <w:bottom w:val="none" w:sz="0" w:space="0" w:color="auto"/>
                        <w:right w:val="none" w:sz="0" w:space="0" w:color="auto"/>
                      </w:divBdr>
                      <w:divsChild>
                        <w:div w:id="1910013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732539166">
      <w:bodyDiv w:val="1"/>
      <w:marLeft w:val="0"/>
      <w:marRight w:val="0"/>
      <w:marTop w:val="0"/>
      <w:marBottom w:val="0"/>
      <w:divBdr>
        <w:top w:val="none" w:sz="0" w:space="0" w:color="auto"/>
        <w:left w:val="none" w:sz="0" w:space="0" w:color="auto"/>
        <w:bottom w:val="none" w:sz="0" w:space="0" w:color="auto"/>
        <w:right w:val="none" w:sz="0" w:space="0" w:color="auto"/>
      </w:divBdr>
      <w:divsChild>
        <w:div w:id="1264611709">
          <w:marLeft w:val="0"/>
          <w:marRight w:val="0"/>
          <w:marTop w:val="0"/>
          <w:marBottom w:val="0"/>
          <w:divBdr>
            <w:top w:val="none" w:sz="0" w:space="0" w:color="auto"/>
            <w:left w:val="none" w:sz="0" w:space="0" w:color="auto"/>
            <w:bottom w:val="none" w:sz="0" w:space="0" w:color="auto"/>
            <w:right w:val="none" w:sz="0" w:space="0" w:color="auto"/>
          </w:divBdr>
          <w:divsChild>
            <w:div w:id="1793212569">
              <w:marLeft w:val="0"/>
              <w:marRight w:val="0"/>
              <w:marTop w:val="0"/>
              <w:marBottom w:val="0"/>
              <w:divBdr>
                <w:top w:val="none" w:sz="0" w:space="0" w:color="auto"/>
                <w:left w:val="none" w:sz="0" w:space="0" w:color="auto"/>
                <w:bottom w:val="none" w:sz="0" w:space="0" w:color="auto"/>
                <w:right w:val="none" w:sz="0" w:space="0" w:color="auto"/>
              </w:divBdr>
              <w:divsChild>
                <w:div w:id="1332877386">
                  <w:marLeft w:val="0"/>
                  <w:marRight w:val="0"/>
                  <w:marTop w:val="0"/>
                  <w:marBottom w:val="0"/>
                  <w:divBdr>
                    <w:top w:val="none" w:sz="0" w:space="0" w:color="auto"/>
                    <w:left w:val="none" w:sz="0" w:space="0" w:color="auto"/>
                    <w:bottom w:val="none" w:sz="0" w:space="0" w:color="auto"/>
                    <w:right w:val="none" w:sz="0" w:space="0" w:color="auto"/>
                  </w:divBdr>
                  <w:divsChild>
                    <w:div w:id="1033919350">
                      <w:marLeft w:val="0"/>
                      <w:marRight w:val="0"/>
                      <w:marTop w:val="0"/>
                      <w:marBottom w:val="0"/>
                      <w:divBdr>
                        <w:top w:val="none" w:sz="0" w:space="0" w:color="auto"/>
                        <w:left w:val="none" w:sz="0" w:space="0" w:color="auto"/>
                        <w:bottom w:val="none" w:sz="0" w:space="0" w:color="auto"/>
                        <w:right w:val="none" w:sz="0" w:space="0" w:color="auto"/>
                      </w:divBdr>
                      <w:divsChild>
                        <w:div w:id="19429510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768231784">
      <w:bodyDiv w:val="1"/>
      <w:marLeft w:val="0"/>
      <w:marRight w:val="0"/>
      <w:marTop w:val="0"/>
      <w:marBottom w:val="0"/>
      <w:divBdr>
        <w:top w:val="none" w:sz="0" w:space="0" w:color="auto"/>
        <w:left w:val="none" w:sz="0" w:space="0" w:color="auto"/>
        <w:bottom w:val="none" w:sz="0" w:space="0" w:color="auto"/>
        <w:right w:val="none" w:sz="0" w:space="0" w:color="auto"/>
      </w:divBdr>
      <w:divsChild>
        <w:div w:id="1622763009">
          <w:marLeft w:val="0"/>
          <w:marRight w:val="0"/>
          <w:marTop w:val="0"/>
          <w:marBottom w:val="0"/>
          <w:divBdr>
            <w:top w:val="none" w:sz="0" w:space="0" w:color="auto"/>
            <w:left w:val="none" w:sz="0" w:space="0" w:color="auto"/>
            <w:bottom w:val="none" w:sz="0" w:space="0" w:color="auto"/>
            <w:right w:val="none" w:sz="0" w:space="0" w:color="auto"/>
          </w:divBdr>
          <w:divsChild>
            <w:div w:id="672142640">
              <w:marLeft w:val="0"/>
              <w:marRight w:val="0"/>
              <w:marTop w:val="0"/>
              <w:marBottom w:val="0"/>
              <w:divBdr>
                <w:top w:val="none" w:sz="0" w:space="0" w:color="auto"/>
                <w:left w:val="none" w:sz="0" w:space="0" w:color="auto"/>
                <w:bottom w:val="none" w:sz="0" w:space="0" w:color="auto"/>
                <w:right w:val="none" w:sz="0" w:space="0" w:color="auto"/>
              </w:divBdr>
              <w:divsChild>
                <w:div w:id="61104393">
                  <w:marLeft w:val="0"/>
                  <w:marRight w:val="0"/>
                  <w:marTop w:val="0"/>
                  <w:marBottom w:val="0"/>
                  <w:divBdr>
                    <w:top w:val="none" w:sz="0" w:space="0" w:color="auto"/>
                    <w:left w:val="none" w:sz="0" w:space="0" w:color="auto"/>
                    <w:bottom w:val="none" w:sz="0" w:space="0" w:color="auto"/>
                    <w:right w:val="none" w:sz="0" w:space="0" w:color="auto"/>
                  </w:divBdr>
                  <w:divsChild>
                    <w:div w:id="1931961241">
                      <w:marLeft w:val="0"/>
                      <w:marRight w:val="0"/>
                      <w:marTop w:val="0"/>
                      <w:marBottom w:val="0"/>
                      <w:divBdr>
                        <w:top w:val="none" w:sz="0" w:space="0" w:color="auto"/>
                        <w:left w:val="none" w:sz="0" w:space="0" w:color="auto"/>
                        <w:bottom w:val="none" w:sz="0" w:space="0" w:color="auto"/>
                        <w:right w:val="none" w:sz="0" w:space="0" w:color="auto"/>
                      </w:divBdr>
                      <w:divsChild>
                        <w:div w:id="8964300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820732414">
      <w:bodyDiv w:val="1"/>
      <w:marLeft w:val="0"/>
      <w:marRight w:val="0"/>
      <w:marTop w:val="0"/>
      <w:marBottom w:val="0"/>
      <w:divBdr>
        <w:top w:val="none" w:sz="0" w:space="0" w:color="auto"/>
        <w:left w:val="none" w:sz="0" w:space="0" w:color="auto"/>
        <w:bottom w:val="none" w:sz="0" w:space="0" w:color="auto"/>
        <w:right w:val="none" w:sz="0" w:space="0" w:color="auto"/>
      </w:divBdr>
      <w:divsChild>
        <w:div w:id="39522705">
          <w:marLeft w:val="0"/>
          <w:marRight w:val="0"/>
          <w:marTop w:val="0"/>
          <w:marBottom w:val="0"/>
          <w:divBdr>
            <w:top w:val="none" w:sz="0" w:space="0" w:color="auto"/>
            <w:left w:val="none" w:sz="0" w:space="0" w:color="auto"/>
            <w:bottom w:val="none" w:sz="0" w:space="0" w:color="auto"/>
            <w:right w:val="none" w:sz="0" w:space="0" w:color="auto"/>
          </w:divBdr>
        </w:div>
        <w:div w:id="981427132">
          <w:marLeft w:val="0"/>
          <w:marRight w:val="0"/>
          <w:marTop w:val="0"/>
          <w:marBottom w:val="0"/>
          <w:divBdr>
            <w:top w:val="none" w:sz="0" w:space="0" w:color="auto"/>
            <w:left w:val="none" w:sz="0" w:space="0" w:color="auto"/>
            <w:bottom w:val="none" w:sz="0" w:space="0" w:color="auto"/>
            <w:right w:val="none" w:sz="0" w:space="0" w:color="auto"/>
          </w:divBdr>
        </w:div>
        <w:div w:id="1076442986">
          <w:marLeft w:val="0"/>
          <w:marRight w:val="0"/>
          <w:marTop w:val="0"/>
          <w:marBottom w:val="0"/>
          <w:divBdr>
            <w:top w:val="none" w:sz="0" w:space="0" w:color="auto"/>
            <w:left w:val="none" w:sz="0" w:space="0" w:color="auto"/>
            <w:bottom w:val="none" w:sz="0" w:space="0" w:color="auto"/>
            <w:right w:val="none" w:sz="0" w:space="0" w:color="auto"/>
          </w:divBdr>
        </w:div>
        <w:div w:id="1609269083">
          <w:marLeft w:val="0"/>
          <w:marRight w:val="0"/>
          <w:marTop w:val="0"/>
          <w:marBottom w:val="0"/>
          <w:divBdr>
            <w:top w:val="none" w:sz="0" w:space="0" w:color="auto"/>
            <w:left w:val="none" w:sz="0" w:space="0" w:color="auto"/>
            <w:bottom w:val="none" w:sz="0" w:space="0" w:color="auto"/>
            <w:right w:val="none" w:sz="0" w:space="0" w:color="auto"/>
          </w:divBdr>
        </w:div>
        <w:div w:id="2076194144">
          <w:marLeft w:val="0"/>
          <w:marRight w:val="0"/>
          <w:marTop w:val="0"/>
          <w:marBottom w:val="0"/>
          <w:divBdr>
            <w:top w:val="none" w:sz="0" w:space="0" w:color="auto"/>
            <w:left w:val="none" w:sz="0" w:space="0" w:color="auto"/>
            <w:bottom w:val="none" w:sz="0" w:space="0" w:color="auto"/>
            <w:right w:val="none" w:sz="0" w:space="0" w:color="auto"/>
          </w:divBdr>
        </w:div>
      </w:divsChild>
    </w:div>
    <w:div w:id="1903446711">
      <w:bodyDiv w:val="1"/>
      <w:marLeft w:val="0"/>
      <w:marRight w:val="0"/>
      <w:marTop w:val="0"/>
      <w:marBottom w:val="0"/>
      <w:divBdr>
        <w:top w:val="none" w:sz="0" w:space="0" w:color="auto"/>
        <w:left w:val="none" w:sz="0" w:space="0" w:color="auto"/>
        <w:bottom w:val="none" w:sz="0" w:space="0" w:color="auto"/>
        <w:right w:val="none" w:sz="0" w:space="0" w:color="auto"/>
      </w:divBdr>
      <w:divsChild>
        <w:div w:id="120806716">
          <w:marLeft w:val="0"/>
          <w:marRight w:val="0"/>
          <w:marTop w:val="0"/>
          <w:marBottom w:val="0"/>
          <w:divBdr>
            <w:top w:val="none" w:sz="0" w:space="0" w:color="auto"/>
            <w:left w:val="none" w:sz="0" w:space="0" w:color="auto"/>
            <w:bottom w:val="none" w:sz="0" w:space="0" w:color="auto"/>
            <w:right w:val="none" w:sz="0" w:space="0" w:color="auto"/>
          </w:divBdr>
        </w:div>
        <w:div w:id="829830586">
          <w:marLeft w:val="0"/>
          <w:marRight w:val="0"/>
          <w:marTop w:val="0"/>
          <w:marBottom w:val="0"/>
          <w:divBdr>
            <w:top w:val="none" w:sz="0" w:space="0" w:color="auto"/>
            <w:left w:val="none" w:sz="0" w:space="0" w:color="auto"/>
            <w:bottom w:val="none" w:sz="0" w:space="0" w:color="auto"/>
            <w:right w:val="none" w:sz="0" w:space="0" w:color="auto"/>
          </w:divBdr>
        </w:div>
        <w:div w:id="971833592">
          <w:marLeft w:val="0"/>
          <w:marRight w:val="0"/>
          <w:marTop w:val="0"/>
          <w:marBottom w:val="0"/>
          <w:divBdr>
            <w:top w:val="none" w:sz="0" w:space="0" w:color="auto"/>
            <w:left w:val="none" w:sz="0" w:space="0" w:color="auto"/>
            <w:bottom w:val="none" w:sz="0" w:space="0" w:color="auto"/>
            <w:right w:val="none" w:sz="0" w:space="0" w:color="auto"/>
          </w:divBdr>
        </w:div>
        <w:div w:id="1011296925">
          <w:marLeft w:val="0"/>
          <w:marRight w:val="0"/>
          <w:marTop w:val="0"/>
          <w:marBottom w:val="0"/>
          <w:divBdr>
            <w:top w:val="none" w:sz="0" w:space="0" w:color="auto"/>
            <w:left w:val="none" w:sz="0" w:space="0" w:color="auto"/>
            <w:bottom w:val="none" w:sz="0" w:space="0" w:color="auto"/>
            <w:right w:val="none" w:sz="0" w:space="0" w:color="auto"/>
          </w:divBdr>
        </w:div>
        <w:div w:id="1252005932">
          <w:marLeft w:val="0"/>
          <w:marRight w:val="0"/>
          <w:marTop w:val="0"/>
          <w:marBottom w:val="0"/>
          <w:divBdr>
            <w:top w:val="none" w:sz="0" w:space="0" w:color="auto"/>
            <w:left w:val="none" w:sz="0" w:space="0" w:color="auto"/>
            <w:bottom w:val="none" w:sz="0" w:space="0" w:color="auto"/>
            <w:right w:val="none" w:sz="0" w:space="0" w:color="auto"/>
          </w:divBdr>
        </w:div>
        <w:div w:id="1322007409">
          <w:marLeft w:val="0"/>
          <w:marRight w:val="0"/>
          <w:marTop w:val="0"/>
          <w:marBottom w:val="0"/>
          <w:divBdr>
            <w:top w:val="none" w:sz="0" w:space="0" w:color="auto"/>
            <w:left w:val="none" w:sz="0" w:space="0" w:color="auto"/>
            <w:bottom w:val="none" w:sz="0" w:space="0" w:color="auto"/>
            <w:right w:val="none" w:sz="0" w:space="0" w:color="auto"/>
          </w:divBdr>
        </w:div>
        <w:div w:id="1395662042">
          <w:marLeft w:val="0"/>
          <w:marRight w:val="0"/>
          <w:marTop w:val="0"/>
          <w:marBottom w:val="0"/>
          <w:divBdr>
            <w:top w:val="none" w:sz="0" w:space="0" w:color="auto"/>
            <w:left w:val="none" w:sz="0" w:space="0" w:color="auto"/>
            <w:bottom w:val="none" w:sz="0" w:space="0" w:color="auto"/>
            <w:right w:val="none" w:sz="0" w:space="0" w:color="auto"/>
          </w:divBdr>
        </w:div>
        <w:div w:id="1536886002">
          <w:marLeft w:val="0"/>
          <w:marRight w:val="0"/>
          <w:marTop w:val="0"/>
          <w:marBottom w:val="0"/>
          <w:divBdr>
            <w:top w:val="none" w:sz="0" w:space="0" w:color="auto"/>
            <w:left w:val="none" w:sz="0" w:space="0" w:color="auto"/>
            <w:bottom w:val="none" w:sz="0" w:space="0" w:color="auto"/>
            <w:right w:val="none" w:sz="0" w:space="0" w:color="auto"/>
          </w:divBdr>
        </w:div>
        <w:div w:id="1886603806">
          <w:marLeft w:val="0"/>
          <w:marRight w:val="0"/>
          <w:marTop w:val="0"/>
          <w:marBottom w:val="0"/>
          <w:divBdr>
            <w:top w:val="none" w:sz="0" w:space="0" w:color="auto"/>
            <w:left w:val="none" w:sz="0" w:space="0" w:color="auto"/>
            <w:bottom w:val="none" w:sz="0" w:space="0" w:color="auto"/>
            <w:right w:val="none" w:sz="0" w:space="0" w:color="auto"/>
          </w:divBdr>
        </w:div>
        <w:div w:id="2133792074">
          <w:marLeft w:val="0"/>
          <w:marRight w:val="0"/>
          <w:marTop w:val="0"/>
          <w:marBottom w:val="0"/>
          <w:divBdr>
            <w:top w:val="none" w:sz="0" w:space="0" w:color="auto"/>
            <w:left w:val="none" w:sz="0" w:space="0" w:color="auto"/>
            <w:bottom w:val="none" w:sz="0" w:space="0" w:color="auto"/>
            <w:right w:val="none" w:sz="0" w:space="0" w:color="auto"/>
          </w:divBdr>
        </w:div>
        <w:div w:id="2134513724">
          <w:marLeft w:val="0"/>
          <w:marRight w:val="0"/>
          <w:marTop w:val="0"/>
          <w:marBottom w:val="0"/>
          <w:divBdr>
            <w:top w:val="none" w:sz="0" w:space="0" w:color="auto"/>
            <w:left w:val="none" w:sz="0" w:space="0" w:color="auto"/>
            <w:bottom w:val="none" w:sz="0" w:space="0" w:color="auto"/>
            <w:right w:val="none" w:sz="0" w:space="0" w:color="auto"/>
          </w:divBdr>
        </w:div>
      </w:divsChild>
    </w:div>
    <w:div w:id="1978804359">
      <w:bodyDiv w:val="1"/>
      <w:marLeft w:val="0"/>
      <w:marRight w:val="0"/>
      <w:marTop w:val="0"/>
      <w:marBottom w:val="0"/>
      <w:divBdr>
        <w:top w:val="none" w:sz="0" w:space="0" w:color="auto"/>
        <w:left w:val="none" w:sz="0" w:space="0" w:color="auto"/>
        <w:bottom w:val="none" w:sz="0" w:space="0" w:color="auto"/>
        <w:right w:val="none" w:sz="0" w:space="0" w:color="auto"/>
      </w:divBdr>
      <w:divsChild>
        <w:div w:id="601836616">
          <w:marLeft w:val="0"/>
          <w:marRight w:val="0"/>
          <w:marTop w:val="0"/>
          <w:marBottom w:val="0"/>
          <w:divBdr>
            <w:top w:val="none" w:sz="0" w:space="0" w:color="auto"/>
            <w:left w:val="none" w:sz="0" w:space="0" w:color="auto"/>
            <w:bottom w:val="none" w:sz="0" w:space="0" w:color="auto"/>
            <w:right w:val="none" w:sz="0" w:space="0" w:color="auto"/>
          </w:divBdr>
          <w:divsChild>
            <w:div w:id="1637494595">
              <w:marLeft w:val="0"/>
              <w:marRight w:val="0"/>
              <w:marTop w:val="0"/>
              <w:marBottom w:val="0"/>
              <w:divBdr>
                <w:top w:val="none" w:sz="0" w:space="0" w:color="auto"/>
                <w:left w:val="none" w:sz="0" w:space="0" w:color="auto"/>
                <w:bottom w:val="none" w:sz="0" w:space="0" w:color="auto"/>
                <w:right w:val="none" w:sz="0" w:space="0" w:color="auto"/>
              </w:divBdr>
              <w:divsChild>
                <w:div w:id="981541152">
                  <w:marLeft w:val="0"/>
                  <w:marRight w:val="0"/>
                  <w:marTop w:val="0"/>
                  <w:marBottom w:val="0"/>
                  <w:divBdr>
                    <w:top w:val="none" w:sz="0" w:space="0" w:color="auto"/>
                    <w:left w:val="none" w:sz="0" w:space="0" w:color="auto"/>
                    <w:bottom w:val="none" w:sz="0" w:space="0" w:color="auto"/>
                    <w:right w:val="none" w:sz="0" w:space="0" w:color="auto"/>
                  </w:divBdr>
                  <w:divsChild>
                    <w:div w:id="527380228">
                      <w:marLeft w:val="0"/>
                      <w:marRight w:val="0"/>
                      <w:marTop w:val="0"/>
                      <w:marBottom w:val="0"/>
                      <w:divBdr>
                        <w:top w:val="none" w:sz="0" w:space="0" w:color="auto"/>
                        <w:left w:val="none" w:sz="0" w:space="0" w:color="auto"/>
                        <w:bottom w:val="none" w:sz="0" w:space="0" w:color="auto"/>
                        <w:right w:val="none" w:sz="0" w:space="0" w:color="auto"/>
                      </w:divBdr>
                      <w:divsChild>
                        <w:div w:id="9563314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997679992">
      <w:bodyDiv w:val="1"/>
      <w:marLeft w:val="0"/>
      <w:marRight w:val="0"/>
      <w:marTop w:val="0"/>
      <w:marBottom w:val="0"/>
      <w:divBdr>
        <w:top w:val="none" w:sz="0" w:space="0" w:color="auto"/>
        <w:left w:val="none" w:sz="0" w:space="0" w:color="auto"/>
        <w:bottom w:val="none" w:sz="0" w:space="0" w:color="auto"/>
        <w:right w:val="none" w:sz="0" w:space="0" w:color="auto"/>
      </w:divBdr>
      <w:divsChild>
        <w:div w:id="1529563077">
          <w:marLeft w:val="0"/>
          <w:marRight w:val="0"/>
          <w:marTop w:val="0"/>
          <w:marBottom w:val="0"/>
          <w:divBdr>
            <w:top w:val="none" w:sz="0" w:space="0" w:color="auto"/>
            <w:left w:val="none" w:sz="0" w:space="0" w:color="auto"/>
            <w:bottom w:val="none" w:sz="0" w:space="0" w:color="auto"/>
            <w:right w:val="none" w:sz="0" w:space="0" w:color="auto"/>
          </w:divBdr>
          <w:divsChild>
            <w:div w:id="2004966666">
              <w:marLeft w:val="0"/>
              <w:marRight w:val="0"/>
              <w:marTop w:val="0"/>
              <w:marBottom w:val="0"/>
              <w:divBdr>
                <w:top w:val="none" w:sz="0" w:space="0" w:color="auto"/>
                <w:left w:val="none" w:sz="0" w:space="0" w:color="auto"/>
                <w:bottom w:val="none" w:sz="0" w:space="0" w:color="auto"/>
                <w:right w:val="none" w:sz="0" w:space="0" w:color="auto"/>
              </w:divBdr>
              <w:divsChild>
                <w:div w:id="1070080272">
                  <w:marLeft w:val="0"/>
                  <w:marRight w:val="0"/>
                  <w:marTop w:val="0"/>
                  <w:marBottom w:val="0"/>
                  <w:divBdr>
                    <w:top w:val="none" w:sz="0" w:space="0" w:color="auto"/>
                    <w:left w:val="none" w:sz="0" w:space="0" w:color="auto"/>
                    <w:bottom w:val="none" w:sz="0" w:space="0" w:color="auto"/>
                    <w:right w:val="none" w:sz="0" w:space="0" w:color="auto"/>
                  </w:divBdr>
                  <w:divsChild>
                    <w:div w:id="1868173742">
                      <w:marLeft w:val="0"/>
                      <w:marRight w:val="0"/>
                      <w:marTop w:val="0"/>
                      <w:marBottom w:val="0"/>
                      <w:divBdr>
                        <w:top w:val="none" w:sz="0" w:space="0" w:color="auto"/>
                        <w:left w:val="none" w:sz="0" w:space="0" w:color="auto"/>
                        <w:bottom w:val="none" w:sz="0" w:space="0" w:color="auto"/>
                        <w:right w:val="none" w:sz="0" w:space="0" w:color="auto"/>
                      </w:divBdr>
                      <w:divsChild>
                        <w:div w:id="10072516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011790962">
      <w:bodyDiv w:val="1"/>
      <w:marLeft w:val="0"/>
      <w:marRight w:val="0"/>
      <w:marTop w:val="0"/>
      <w:marBottom w:val="0"/>
      <w:divBdr>
        <w:top w:val="none" w:sz="0" w:space="0" w:color="auto"/>
        <w:left w:val="none" w:sz="0" w:space="0" w:color="auto"/>
        <w:bottom w:val="none" w:sz="0" w:space="0" w:color="auto"/>
        <w:right w:val="none" w:sz="0" w:space="0" w:color="auto"/>
      </w:divBdr>
      <w:divsChild>
        <w:div w:id="949092605">
          <w:marLeft w:val="0"/>
          <w:marRight w:val="0"/>
          <w:marTop w:val="0"/>
          <w:marBottom w:val="0"/>
          <w:divBdr>
            <w:top w:val="none" w:sz="0" w:space="0" w:color="auto"/>
            <w:left w:val="none" w:sz="0" w:space="0" w:color="auto"/>
            <w:bottom w:val="none" w:sz="0" w:space="0" w:color="auto"/>
            <w:right w:val="none" w:sz="0" w:space="0" w:color="auto"/>
          </w:divBdr>
          <w:divsChild>
            <w:div w:id="835611130">
              <w:marLeft w:val="0"/>
              <w:marRight w:val="0"/>
              <w:marTop w:val="0"/>
              <w:marBottom w:val="0"/>
              <w:divBdr>
                <w:top w:val="none" w:sz="0" w:space="0" w:color="auto"/>
                <w:left w:val="none" w:sz="0" w:space="0" w:color="auto"/>
                <w:bottom w:val="none" w:sz="0" w:space="0" w:color="auto"/>
                <w:right w:val="none" w:sz="0" w:space="0" w:color="auto"/>
              </w:divBdr>
              <w:divsChild>
                <w:div w:id="1262303234">
                  <w:marLeft w:val="0"/>
                  <w:marRight w:val="0"/>
                  <w:marTop w:val="0"/>
                  <w:marBottom w:val="0"/>
                  <w:divBdr>
                    <w:top w:val="none" w:sz="0" w:space="0" w:color="auto"/>
                    <w:left w:val="none" w:sz="0" w:space="0" w:color="auto"/>
                    <w:bottom w:val="none" w:sz="0" w:space="0" w:color="auto"/>
                    <w:right w:val="none" w:sz="0" w:space="0" w:color="auto"/>
                  </w:divBdr>
                  <w:divsChild>
                    <w:div w:id="70202724">
                      <w:marLeft w:val="0"/>
                      <w:marRight w:val="0"/>
                      <w:marTop w:val="0"/>
                      <w:marBottom w:val="0"/>
                      <w:divBdr>
                        <w:top w:val="none" w:sz="0" w:space="0" w:color="auto"/>
                        <w:left w:val="none" w:sz="0" w:space="0" w:color="auto"/>
                        <w:bottom w:val="none" w:sz="0" w:space="0" w:color="auto"/>
                        <w:right w:val="none" w:sz="0" w:space="0" w:color="auto"/>
                      </w:divBdr>
                      <w:divsChild>
                        <w:div w:id="9181703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chart" Target="charts/chart4.xml"/><Relationship Id="rId18" Type="http://schemas.openxmlformats.org/officeDocument/2006/relationships/image" Target="media/image3.png"/><Relationship Id="rId26" Type="http://schemas.openxmlformats.org/officeDocument/2006/relationships/theme" Target="theme/theme1.xml"/><Relationship Id="rId3" Type="http://schemas.openxmlformats.org/officeDocument/2006/relationships/styles" Target="styles.xml"/><Relationship Id="rId21" Type="http://schemas.openxmlformats.org/officeDocument/2006/relationships/diagramLayout" Target="diagrams/layout1.xml"/><Relationship Id="rId7" Type="http://schemas.openxmlformats.org/officeDocument/2006/relationships/footnotes" Target="footnotes.xml"/><Relationship Id="rId12" Type="http://schemas.openxmlformats.org/officeDocument/2006/relationships/chart" Target="charts/chart3.xml"/><Relationship Id="rId17" Type="http://schemas.openxmlformats.org/officeDocument/2006/relationships/hyperlink" Target="http://www.eru.cz/user_data/files/ERV/2013/ERV7_2013titul_konec_fi.pdf" TargetMode="External"/><Relationship Id="rId25" Type="http://schemas.openxmlformats.org/officeDocument/2006/relationships/fontTable" Target="fontTable.xml"/><Relationship Id="rId2" Type="http://schemas.openxmlformats.org/officeDocument/2006/relationships/numbering" Target="numbering.xml"/><Relationship Id="rId16" Type="http://schemas.openxmlformats.org/officeDocument/2006/relationships/image" Target="cid:image001.png@01CFF764.4D267530" TargetMode="External"/><Relationship Id="rId20" Type="http://schemas.openxmlformats.org/officeDocument/2006/relationships/diagramData" Target="diagrams/data1.xml"/><Relationship Id="rId29" Type="http://schemas.openxmlformats.org/officeDocument/2006/relationships/customXml" Target="../customXml/item4.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chart" Target="charts/chart2.xml"/><Relationship Id="rId24" Type="http://schemas.microsoft.com/office/2007/relationships/diagramDrawing" Target="diagrams/drawing1.xml"/><Relationship Id="rId5" Type="http://schemas.openxmlformats.org/officeDocument/2006/relationships/settings" Target="settings.xml"/><Relationship Id="rId15" Type="http://schemas.openxmlformats.org/officeDocument/2006/relationships/image" Target="media/image2.png"/><Relationship Id="rId23" Type="http://schemas.openxmlformats.org/officeDocument/2006/relationships/diagramColors" Target="diagrams/colors1.xml"/><Relationship Id="rId28" Type="http://schemas.openxmlformats.org/officeDocument/2006/relationships/customXml" Target="../customXml/item3.xml"/><Relationship Id="rId10" Type="http://schemas.openxmlformats.org/officeDocument/2006/relationships/chart" Target="charts/chart1.xml"/><Relationship Id="rId19" Type="http://schemas.openxmlformats.org/officeDocument/2006/relationships/footer" Target="footer1.xml"/><Relationship Id="rId4" Type="http://schemas.microsoft.com/office/2007/relationships/stylesWithEffects" Target="stylesWithEffects.xml"/><Relationship Id="rId9" Type="http://schemas.openxmlformats.org/officeDocument/2006/relationships/image" Target="media/image1.jpeg"/><Relationship Id="rId14" Type="http://schemas.openxmlformats.org/officeDocument/2006/relationships/chart" Target="charts/chart5.xml"/><Relationship Id="rId22" Type="http://schemas.openxmlformats.org/officeDocument/2006/relationships/diagramQuickStyle" Target="diagrams/quickStyle1.xml"/><Relationship Id="rId27" Type="http://schemas.openxmlformats.org/officeDocument/2006/relationships/customXml" Target="../customXml/item2.xml"/></Relationships>
</file>

<file path=word/charts/_rels/chart1.xml.rels><?xml version="1.0" encoding="UTF-8" standalone="yes"?>
<Relationships xmlns="http://schemas.openxmlformats.org/package/2006/relationships"><Relationship Id="rId1" Type="http://schemas.openxmlformats.org/officeDocument/2006/relationships/oleObject" Target="file:///F:\Users\CHALUPOVAI\AppData\Local\Microsoft\Windows\Temporary%20Internet%20Files\Content.Outlook\251D3CDI\Tabulky.xlsx" TargetMode="External"/></Relationships>
</file>

<file path=word/charts/_rels/chart2.xml.rels><?xml version="1.0" encoding="UTF-8" standalone="yes"?>
<Relationships xmlns="http://schemas.openxmlformats.org/package/2006/relationships"><Relationship Id="rId1" Type="http://schemas.openxmlformats.org/officeDocument/2006/relationships/oleObject" Target="file:///F:\Users\CHALUPOVAI\AppData\Local\Microsoft\Windows\Temporary%20Internet%20Files\Content.Outlook\251D3CDI\grafy%20ke%20KZ%2014_06%20editDK.xlsx" TargetMode="External"/></Relationships>
</file>

<file path=word/charts/_rels/chart3.xml.rels><?xml version="1.0" encoding="UTF-8" standalone="yes"?>
<Relationships xmlns="http://schemas.openxmlformats.org/package/2006/relationships"><Relationship Id="rId1" Type="http://schemas.openxmlformats.org/officeDocument/2006/relationships/oleObject" Target="file:///F:\Users\CHALUPOVAI\AppData\Local\Microsoft\Windows\Temporary%20Internet%20Files\Content.Outlook\251D3CDI\grafy%20ke%20KZ%2014_06%20editDK.xlsx" TargetMode="External"/></Relationships>
</file>

<file path=word/charts/_rels/chart4.xml.rels><?xml version="1.0" encoding="UTF-8" standalone="yes"?>
<Relationships xmlns="http://schemas.openxmlformats.org/package/2006/relationships"><Relationship Id="rId1" Type="http://schemas.openxmlformats.org/officeDocument/2006/relationships/oleObject" Target="file:///F:\Users\CHALUPOVAI\AppData\Local\Microsoft\Windows\Temporary%20Internet%20Files\Content.Outlook\251D3CDI\grafy%20ke%20KZ%2014_06%20editDK.xlsx" TargetMode="External"/></Relationships>
</file>

<file path=word/charts/_rels/chart5.xml.rels><?xml version="1.0" encoding="UTF-8" standalone="yes"?>
<Relationships xmlns="http://schemas.openxmlformats.org/package/2006/relationships"><Relationship Id="rId1" Type="http://schemas.openxmlformats.org/officeDocument/2006/relationships/oleObject" Target="file:///F:\Users\CHALUPOVAI\AppData\Local\Microsoft\Windows\Temporary%20Internet%20Files\Content.Outlook\251D3CDI\grafy%20ke%20KZ%2014_06%20editDK.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'Tab1'!$D$4</c:f>
              <c:strCache>
                <c:ptCount val="1"/>
                <c:pt idx="0">
                  <c:v>2011</c:v>
                </c:pt>
              </c:strCache>
            </c:strRef>
          </c:tx>
          <c:spPr>
            <a:solidFill>
              <a:srgbClr val="00B0F0"/>
            </a:solidFill>
          </c:spPr>
          <c:invertIfNegative val="0"/>
          <c:cat>
            <c:strRef>
              <c:f>'Tab1'!$C$5:$C$11</c:f>
              <c:strCache>
                <c:ptCount val="7"/>
                <c:pt idx="0">
                  <c:v>ČR</c:v>
                </c:pt>
                <c:pt idx="1">
                  <c:v>Německo</c:v>
                </c:pt>
                <c:pt idx="2">
                  <c:v>Slovensko</c:v>
                </c:pt>
                <c:pt idx="3">
                  <c:v>Maďarsko</c:v>
                </c:pt>
                <c:pt idx="4">
                  <c:v>Velká Británie</c:v>
                </c:pt>
                <c:pt idx="5">
                  <c:v>Španělsko</c:v>
                </c:pt>
                <c:pt idx="6">
                  <c:v>Rakousko</c:v>
                </c:pt>
              </c:strCache>
            </c:strRef>
          </c:cat>
          <c:val>
            <c:numRef>
              <c:f>'Tab1'!$D$5:$D$11</c:f>
              <c:numCache>
                <c:formatCode>General</c:formatCode>
                <c:ptCount val="7"/>
                <c:pt idx="0">
                  <c:v>10.47</c:v>
                </c:pt>
                <c:pt idx="1">
                  <c:v>11.6</c:v>
                </c:pt>
                <c:pt idx="2">
                  <c:v>11.9</c:v>
                </c:pt>
                <c:pt idx="3">
                  <c:v>9.06</c:v>
                </c:pt>
                <c:pt idx="4">
                  <c:v>8.8000000000000007</c:v>
                </c:pt>
                <c:pt idx="5">
                  <c:v>13.2</c:v>
                </c:pt>
                <c:pt idx="6">
                  <c:v>30.7</c:v>
                </c:pt>
              </c:numCache>
            </c:numRef>
          </c:val>
        </c:ser>
        <c:ser>
          <c:idx val="1"/>
          <c:order val="1"/>
          <c:tx>
            <c:strRef>
              <c:f>'Tab1'!$E$4</c:f>
              <c:strCache>
                <c:ptCount val="1"/>
                <c:pt idx="0">
                  <c:v>2012</c:v>
                </c:pt>
              </c:strCache>
            </c:strRef>
          </c:tx>
          <c:spPr>
            <a:solidFill>
              <a:srgbClr val="FF5050"/>
            </a:solidFill>
          </c:spPr>
          <c:invertIfNegative val="0"/>
          <c:cat>
            <c:strRef>
              <c:f>'Tab1'!$C$5:$C$11</c:f>
              <c:strCache>
                <c:ptCount val="7"/>
                <c:pt idx="0">
                  <c:v>ČR</c:v>
                </c:pt>
                <c:pt idx="1">
                  <c:v>Německo</c:v>
                </c:pt>
                <c:pt idx="2">
                  <c:v>Slovensko</c:v>
                </c:pt>
                <c:pt idx="3">
                  <c:v>Maďarsko</c:v>
                </c:pt>
                <c:pt idx="4">
                  <c:v>Velká Británie</c:v>
                </c:pt>
                <c:pt idx="5">
                  <c:v>Španělsko</c:v>
                </c:pt>
                <c:pt idx="6">
                  <c:v>Rakousko</c:v>
                </c:pt>
              </c:strCache>
            </c:strRef>
          </c:cat>
          <c:val>
            <c:numRef>
              <c:f>'Tab1'!$E$5:$E$11</c:f>
              <c:numCache>
                <c:formatCode>General</c:formatCode>
                <c:ptCount val="7"/>
                <c:pt idx="0">
                  <c:v>11.22</c:v>
                </c:pt>
                <c:pt idx="1">
                  <c:v>12.4</c:v>
                </c:pt>
                <c:pt idx="2">
                  <c:v>11.7</c:v>
                </c:pt>
                <c:pt idx="3">
                  <c:v>9.6</c:v>
                </c:pt>
                <c:pt idx="4">
                  <c:v>10.8</c:v>
                </c:pt>
                <c:pt idx="5">
                  <c:v>14.3</c:v>
                </c:pt>
                <c:pt idx="6">
                  <c:v>32.200000000000003</c:v>
                </c:pt>
              </c:numCache>
            </c:numRef>
          </c:val>
        </c:ser>
        <c:ser>
          <c:idx val="2"/>
          <c:order val="2"/>
          <c:tx>
            <c:strRef>
              <c:f>'Tab1'!$F$4</c:f>
              <c:strCache>
                <c:ptCount val="1"/>
                <c:pt idx="0">
                  <c:v>cíl pro rok 2020</c:v>
                </c:pt>
              </c:strCache>
            </c:strRef>
          </c:tx>
          <c:spPr>
            <a:ln>
              <a:noFill/>
            </a:ln>
          </c:spPr>
          <c:invertIfNegative val="0"/>
          <c:dPt>
            <c:idx val="0"/>
            <c:invertIfNegative val="0"/>
            <c:bubble3D val="0"/>
            <c:spPr>
              <a:ln w="22225">
                <a:noFill/>
              </a:ln>
            </c:spPr>
          </c:dPt>
          <c:cat>
            <c:strRef>
              <c:f>'Tab1'!$C$5:$C$11</c:f>
              <c:strCache>
                <c:ptCount val="7"/>
                <c:pt idx="0">
                  <c:v>ČR</c:v>
                </c:pt>
                <c:pt idx="1">
                  <c:v>Německo</c:v>
                </c:pt>
                <c:pt idx="2">
                  <c:v>Slovensko</c:v>
                </c:pt>
                <c:pt idx="3">
                  <c:v>Maďarsko</c:v>
                </c:pt>
                <c:pt idx="4">
                  <c:v>Velká Británie</c:v>
                </c:pt>
                <c:pt idx="5">
                  <c:v>Španělsko</c:v>
                </c:pt>
                <c:pt idx="6">
                  <c:v>Rakousko</c:v>
                </c:pt>
              </c:strCache>
            </c:strRef>
          </c:cat>
          <c:val>
            <c:numRef>
              <c:f>'Tab1'!$F$5:$F$11</c:f>
              <c:numCache>
                <c:formatCode>General</c:formatCode>
                <c:ptCount val="7"/>
                <c:pt idx="0">
                  <c:v>13</c:v>
                </c:pt>
                <c:pt idx="1">
                  <c:v>18</c:v>
                </c:pt>
                <c:pt idx="2">
                  <c:v>14</c:v>
                </c:pt>
                <c:pt idx="3">
                  <c:v>13</c:v>
                </c:pt>
                <c:pt idx="4">
                  <c:v>15</c:v>
                </c:pt>
                <c:pt idx="5">
                  <c:v>20</c:v>
                </c:pt>
                <c:pt idx="6">
                  <c:v>34</c:v>
                </c:pt>
              </c:numCache>
            </c:numRef>
          </c:val>
        </c:ser>
        <c:dLbls>
          <c:showLegendKey val="0"/>
          <c:showVal val="0"/>
          <c:showCatName val="0"/>
          <c:showSerName val="0"/>
          <c:showPercent val="0"/>
          <c:showBubbleSize val="0"/>
        </c:dLbls>
        <c:gapWidth val="150"/>
        <c:axId val="129011712"/>
        <c:axId val="129013248"/>
      </c:barChart>
      <c:catAx>
        <c:axId val="129011712"/>
        <c:scaling>
          <c:orientation val="minMax"/>
        </c:scaling>
        <c:delete val="0"/>
        <c:axPos val="b"/>
        <c:majorTickMark val="out"/>
        <c:minorTickMark val="none"/>
        <c:tickLblPos val="nextTo"/>
        <c:crossAx val="129013248"/>
        <c:crosses val="autoZero"/>
        <c:auto val="1"/>
        <c:lblAlgn val="ctr"/>
        <c:lblOffset val="100"/>
        <c:noMultiLvlLbl val="0"/>
      </c:catAx>
      <c:valAx>
        <c:axId val="129013248"/>
        <c:scaling>
          <c:orientation val="minMax"/>
          <c:max val="35"/>
          <c:min val="0"/>
        </c:scaling>
        <c:delete val="0"/>
        <c:axPos val="l"/>
        <c:majorGridlines/>
        <c:title>
          <c:tx>
            <c:rich>
              <a:bodyPr rot="0" vert="wordArtVert"/>
              <a:lstStyle/>
              <a:p>
                <a:pPr>
                  <a:defRPr/>
                </a:pPr>
                <a:r>
                  <a:rPr lang="cs-CZ"/>
                  <a:t>%</a:t>
                </a:r>
              </a:p>
            </c:rich>
          </c:tx>
          <c:layout>
            <c:manualLayout>
              <c:xMode val="edge"/>
              <c:yMode val="edge"/>
              <c:x val="8.485430782603931E-2"/>
              <c:y val="0.31499286011647637"/>
            </c:manualLayout>
          </c:layout>
          <c:overlay val="0"/>
        </c:title>
        <c:numFmt formatCode="General" sourceLinked="1"/>
        <c:majorTickMark val="out"/>
        <c:minorTickMark val="none"/>
        <c:tickLblPos val="nextTo"/>
        <c:crossAx val="129011712"/>
        <c:crosses val="autoZero"/>
        <c:crossBetween val="between"/>
      </c:valAx>
      <c:dTable>
        <c:showHorzBorder val="1"/>
        <c:showVertBorder val="1"/>
        <c:showOutline val="1"/>
        <c:showKeys val="1"/>
      </c:dTable>
    </c:plotArea>
    <c:plotVisOnly val="1"/>
    <c:dispBlanksAs val="gap"/>
    <c:showDLblsOverMax val="0"/>
  </c:chart>
  <c:txPr>
    <a:bodyPr/>
    <a:lstStyle/>
    <a:p>
      <a:pPr>
        <a:defRPr sz="900">
          <a:latin typeface="Calibri" pitchFamily="34" charset="0"/>
          <a:cs typeface="Calibri" pitchFamily="34" charset="0"/>
        </a:defRPr>
      </a:pPr>
      <a:endParaRPr lang="cs-CZ"/>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2"/>
          <c:order val="0"/>
          <c:tx>
            <c:strRef>
              <c:f>'Graf č. 2'!$A$2</c:f>
              <c:strCache>
                <c:ptCount val="1"/>
                <c:pt idx="0">
                  <c:v>BPS</c:v>
                </c:pt>
              </c:strCache>
            </c:strRef>
          </c:tx>
          <c:spPr>
            <a:ln>
              <a:solidFill>
                <a:schemeClr val="accent2"/>
              </a:solidFill>
            </a:ln>
          </c:spPr>
          <c:marker>
            <c:symbol val="triangle"/>
            <c:size val="7"/>
            <c:spPr>
              <a:solidFill>
                <a:schemeClr val="accent2"/>
              </a:solidFill>
            </c:spPr>
          </c:marker>
          <c:cat>
            <c:numRef>
              <c:f>'Graf č. 2'!$B$1:$K$1</c:f>
              <c:numCache>
                <c:formatCode>General</c:formatCode>
                <c:ptCount val="10"/>
                <c:pt idx="0">
                  <c:v>2003</c:v>
                </c:pt>
                <c:pt idx="1">
                  <c:v>2004</c:v>
                </c:pt>
                <c:pt idx="2">
                  <c:v>2005</c:v>
                </c:pt>
                <c:pt idx="3">
                  <c:v>2006</c:v>
                </c:pt>
                <c:pt idx="4">
                  <c:v>2007</c:v>
                </c:pt>
                <c:pt idx="5">
                  <c:v>2008</c:v>
                </c:pt>
                <c:pt idx="6">
                  <c:v>2009</c:v>
                </c:pt>
                <c:pt idx="7">
                  <c:v>2010</c:v>
                </c:pt>
                <c:pt idx="8">
                  <c:v>2011</c:v>
                </c:pt>
                <c:pt idx="9">
                  <c:v>2012</c:v>
                </c:pt>
              </c:numCache>
            </c:numRef>
          </c:cat>
          <c:val>
            <c:numRef>
              <c:f>'Graf č. 2'!$B$2:$K$2</c:f>
              <c:numCache>
                <c:formatCode>#,##0</c:formatCode>
                <c:ptCount val="10"/>
                <c:pt idx="0">
                  <c:v>6519</c:v>
                </c:pt>
                <c:pt idx="1">
                  <c:v>7130</c:v>
                </c:pt>
                <c:pt idx="2">
                  <c:v>8243</c:v>
                </c:pt>
                <c:pt idx="3">
                  <c:v>19211</c:v>
                </c:pt>
                <c:pt idx="4">
                  <c:v>43248</c:v>
                </c:pt>
                <c:pt idx="5">
                  <c:v>91580</c:v>
                </c:pt>
                <c:pt idx="6" formatCode="General">
                  <c:v>262622</c:v>
                </c:pt>
                <c:pt idx="7">
                  <c:v>447424</c:v>
                </c:pt>
                <c:pt idx="8">
                  <c:v>724802</c:v>
                </c:pt>
                <c:pt idx="9">
                  <c:v>1256816</c:v>
                </c:pt>
              </c:numCache>
            </c:numRef>
          </c:val>
          <c:smooth val="0"/>
        </c:ser>
        <c:ser>
          <c:idx val="3"/>
          <c:order val="1"/>
          <c:tx>
            <c:strRef>
              <c:f>'Graf č. 2'!$A$3</c:f>
              <c:strCache>
                <c:ptCount val="1"/>
                <c:pt idx="0">
                  <c:v>FVE</c:v>
                </c:pt>
              </c:strCache>
            </c:strRef>
          </c:tx>
          <c:spPr>
            <a:ln>
              <a:solidFill>
                <a:schemeClr val="accent6"/>
              </a:solidFill>
            </a:ln>
          </c:spPr>
          <c:marker>
            <c:spPr>
              <a:noFill/>
            </c:spPr>
          </c:marker>
          <c:cat>
            <c:numRef>
              <c:f>'Graf č. 2'!$B$1:$K$1</c:f>
              <c:numCache>
                <c:formatCode>General</c:formatCode>
                <c:ptCount val="10"/>
                <c:pt idx="0">
                  <c:v>2003</c:v>
                </c:pt>
                <c:pt idx="1">
                  <c:v>2004</c:v>
                </c:pt>
                <c:pt idx="2">
                  <c:v>2005</c:v>
                </c:pt>
                <c:pt idx="3">
                  <c:v>2006</c:v>
                </c:pt>
                <c:pt idx="4">
                  <c:v>2007</c:v>
                </c:pt>
                <c:pt idx="5">
                  <c:v>2008</c:v>
                </c:pt>
                <c:pt idx="6">
                  <c:v>2009</c:v>
                </c:pt>
                <c:pt idx="7">
                  <c:v>2010</c:v>
                </c:pt>
                <c:pt idx="8">
                  <c:v>2011</c:v>
                </c:pt>
                <c:pt idx="9">
                  <c:v>2012</c:v>
                </c:pt>
              </c:numCache>
            </c:numRef>
          </c:cat>
          <c:val>
            <c:numRef>
              <c:f>'Graf č. 2'!$B$3:$K$3</c:f>
              <c:numCache>
                <c:formatCode>General</c:formatCode>
                <c:ptCount val="10"/>
                <c:pt idx="0">
                  <c:v>184</c:v>
                </c:pt>
                <c:pt idx="1">
                  <c:v>291</c:v>
                </c:pt>
                <c:pt idx="2">
                  <c:v>414</c:v>
                </c:pt>
                <c:pt idx="3">
                  <c:v>592</c:v>
                </c:pt>
                <c:pt idx="4" formatCode="#,##0">
                  <c:v>2127</c:v>
                </c:pt>
                <c:pt idx="5" formatCode="#,##0">
                  <c:v>12937</c:v>
                </c:pt>
                <c:pt idx="6" formatCode="#,##0">
                  <c:v>88807</c:v>
                </c:pt>
                <c:pt idx="7" formatCode="#,##0">
                  <c:v>615702</c:v>
                </c:pt>
                <c:pt idx="8" formatCode="#,##0">
                  <c:v>2182018</c:v>
                </c:pt>
                <c:pt idx="9" formatCode="#,##0">
                  <c:v>2148624</c:v>
                </c:pt>
              </c:numCache>
            </c:numRef>
          </c:val>
          <c:smooth val="0"/>
        </c:ser>
        <c:ser>
          <c:idx val="4"/>
          <c:order val="2"/>
          <c:tx>
            <c:strRef>
              <c:f>'Graf č. 2'!$A$4</c:f>
              <c:strCache>
                <c:ptCount val="1"/>
                <c:pt idx="0">
                  <c:v>Větrné elektrárny</c:v>
                </c:pt>
              </c:strCache>
            </c:strRef>
          </c:tx>
          <c:spPr>
            <a:ln>
              <a:solidFill>
                <a:schemeClr val="accent4"/>
              </a:solidFill>
            </a:ln>
          </c:spPr>
          <c:marker>
            <c:spPr>
              <a:noFill/>
            </c:spPr>
          </c:marker>
          <c:cat>
            <c:numRef>
              <c:f>'Graf č. 2'!$B$1:$K$1</c:f>
              <c:numCache>
                <c:formatCode>General</c:formatCode>
                <c:ptCount val="10"/>
                <c:pt idx="0">
                  <c:v>2003</c:v>
                </c:pt>
                <c:pt idx="1">
                  <c:v>2004</c:v>
                </c:pt>
                <c:pt idx="2">
                  <c:v>2005</c:v>
                </c:pt>
                <c:pt idx="3">
                  <c:v>2006</c:v>
                </c:pt>
                <c:pt idx="4">
                  <c:v>2007</c:v>
                </c:pt>
                <c:pt idx="5">
                  <c:v>2008</c:v>
                </c:pt>
                <c:pt idx="6">
                  <c:v>2009</c:v>
                </c:pt>
                <c:pt idx="7">
                  <c:v>2010</c:v>
                </c:pt>
                <c:pt idx="8">
                  <c:v>2011</c:v>
                </c:pt>
                <c:pt idx="9">
                  <c:v>2012</c:v>
                </c:pt>
              </c:numCache>
            </c:numRef>
          </c:cat>
          <c:val>
            <c:numRef>
              <c:f>'Graf č. 2'!$B$4:$K$4</c:f>
              <c:numCache>
                <c:formatCode>#,##0</c:formatCode>
                <c:ptCount val="10"/>
                <c:pt idx="0">
                  <c:v>4893</c:v>
                </c:pt>
                <c:pt idx="1">
                  <c:v>9871</c:v>
                </c:pt>
                <c:pt idx="2">
                  <c:v>21280</c:v>
                </c:pt>
                <c:pt idx="3">
                  <c:v>49400</c:v>
                </c:pt>
                <c:pt idx="4">
                  <c:v>125100</c:v>
                </c:pt>
                <c:pt idx="5">
                  <c:v>244661</c:v>
                </c:pt>
                <c:pt idx="6">
                  <c:v>288067</c:v>
                </c:pt>
                <c:pt idx="7">
                  <c:v>335493</c:v>
                </c:pt>
                <c:pt idx="8">
                  <c:v>397003</c:v>
                </c:pt>
                <c:pt idx="9">
                  <c:v>415817</c:v>
                </c:pt>
              </c:numCache>
            </c:numRef>
          </c:val>
          <c:smooth val="0"/>
        </c:ser>
        <c:ser>
          <c:idx val="5"/>
          <c:order val="3"/>
          <c:tx>
            <c:strRef>
              <c:f>'Graf č. 2'!$A$5</c:f>
              <c:strCache>
                <c:ptCount val="1"/>
                <c:pt idx="0">
                  <c:v>Biomasa</c:v>
                </c:pt>
              </c:strCache>
            </c:strRef>
          </c:tx>
          <c:spPr>
            <a:ln>
              <a:solidFill>
                <a:schemeClr val="accent3"/>
              </a:solidFill>
            </a:ln>
          </c:spPr>
          <c:marker>
            <c:spPr>
              <a:solidFill>
                <a:schemeClr val="accent3"/>
              </a:solidFill>
            </c:spPr>
          </c:marker>
          <c:cat>
            <c:numRef>
              <c:f>'Graf č. 2'!$B$1:$K$1</c:f>
              <c:numCache>
                <c:formatCode>General</c:formatCode>
                <c:ptCount val="10"/>
                <c:pt idx="0">
                  <c:v>2003</c:v>
                </c:pt>
                <c:pt idx="1">
                  <c:v>2004</c:v>
                </c:pt>
                <c:pt idx="2">
                  <c:v>2005</c:v>
                </c:pt>
                <c:pt idx="3">
                  <c:v>2006</c:v>
                </c:pt>
                <c:pt idx="4">
                  <c:v>2007</c:v>
                </c:pt>
                <c:pt idx="5">
                  <c:v>2008</c:v>
                </c:pt>
                <c:pt idx="6">
                  <c:v>2009</c:v>
                </c:pt>
                <c:pt idx="7">
                  <c:v>2010</c:v>
                </c:pt>
                <c:pt idx="8">
                  <c:v>2011</c:v>
                </c:pt>
                <c:pt idx="9">
                  <c:v>2012</c:v>
                </c:pt>
              </c:numCache>
            </c:numRef>
          </c:cat>
          <c:val>
            <c:numRef>
              <c:f>'Graf č. 2'!$B$5:$K$5</c:f>
              <c:numCache>
                <c:formatCode>General</c:formatCode>
                <c:ptCount val="10"/>
                <c:pt idx="0">
                  <c:v>372972</c:v>
                </c:pt>
                <c:pt idx="1">
                  <c:v>564546</c:v>
                </c:pt>
                <c:pt idx="2">
                  <c:v>560251</c:v>
                </c:pt>
                <c:pt idx="3">
                  <c:v>731088</c:v>
                </c:pt>
                <c:pt idx="4" formatCode="#,##0">
                  <c:v>968072</c:v>
                </c:pt>
                <c:pt idx="5" formatCode="#,##0">
                  <c:v>1170528</c:v>
                </c:pt>
                <c:pt idx="6">
                  <c:v>1396271</c:v>
                </c:pt>
                <c:pt idx="7" formatCode="#,##0">
                  <c:v>1492239</c:v>
                </c:pt>
                <c:pt idx="8" formatCode="#,##0">
                  <c:v>1684571</c:v>
                </c:pt>
                <c:pt idx="9" formatCode="#,##0">
                  <c:v>1817337</c:v>
                </c:pt>
              </c:numCache>
            </c:numRef>
          </c:val>
          <c:smooth val="0"/>
        </c:ser>
        <c:ser>
          <c:idx val="0"/>
          <c:order val="4"/>
          <c:tx>
            <c:strRef>
              <c:f>'Graf č. 2'!$A$6</c:f>
              <c:strCache>
                <c:ptCount val="1"/>
                <c:pt idx="0">
                  <c:v>MVE ≤ 10 MW</c:v>
                </c:pt>
              </c:strCache>
            </c:strRef>
          </c:tx>
          <c:spPr>
            <a:ln>
              <a:solidFill>
                <a:schemeClr val="accent1"/>
              </a:solidFill>
            </a:ln>
          </c:spPr>
          <c:marker>
            <c:spPr>
              <a:solidFill>
                <a:schemeClr val="accent1"/>
              </a:solidFill>
            </c:spPr>
          </c:marker>
          <c:cat>
            <c:numRef>
              <c:f>'Graf č. 2'!$B$1:$K$1</c:f>
              <c:numCache>
                <c:formatCode>General</c:formatCode>
                <c:ptCount val="10"/>
                <c:pt idx="0">
                  <c:v>2003</c:v>
                </c:pt>
                <c:pt idx="1">
                  <c:v>2004</c:v>
                </c:pt>
                <c:pt idx="2">
                  <c:v>2005</c:v>
                </c:pt>
                <c:pt idx="3">
                  <c:v>2006</c:v>
                </c:pt>
                <c:pt idx="4">
                  <c:v>2007</c:v>
                </c:pt>
                <c:pt idx="5">
                  <c:v>2008</c:v>
                </c:pt>
                <c:pt idx="6">
                  <c:v>2009</c:v>
                </c:pt>
                <c:pt idx="7">
                  <c:v>2010</c:v>
                </c:pt>
                <c:pt idx="8">
                  <c:v>2011</c:v>
                </c:pt>
                <c:pt idx="9">
                  <c:v>2012</c:v>
                </c:pt>
              </c:numCache>
            </c:numRef>
          </c:cat>
          <c:val>
            <c:numRef>
              <c:f>'Graf č. 2'!$B$6:$K$6</c:f>
              <c:numCache>
                <c:formatCode>General</c:formatCode>
                <c:ptCount val="10"/>
                <c:pt idx="0" formatCode="#,##0">
                  <c:v>660069</c:v>
                </c:pt>
                <c:pt idx="1">
                  <c:v>903500</c:v>
                </c:pt>
                <c:pt idx="2">
                  <c:v>1070710</c:v>
                </c:pt>
                <c:pt idx="3">
                  <c:v>889064</c:v>
                </c:pt>
                <c:pt idx="4">
                  <c:v>972550</c:v>
                </c:pt>
                <c:pt idx="5">
                  <c:v>920279</c:v>
                </c:pt>
                <c:pt idx="6">
                  <c:v>954866</c:v>
                </c:pt>
                <c:pt idx="7">
                  <c:v>1158577</c:v>
                </c:pt>
                <c:pt idx="8">
                  <c:v>894615</c:v>
                </c:pt>
                <c:pt idx="9">
                  <c:v>916973</c:v>
                </c:pt>
              </c:numCache>
            </c:numRef>
          </c:val>
          <c:smooth val="0"/>
        </c:ser>
        <c:dLbls>
          <c:showLegendKey val="0"/>
          <c:showVal val="0"/>
          <c:showCatName val="0"/>
          <c:showSerName val="0"/>
          <c:showPercent val="0"/>
          <c:showBubbleSize val="0"/>
        </c:dLbls>
        <c:marker val="1"/>
        <c:smooth val="0"/>
        <c:axId val="130827776"/>
        <c:axId val="130829696"/>
      </c:lineChart>
      <c:catAx>
        <c:axId val="130827776"/>
        <c:scaling>
          <c:orientation val="minMax"/>
        </c:scaling>
        <c:delete val="0"/>
        <c:axPos val="b"/>
        <c:numFmt formatCode="General" sourceLinked="1"/>
        <c:majorTickMark val="none"/>
        <c:minorTickMark val="none"/>
        <c:tickLblPos val="nextTo"/>
        <c:txPr>
          <a:bodyPr/>
          <a:lstStyle/>
          <a:p>
            <a:pPr>
              <a:defRPr sz="1000"/>
            </a:pPr>
            <a:endParaRPr lang="cs-CZ"/>
          </a:p>
        </c:txPr>
        <c:crossAx val="130829696"/>
        <c:crosses val="autoZero"/>
        <c:auto val="1"/>
        <c:lblAlgn val="ctr"/>
        <c:lblOffset val="100"/>
        <c:noMultiLvlLbl val="0"/>
      </c:catAx>
      <c:valAx>
        <c:axId val="130829696"/>
        <c:scaling>
          <c:orientation val="minMax"/>
        </c:scaling>
        <c:delete val="0"/>
        <c:axPos val="l"/>
        <c:majorGridlines>
          <c:spPr>
            <a:ln>
              <a:solidFill>
                <a:schemeClr val="bg1">
                  <a:lumMod val="75000"/>
                </a:schemeClr>
              </a:solidFill>
            </a:ln>
          </c:spPr>
        </c:majorGridlines>
        <c:title>
          <c:tx>
            <c:rich>
              <a:bodyPr/>
              <a:lstStyle/>
              <a:p>
                <a:pPr>
                  <a:defRPr/>
                </a:pPr>
                <a:r>
                  <a:rPr lang="cs-CZ"/>
                  <a:t>vyrobená elektřina GWh</a:t>
                </a:r>
              </a:p>
            </c:rich>
          </c:tx>
          <c:layout>
            <c:manualLayout>
              <c:xMode val="edge"/>
              <c:yMode val="edge"/>
              <c:x val="1.1346746042695418E-2"/>
              <c:y val="0.22072527326489255"/>
            </c:manualLayout>
          </c:layout>
          <c:overlay val="0"/>
        </c:title>
        <c:numFmt formatCode="#,##0" sourceLinked="1"/>
        <c:majorTickMark val="none"/>
        <c:minorTickMark val="none"/>
        <c:tickLblPos val="nextTo"/>
        <c:crossAx val="130827776"/>
        <c:crosses val="autoZero"/>
        <c:crossBetween val="between"/>
        <c:dispUnits>
          <c:builtInUnit val="thousands"/>
        </c:dispUnits>
      </c:valAx>
    </c:plotArea>
    <c:legend>
      <c:legendPos val="r"/>
      <c:layout>
        <c:manualLayout>
          <c:xMode val="edge"/>
          <c:yMode val="edge"/>
          <c:x val="0.74683546501131803"/>
          <c:y val="0.2964590185720456"/>
          <c:w val="0.23993702176116874"/>
          <c:h val="0.34806131230819976"/>
        </c:manualLayout>
      </c:layout>
      <c:overlay val="0"/>
    </c:legend>
    <c:plotVisOnly val="1"/>
    <c:dispBlanksAs val="gap"/>
    <c:showDLblsOverMax val="0"/>
  </c:chart>
  <c:txPr>
    <a:bodyPr/>
    <a:lstStyle/>
    <a:p>
      <a:pPr>
        <a:defRPr sz="1100">
          <a:latin typeface="+mn-lt"/>
          <a:cs typeface="Arial" pitchFamily="34" charset="0"/>
        </a:defRPr>
      </a:pPr>
      <a:endParaRPr lang="cs-CZ"/>
    </a:p>
  </c:txPr>
  <c:externalData r:id="rId1">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'Graf č. 3'!$B$1</c:f>
              <c:strCache>
                <c:ptCount val="1"/>
                <c:pt idx="0">
                  <c:v>2009</c:v>
                </c:pt>
              </c:strCache>
            </c:strRef>
          </c:tx>
          <c:spPr>
            <a:solidFill>
              <a:srgbClr val="00B0F0"/>
            </a:solidFill>
          </c:spPr>
          <c:invertIfNegative val="0"/>
          <c:dLbls>
            <c:dLbl>
              <c:idx val="1"/>
              <c:layout>
                <c:manualLayout>
                  <c:x val="-9.0600226500565841E-3"/>
                  <c:y val="0"/>
                </c:manualLayout>
              </c:layout>
              <c:showLegendKey val="0"/>
              <c:showVal val="1"/>
              <c:showCatName val="0"/>
              <c:showSerName val="0"/>
              <c:showPercent val="0"/>
              <c:showBubbleSize val="0"/>
            </c:dLbl>
            <c:dLbl>
              <c:idx val="2"/>
              <c:layout>
                <c:manualLayout>
                  <c:x val="-4.5299143774845422E-3"/>
                  <c:y val="1.0153258236530944E-2"/>
                </c:manualLayout>
              </c:layout>
              <c:showLegendKey val="0"/>
              <c:showVal val="1"/>
              <c:showCatName val="0"/>
              <c:showSerName val="0"/>
              <c:showPercent val="0"/>
              <c:showBubbleSize val="0"/>
            </c:dLbl>
            <c:dLbl>
              <c:idx val="4"/>
              <c:layout>
                <c:manualLayout>
                  <c:x val="-9.0598287549690844E-3"/>
                  <c:y val="2.0306516473061888E-2"/>
                </c:manualLayout>
              </c:layout>
              <c:showLegendKey val="0"/>
              <c:showVal val="1"/>
              <c:showCatName val="0"/>
              <c:showSerName val="0"/>
              <c:showPercent val="0"/>
              <c:showBubbleSize val="0"/>
            </c:dLbl>
            <c:txPr>
              <a:bodyPr/>
              <a:lstStyle/>
              <a:p>
                <a:pPr>
                  <a:defRPr sz="1000"/>
                </a:pPr>
                <a:endParaRPr lang="cs-CZ"/>
              </a:p>
            </c:txPr>
            <c:showLegendKey val="0"/>
            <c:showVal val="1"/>
            <c:showCatName val="0"/>
            <c:showSerName val="0"/>
            <c:showPercent val="0"/>
            <c:showBubbleSize val="0"/>
            <c:showLeaderLines val="0"/>
          </c:dLbls>
          <c:cat>
            <c:strRef>
              <c:f>'Graf č. 3'!$A$2:$A$8</c:f>
              <c:strCache>
                <c:ptCount val="7"/>
                <c:pt idx="0">
                  <c:v>ČR</c:v>
                </c:pt>
                <c:pt idx="1">
                  <c:v>Německo</c:v>
                </c:pt>
                <c:pt idx="2">
                  <c:v>Španělsko</c:v>
                </c:pt>
                <c:pt idx="3">
                  <c:v>Slovensko</c:v>
                </c:pt>
                <c:pt idx="4">
                  <c:v>Velká Británie</c:v>
                </c:pt>
                <c:pt idx="5">
                  <c:v>Rakousko</c:v>
                </c:pt>
                <c:pt idx="6">
                  <c:v>Maďarsko</c:v>
                </c:pt>
              </c:strCache>
            </c:strRef>
          </c:cat>
          <c:val>
            <c:numRef>
              <c:f>'Graf č. 3'!$B$2:$B$8</c:f>
              <c:numCache>
                <c:formatCode>#,##0</c:formatCode>
                <c:ptCount val="7"/>
                <c:pt idx="0">
                  <c:v>88.8</c:v>
                </c:pt>
                <c:pt idx="1">
                  <c:v>6600</c:v>
                </c:pt>
                <c:pt idx="2">
                  <c:v>5961</c:v>
                </c:pt>
                <c:pt idx="3">
                  <c:v>0</c:v>
                </c:pt>
                <c:pt idx="4">
                  <c:v>20</c:v>
                </c:pt>
                <c:pt idx="5">
                  <c:v>49</c:v>
                </c:pt>
                <c:pt idx="6">
                  <c:v>1</c:v>
                </c:pt>
              </c:numCache>
            </c:numRef>
          </c:val>
        </c:ser>
        <c:ser>
          <c:idx val="1"/>
          <c:order val="1"/>
          <c:tx>
            <c:strRef>
              <c:f>'Graf č. 3'!$C$1</c:f>
              <c:strCache>
                <c:ptCount val="1"/>
                <c:pt idx="0">
                  <c:v>2012</c:v>
                </c:pt>
              </c:strCache>
            </c:strRef>
          </c:tx>
          <c:spPr>
            <a:solidFill>
              <a:srgbClr val="FF5050"/>
            </a:solidFill>
          </c:spPr>
          <c:invertIfNegative val="0"/>
          <c:dLbls>
            <c:txPr>
              <a:bodyPr/>
              <a:lstStyle/>
              <a:p>
                <a:pPr>
                  <a:defRPr sz="1000"/>
                </a:pPr>
                <a:endParaRPr lang="cs-CZ"/>
              </a:p>
            </c:txPr>
            <c:showLegendKey val="0"/>
            <c:showVal val="1"/>
            <c:showCatName val="0"/>
            <c:showSerName val="0"/>
            <c:showPercent val="0"/>
            <c:showBubbleSize val="0"/>
            <c:showLeaderLines val="0"/>
          </c:dLbls>
          <c:cat>
            <c:strRef>
              <c:f>'Graf č. 3'!$A$2:$A$8</c:f>
              <c:strCache>
                <c:ptCount val="7"/>
                <c:pt idx="0">
                  <c:v>ČR</c:v>
                </c:pt>
                <c:pt idx="1">
                  <c:v>Německo</c:v>
                </c:pt>
                <c:pt idx="2">
                  <c:v>Španělsko</c:v>
                </c:pt>
                <c:pt idx="3">
                  <c:v>Slovensko</c:v>
                </c:pt>
                <c:pt idx="4">
                  <c:v>Velká Británie</c:v>
                </c:pt>
                <c:pt idx="5">
                  <c:v>Rakousko</c:v>
                </c:pt>
                <c:pt idx="6">
                  <c:v>Maďarsko</c:v>
                </c:pt>
              </c:strCache>
            </c:strRef>
          </c:cat>
          <c:val>
            <c:numRef>
              <c:f>'Graf č. 3'!$C$2:$C$8</c:f>
              <c:numCache>
                <c:formatCode>#,##0</c:formatCode>
                <c:ptCount val="7"/>
                <c:pt idx="0">
                  <c:v>2149</c:v>
                </c:pt>
                <c:pt idx="1">
                  <c:v>26380</c:v>
                </c:pt>
                <c:pt idx="2">
                  <c:v>8193</c:v>
                </c:pt>
                <c:pt idx="3">
                  <c:v>424</c:v>
                </c:pt>
                <c:pt idx="4">
                  <c:v>1188</c:v>
                </c:pt>
                <c:pt idx="5">
                  <c:v>337</c:v>
                </c:pt>
                <c:pt idx="6">
                  <c:v>8</c:v>
                </c:pt>
              </c:numCache>
            </c:numRef>
          </c:val>
        </c:ser>
        <c:dLbls>
          <c:showLegendKey val="0"/>
          <c:showVal val="1"/>
          <c:showCatName val="0"/>
          <c:showSerName val="0"/>
          <c:showPercent val="0"/>
          <c:showBubbleSize val="0"/>
        </c:dLbls>
        <c:gapWidth val="75"/>
        <c:axId val="130868736"/>
        <c:axId val="130870272"/>
      </c:barChart>
      <c:catAx>
        <c:axId val="130868736"/>
        <c:scaling>
          <c:orientation val="minMax"/>
        </c:scaling>
        <c:delete val="0"/>
        <c:axPos val="b"/>
        <c:majorTickMark val="none"/>
        <c:minorTickMark val="none"/>
        <c:tickLblPos val="nextTo"/>
        <c:crossAx val="130870272"/>
        <c:crosses val="autoZero"/>
        <c:auto val="1"/>
        <c:lblAlgn val="ctr"/>
        <c:lblOffset val="100"/>
        <c:noMultiLvlLbl val="0"/>
      </c:catAx>
      <c:valAx>
        <c:axId val="130870272"/>
        <c:scaling>
          <c:orientation val="minMax"/>
        </c:scaling>
        <c:delete val="0"/>
        <c:axPos val="l"/>
        <c:title>
          <c:tx>
            <c:rich>
              <a:bodyPr rot="0" vert="horz"/>
              <a:lstStyle/>
              <a:p>
                <a:pPr>
                  <a:defRPr/>
                </a:pPr>
                <a:r>
                  <a:rPr lang="en-US"/>
                  <a:t>GWh</a:t>
                </a:r>
              </a:p>
            </c:rich>
          </c:tx>
          <c:layout/>
          <c:overlay val="0"/>
        </c:title>
        <c:numFmt formatCode="#,##0" sourceLinked="1"/>
        <c:majorTickMark val="none"/>
        <c:minorTickMark val="none"/>
        <c:tickLblPos val="nextTo"/>
        <c:crossAx val="130868736"/>
        <c:crosses val="autoZero"/>
        <c:crossBetween val="between"/>
      </c:valAx>
    </c:plotArea>
    <c:legend>
      <c:legendPos val="b"/>
      <c:layout/>
      <c:overlay val="0"/>
    </c:legend>
    <c:plotVisOnly val="1"/>
    <c:dispBlanksAs val="gap"/>
    <c:showDLblsOverMax val="0"/>
  </c:chart>
  <c:txPr>
    <a:bodyPr/>
    <a:lstStyle/>
    <a:p>
      <a:pPr>
        <a:defRPr sz="1100">
          <a:latin typeface="+mn-lt"/>
          <a:cs typeface="Arial" pitchFamily="34" charset="0"/>
        </a:defRPr>
      </a:pPr>
      <a:endParaRPr lang="cs-CZ"/>
    </a:p>
  </c:txPr>
  <c:externalData r:id="rId1">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1"/>
          <c:order val="0"/>
          <c:tx>
            <c:strRef>
              <c:f>'Graf č. 4'!$H$2</c:f>
              <c:strCache>
                <c:ptCount val="1"/>
                <c:pt idx="0">
                  <c:v>Podíl FVE na OZE 2012 v %</c:v>
                </c:pt>
              </c:strCache>
            </c:strRef>
          </c:tx>
          <c:spPr>
            <a:solidFill>
              <a:srgbClr val="FF5050"/>
            </a:solidFill>
          </c:spPr>
          <c:invertIfNegative val="0"/>
          <c:cat>
            <c:strRef>
              <c:f>'Graf č. 4'!$B$3:$B$8</c:f>
              <c:strCache>
                <c:ptCount val="6"/>
                <c:pt idx="0">
                  <c:v>ČR</c:v>
                </c:pt>
                <c:pt idx="1">
                  <c:v>Německo</c:v>
                </c:pt>
                <c:pt idx="2">
                  <c:v>Španělsko</c:v>
                </c:pt>
                <c:pt idx="3">
                  <c:v>Slovensko</c:v>
                </c:pt>
                <c:pt idx="4">
                  <c:v>Velká Británie</c:v>
                </c:pt>
                <c:pt idx="5">
                  <c:v>Rakousko</c:v>
                </c:pt>
              </c:strCache>
            </c:strRef>
          </c:cat>
          <c:val>
            <c:numRef>
              <c:f>'Graf č. 4'!$H$3:$H$8</c:f>
              <c:numCache>
                <c:formatCode>0.0</c:formatCode>
                <c:ptCount val="6"/>
                <c:pt idx="0">
                  <c:v>26.642697743615177</c:v>
                </c:pt>
                <c:pt idx="1">
                  <c:v>19.227405247813412</c:v>
                </c:pt>
                <c:pt idx="2">
                  <c:v>8.7234744833313815</c:v>
                </c:pt>
                <c:pt idx="3">
                  <c:v>7.1949770914644491</c:v>
                </c:pt>
                <c:pt idx="4">
                  <c:v>2.9520661978480729</c:v>
                </c:pt>
                <c:pt idx="5">
                  <c:v>0.72158105475023027</c:v>
                </c:pt>
              </c:numCache>
            </c:numRef>
          </c:val>
        </c:ser>
        <c:ser>
          <c:idx val="0"/>
          <c:order val="1"/>
          <c:tx>
            <c:strRef>
              <c:f>'Graf č. 4'!$G$2</c:f>
              <c:strCache>
                <c:ptCount val="1"/>
                <c:pt idx="0">
                  <c:v>Podíl FVE na OZE 2009 v %</c:v>
                </c:pt>
              </c:strCache>
            </c:strRef>
          </c:tx>
          <c:spPr>
            <a:solidFill>
              <a:srgbClr val="00B0F0"/>
            </a:solidFill>
          </c:spPr>
          <c:invertIfNegative val="0"/>
          <c:cat>
            <c:strRef>
              <c:f>'Graf č. 4'!$B$3:$B$8</c:f>
              <c:strCache>
                <c:ptCount val="6"/>
                <c:pt idx="0">
                  <c:v>ČR</c:v>
                </c:pt>
                <c:pt idx="1">
                  <c:v>Německo</c:v>
                </c:pt>
                <c:pt idx="2">
                  <c:v>Španělsko</c:v>
                </c:pt>
                <c:pt idx="3">
                  <c:v>Slovensko</c:v>
                </c:pt>
                <c:pt idx="4">
                  <c:v>Velká Británie</c:v>
                </c:pt>
                <c:pt idx="5">
                  <c:v>Rakousko</c:v>
                </c:pt>
              </c:strCache>
            </c:strRef>
          </c:cat>
          <c:val>
            <c:numRef>
              <c:f>'Graf č. 4'!$G$3:$G$8</c:f>
              <c:numCache>
                <c:formatCode>0.0</c:formatCode>
                <c:ptCount val="6"/>
                <c:pt idx="0">
                  <c:v>1.9035369774919615</c:v>
                </c:pt>
                <c:pt idx="1">
                  <c:v>6.5606361829025843</c:v>
                </c:pt>
                <c:pt idx="2">
                  <c:v>7.6186702793895869</c:v>
                </c:pt>
                <c:pt idx="3">
                  <c:v>0</c:v>
                </c:pt>
                <c:pt idx="4">
                  <c:v>8.0447286915248772E-2</c:v>
                </c:pt>
                <c:pt idx="5">
                  <c:v>0.10840468131236035</c:v>
                </c:pt>
              </c:numCache>
            </c:numRef>
          </c:val>
        </c:ser>
        <c:dLbls>
          <c:showLegendKey val="0"/>
          <c:showVal val="0"/>
          <c:showCatName val="0"/>
          <c:showSerName val="0"/>
          <c:showPercent val="0"/>
          <c:showBubbleSize val="0"/>
        </c:dLbls>
        <c:gapWidth val="150"/>
        <c:axId val="138768384"/>
        <c:axId val="138769920"/>
      </c:barChart>
      <c:catAx>
        <c:axId val="138768384"/>
        <c:scaling>
          <c:orientation val="minMax"/>
        </c:scaling>
        <c:delete val="0"/>
        <c:axPos val="l"/>
        <c:majorTickMark val="none"/>
        <c:minorTickMark val="none"/>
        <c:tickLblPos val="nextTo"/>
        <c:crossAx val="138769920"/>
        <c:crosses val="autoZero"/>
        <c:auto val="1"/>
        <c:lblAlgn val="ctr"/>
        <c:lblOffset val="100"/>
        <c:noMultiLvlLbl val="0"/>
      </c:catAx>
      <c:valAx>
        <c:axId val="138769920"/>
        <c:scaling>
          <c:orientation val="minMax"/>
        </c:scaling>
        <c:delete val="0"/>
        <c:axPos val="b"/>
        <c:majorGridlines>
          <c:spPr>
            <a:ln>
              <a:solidFill>
                <a:schemeClr val="bg1">
                  <a:lumMod val="75000"/>
                </a:schemeClr>
              </a:solidFill>
            </a:ln>
          </c:spPr>
        </c:majorGridlines>
        <c:numFmt formatCode="0.0" sourceLinked="1"/>
        <c:majorTickMark val="none"/>
        <c:minorTickMark val="none"/>
        <c:tickLblPos val="nextTo"/>
        <c:crossAx val="138768384"/>
        <c:crosses val="autoZero"/>
        <c:crossBetween val="between"/>
      </c:valAx>
      <c:dTable>
        <c:showHorzBorder val="1"/>
        <c:showVertBorder val="1"/>
        <c:showOutline val="1"/>
        <c:showKeys val="1"/>
        <c:txPr>
          <a:bodyPr/>
          <a:lstStyle/>
          <a:p>
            <a:pPr rtl="0">
              <a:defRPr sz="900"/>
            </a:pPr>
            <a:endParaRPr lang="cs-CZ"/>
          </a:p>
        </c:txPr>
      </c:dTable>
    </c:plotArea>
    <c:plotVisOnly val="1"/>
    <c:dispBlanksAs val="gap"/>
    <c:showDLblsOverMax val="0"/>
  </c:chart>
  <c:txPr>
    <a:bodyPr/>
    <a:lstStyle/>
    <a:p>
      <a:pPr>
        <a:defRPr sz="1100">
          <a:latin typeface="+mn-lt"/>
          <a:cs typeface="Arial" pitchFamily="34" charset="0"/>
        </a:defRPr>
      </a:pPr>
      <a:endParaRPr lang="cs-CZ"/>
    </a:p>
  </c:txPr>
  <c:externalData r:id="rId1">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'Graf č. 5'!$A$6</c:f>
              <c:strCache>
                <c:ptCount val="1"/>
                <c:pt idx="0">
                  <c:v>ČR</c:v>
                </c:pt>
              </c:strCache>
            </c:strRef>
          </c:tx>
          <c:spPr>
            <a:solidFill>
              <a:srgbClr val="FFCC66"/>
            </a:solidFill>
          </c:spPr>
          <c:invertIfNegative val="0"/>
          <c:dLbls>
            <c:dLbl>
              <c:idx val="0"/>
              <c:layout>
                <c:manualLayout>
                  <c:x val="4.4078511812260654E-3"/>
                  <c:y val="3.2407407407407406E-2"/>
                </c:manualLayout>
              </c:layout>
              <c:spPr>
                <a:noFill/>
              </c:spPr>
              <c:txPr>
                <a:bodyPr/>
                <a:lstStyle/>
                <a:p>
                  <a:pPr>
                    <a:defRPr sz="1050"/>
                  </a:pPr>
                  <a:endParaRPr lang="cs-CZ"/>
                </a:p>
              </c:txPr>
              <c:dLblPos val="outEnd"/>
              <c:showLegendKey val="0"/>
              <c:showVal val="1"/>
              <c:showCatName val="0"/>
              <c:showSerName val="0"/>
              <c:showPercent val="0"/>
              <c:showBubbleSize val="0"/>
            </c:dLbl>
            <c:dLbl>
              <c:idx val="1"/>
              <c:layout>
                <c:manualLayout>
                  <c:x val="-6.6117767718390369E-3"/>
                  <c:y val="0.11508019830854477"/>
                </c:manualLayout>
              </c:layout>
              <c:dLblPos val="outEnd"/>
              <c:showLegendKey val="0"/>
              <c:showVal val="1"/>
              <c:showCatName val="0"/>
              <c:showSerName val="0"/>
              <c:showPercent val="0"/>
              <c:showBubbleSize val="0"/>
            </c:dLbl>
            <c:dLbl>
              <c:idx val="2"/>
              <c:layout>
                <c:manualLayout>
                  <c:x val="0"/>
                  <c:y val="-9.2592592592592587E-3"/>
                </c:manualLayout>
              </c:layout>
              <c:dLblPos val="outEnd"/>
              <c:showLegendKey val="0"/>
              <c:showVal val="1"/>
              <c:showCatName val="0"/>
              <c:showSerName val="0"/>
              <c:showPercent val="0"/>
              <c:showBubbleSize val="0"/>
            </c:dLbl>
            <c:txPr>
              <a:bodyPr/>
              <a:lstStyle/>
              <a:p>
                <a:pPr>
                  <a:defRPr sz="1050"/>
                </a:pPr>
                <a:endParaRPr lang="cs-CZ"/>
              </a:p>
            </c:txPr>
            <c:dLblPos val="outEnd"/>
            <c:showLegendKey val="0"/>
            <c:showVal val="1"/>
            <c:showCatName val="0"/>
            <c:showSerName val="0"/>
            <c:showPercent val="0"/>
            <c:showBubbleSize val="0"/>
            <c:showLeaderLines val="0"/>
          </c:dLbls>
          <c:cat>
            <c:strRef>
              <c:f>'Graf č. 5'!$B$12:$B$15</c:f>
              <c:strCache>
                <c:ptCount val="4"/>
                <c:pt idx="0">
                  <c:v>Slunce </c:v>
                </c:pt>
                <c:pt idx="1">
                  <c:v>Voda</c:v>
                </c:pt>
                <c:pt idx="2">
                  <c:v>Vítr</c:v>
                </c:pt>
                <c:pt idx="3">
                  <c:v>Biomasa</c:v>
                </c:pt>
              </c:strCache>
            </c:strRef>
          </c:cat>
          <c:val>
            <c:numRef>
              <c:f>('Graf č. 5'!$E$6,'Graf č. 5'!$I$6,'Graf č. 5'!$M$6,'Graf č. 5'!$Q$6)</c:f>
              <c:numCache>
                <c:formatCode>#,##0</c:formatCode>
                <c:ptCount val="4"/>
                <c:pt idx="0">
                  <c:v>2320.0450450450448</c:v>
                </c:pt>
                <c:pt idx="1">
                  <c:v>-12.372406980572931</c:v>
                </c:pt>
                <c:pt idx="2">
                  <c:v>44.394307532106893</c:v>
                </c:pt>
                <c:pt idx="3">
                  <c:v>82.191484763345585</c:v>
                </c:pt>
              </c:numCache>
            </c:numRef>
          </c:val>
        </c:ser>
        <c:ser>
          <c:idx val="1"/>
          <c:order val="1"/>
          <c:tx>
            <c:strRef>
              <c:f>'Graf č. 5'!$A$7</c:f>
              <c:strCache>
                <c:ptCount val="1"/>
                <c:pt idx="0">
                  <c:v>Německo</c:v>
                </c:pt>
              </c:strCache>
            </c:strRef>
          </c:tx>
          <c:spPr>
            <a:solidFill>
              <a:srgbClr val="00B0F0"/>
            </a:solidFill>
          </c:spPr>
          <c:invertIfNegative val="0"/>
          <c:dLbls>
            <c:dLbl>
              <c:idx val="1"/>
              <c:layout>
                <c:manualLayout>
                  <c:x val="-4.4078511812260246E-3"/>
                  <c:y val="7.8042796733741621E-2"/>
                </c:manualLayout>
              </c:layout>
              <c:dLblPos val="outEnd"/>
              <c:showLegendKey val="0"/>
              <c:showVal val="1"/>
              <c:showCatName val="0"/>
              <c:showSerName val="0"/>
              <c:showPercent val="0"/>
              <c:showBubbleSize val="0"/>
            </c:dLbl>
            <c:dLbl>
              <c:idx val="2"/>
              <c:layout>
                <c:manualLayout>
                  <c:x val="0"/>
                  <c:y val="1.8518518518518517E-2"/>
                </c:manualLayout>
              </c:layout>
              <c:dLblPos val="outEnd"/>
              <c:showLegendKey val="0"/>
              <c:showVal val="1"/>
              <c:showCatName val="0"/>
              <c:showSerName val="0"/>
              <c:showPercent val="0"/>
              <c:showBubbleSize val="0"/>
            </c:dLbl>
            <c:txPr>
              <a:bodyPr/>
              <a:lstStyle/>
              <a:p>
                <a:pPr>
                  <a:defRPr sz="1050"/>
                </a:pPr>
                <a:endParaRPr lang="cs-CZ"/>
              </a:p>
            </c:txPr>
            <c:dLblPos val="outEnd"/>
            <c:showLegendKey val="0"/>
            <c:showVal val="1"/>
            <c:showCatName val="0"/>
            <c:showSerName val="0"/>
            <c:showPercent val="0"/>
            <c:showBubbleSize val="0"/>
            <c:showLeaderLines val="0"/>
          </c:dLbls>
          <c:cat>
            <c:strRef>
              <c:f>'Graf č. 5'!$B$12:$B$15</c:f>
              <c:strCache>
                <c:ptCount val="4"/>
                <c:pt idx="0">
                  <c:v>Slunce </c:v>
                </c:pt>
                <c:pt idx="1">
                  <c:v>Voda</c:v>
                </c:pt>
                <c:pt idx="2">
                  <c:v>Vítr</c:v>
                </c:pt>
                <c:pt idx="3">
                  <c:v>Biomasa</c:v>
                </c:pt>
              </c:strCache>
            </c:strRef>
          </c:cat>
          <c:val>
            <c:numRef>
              <c:f>('Graf č. 5'!$E$7,'Graf č. 5'!$I$7,'Graf č. 5'!$M$7,'Graf č. 5'!$Q$7)</c:f>
              <c:numCache>
                <c:formatCode>#,##0</c:formatCode>
                <c:ptCount val="4"/>
                <c:pt idx="0">
                  <c:v>299.69696969696969</c:v>
                </c:pt>
                <c:pt idx="1">
                  <c:v>-2.3214285714285716</c:v>
                </c:pt>
                <c:pt idx="2">
                  <c:v>19.455205811138015</c:v>
                </c:pt>
                <c:pt idx="3">
                  <c:v>30.627062706270628</c:v>
                </c:pt>
              </c:numCache>
            </c:numRef>
          </c:val>
        </c:ser>
        <c:ser>
          <c:idx val="2"/>
          <c:order val="2"/>
          <c:tx>
            <c:strRef>
              <c:f>'Graf č. 5'!$A$8</c:f>
              <c:strCache>
                <c:ptCount val="1"/>
                <c:pt idx="0">
                  <c:v>Slovensko</c:v>
                </c:pt>
              </c:strCache>
            </c:strRef>
          </c:tx>
          <c:spPr>
            <a:solidFill>
              <a:srgbClr val="7030A0"/>
            </a:solidFill>
          </c:spPr>
          <c:invertIfNegative val="0"/>
          <c:dLbls>
            <c:dLbl>
              <c:idx val="1"/>
              <c:layout>
                <c:manualLayout>
                  <c:x val="9.7805705737755416E-4"/>
                  <c:y val="8.9947506561679796E-2"/>
                </c:manualLayout>
              </c:layout>
              <c:dLblPos val="outEnd"/>
              <c:showLegendKey val="0"/>
              <c:showVal val="1"/>
              <c:showCatName val="0"/>
              <c:showSerName val="0"/>
              <c:showPercent val="0"/>
              <c:showBubbleSize val="0"/>
            </c:dLbl>
            <c:txPr>
              <a:bodyPr/>
              <a:lstStyle/>
              <a:p>
                <a:pPr>
                  <a:defRPr sz="1050"/>
                </a:pPr>
                <a:endParaRPr lang="cs-CZ"/>
              </a:p>
            </c:txPr>
            <c:dLblPos val="outEnd"/>
            <c:showLegendKey val="0"/>
            <c:showVal val="1"/>
            <c:showCatName val="0"/>
            <c:showSerName val="0"/>
            <c:showPercent val="0"/>
            <c:showBubbleSize val="0"/>
            <c:showLeaderLines val="0"/>
          </c:dLbls>
          <c:cat>
            <c:strRef>
              <c:f>'Graf č. 5'!$B$12:$B$15</c:f>
              <c:strCache>
                <c:ptCount val="4"/>
                <c:pt idx="0">
                  <c:v>Slunce </c:v>
                </c:pt>
                <c:pt idx="1">
                  <c:v>Voda</c:v>
                </c:pt>
                <c:pt idx="2">
                  <c:v>Vítr</c:v>
                </c:pt>
                <c:pt idx="3">
                  <c:v>Biomasa</c:v>
                </c:pt>
              </c:strCache>
            </c:strRef>
          </c:cat>
          <c:val>
            <c:numRef>
              <c:f>('Graf č. 5'!$E$8,'Graf č. 5'!$I$8,'Graf č. 5'!$M$8,'Graf č. 5'!$Q$8)</c:f>
              <c:numCache>
                <c:formatCode>#,##0</c:formatCode>
                <c:ptCount val="4"/>
                <c:pt idx="0">
                  <c:v>424</c:v>
                </c:pt>
                <c:pt idx="1">
                  <c:v>-1.6956521739130435</c:v>
                </c:pt>
                <c:pt idx="2">
                  <c:v>0</c:v>
                </c:pt>
                <c:pt idx="3">
                  <c:v>75.232774674115461</c:v>
                </c:pt>
              </c:numCache>
            </c:numRef>
          </c:val>
        </c:ser>
        <c:ser>
          <c:idx val="3"/>
          <c:order val="3"/>
          <c:tx>
            <c:strRef>
              <c:f>'Graf č. 5'!$A$9</c:f>
              <c:strCache>
                <c:ptCount val="1"/>
                <c:pt idx="0">
                  <c:v>Rakousko</c:v>
                </c:pt>
              </c:strCache>
            </c:strRef>
          </c:tx>
          <c:spPr>
            <a:solidFill>
              <a:srgbClr val="92D050"/>
            </a:solidFill>
          </c:spPr>
          <c:invertIfNegative val="0"/>
          <c:dLbls>
            <c:txPr>
              <a:bodyPr/>
              <a:lstStyle/>
              <a:p>
                <a:pPr>
                  <a:defRPr sz="1050"/>
                </a:pPr>
                <a:endParaRPr lang="cs-CZ"/>
              </a:p>
            </c:txPr>
            <c:dLblPos val="outEnd"/>
            <c:showLegendKey val="0"/>
            <c:showVal val="1"/>
            <c:showCatName val="0"/>
            <c:showSerName val="0"/>
            <c:showPercent val="0"/>
            <c:showBubbleSize val="0"/>
            <c:showLeaderLines val="0"/>
          </c:dLbls>
          <c:cat>
            <c:strRef>
              <c:f>'Graf č. 5'!$B$12:$B$15</c:f>
              <c:strCache>
                <c:ptCount val="4"/>
                <c:pt idx="0">
                  <c:v>Slunce </c:v>
                </c:pt>
                <c:pt idx="1">
                  <c:v>Voda</c:v>
                </c:pt>
                <c:pt idx="2">
                  <c:v>Vítr</c:v>
                </c:pt>
                <c:pt idx="3">
                  <c:v>Biomasa</c:v>
                </c:pt>
              </c:strCache>
            </c:strRef>
          </c:cat>
          <c:val>
            <c:numRef>
              <c:f>('Graf č. 5'!$E$9,'Graf č. 5'!$I$9,'Graf č. 5'!$M$9,'Graf č. 5'!$Q$9)</c:f>
              <c:numCache>
                <c:formatCode>#,##0</c:formatCode>
                <c:ptCount val="4"/>
                <c:pt idx="0">
                  <c:v>587.75510204081638</c:v>
                </c:pt>
                <c:pt idx="1">
                  <c:v>1.4294192016925975</c:v>
                </c:pt>
                <c:pt idx="2">
                  <c:v>19.169960474308301</c:v>
                </c:pt>
                <c:pt idx="3">
                  <c:v>6.224256292906178</c:v>
                </c:pt>
              </c:numCache>
            </c:numRef>
          </c:val>
        </c:ser>
        <c:dLbls>
          <c:dLblPos val="outEnd"/>
          <c:showLegendKey val="0"/>
          <c:showVal val="1"/>
          <c:showCatName val="0"/>
          <c:showSerName val="0"/>
          <c:showPercent val="0"/>
          <c:showBubbleSize val="0"/>
        </c:dLbls>
        <c:gapWidth val="150"/>
        <c:axId val="138804608"/>
        <c:axId val="139089024"/>
      </c:barChart>
      <c:catAx>
        <c:axId val="138804608"/>
        <c:scaling>
          <c:orientation val="minMax"/>
        </c:scaling>
        <c:delete val="0"/>
        <c:axPos val="b"/>
        <c:majorTickMark val="out"/>
        <c:minorTickMark val="none"/>
        <c:tickLblPos val="nextTo"/>
        <c:crossAx val="139089024"/>
        <c:crosses val="autoZero"/>
        <c:auto val="1"/>
        <c:lblAlgn val="ctr"/>
        <c:lblOffset val="100"/>
        <c:noMultiLvlLbl val="0"/>
      </c:catAx>
      <c:valAx>
        <c:axId val="139089024"/>
        <c:scaling>
          <c:orientation val="minMax"/>
          <c:min val="-50"/>
        </c:scaling>
        <c:delete val="0"/>
        <c:axPos val="l"/>
        <c:majorGridlines>
          <c:spPr>
            <a:ln>
              <a:solidFill>
                <a:schemeClr val="bg1">
                  <a:lumMod val="75000"/>
                </a:schemeClr>
              </a:solidFill>
            </a:ln>
          </c:spPr>
        </c:majorGridlines>
        <c:title>
          <c:tx>
            <c:rich>
              <a:bodyPr rot="0" vert="horz"/>
              <a:lstStyle/>
              <a:p>
                <a:pPr>
                  <a:defRPr sz="1000"/>
                </a:pPr>
                <a:r>
                  <a:rPr lang="en-US" sz="1000"/>
                  <a:t>Tempo růstu výroby</a:t>
                </a:r>
                <a:r>
                  <a:rPr lang="cs-CZ" sz="1000"/>
                  <a:t> mezi roky </a:t>
                </a:r>
                <a:br>
                  <a:rPr lang="cs-CZ" sz="1000"/>
                </a:br>
                <a:r>
                  <a:rPr lang="cs-CZ" sz="1000"/>
                  <a:t>2009 a 2012</a:t>
                </a:r>
                <a:r>
                  <a:rPr lang="en-US" sz="1000"/>
                  <a:t> v %</a:t>
                </a:r>
              </a:p>
            </c:rich>
          </c:tx>
          <c:layout>
            <c:manualLayout>
              <c:xMode val="edge"/>
              <c:yMode val="edge"/>
              <c:x val="7.5024470466046479E-3"/>
              <c:y val="0.44841269841269843"/>
            </c:manualLayout>
          </c:layout>
          <c:overlay val="0"/>
        </c:title>
        <c:numFmt formatCode="#,##0" sourceLinked="1"/>
        <c:majorTickMark val="out"/>
        <c:minorTickMark val="none"/>
        <c:tickLblPos val="nextTo"/>
        <c:crossAx val="138804608"/>
        <c:crosses val="autoZero"/>
        <c:crossBetween val="between"/>
      </c:valAx>
    </c:plotArea>
    <c:legend>
      <c:legendPos val="r"/>
      <c:layout/>
      <c:overlay val="0"/>
    </c:legend>
    <c:plotVisOnly val="1"/>
    <c:dispBlanksAs val="gap"/>
    <c:showDLblsOverMax val="0"/>
  </c:chart>
  <c:txPr>
    <a:bodyPr/>
    <a:lstStyle/>
    <a:p>
      <a:pPr>
        <a:defRPr sz="1100">
          <a:latin typeface="+mn-lt"/>
          <a:cs typeface="Arial" pitchFamily="34" charset="0"/>
        </a:defRPr>
      </a:pPr>
      <a:endParaRPr lang="cs-CZ"/>
    </a:p>
  </c:txPr>
  <c:externalData r:id="rId1">
    <c:autoUpdate val="0"/>
  </c:externalData>
</c:chartSpace>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56FB9639-ED43-46D3-9D3B-BC6845087AEF}" type="doc">
      <dgm:prSet loTypeId="urn:microsoft.com/office/officeart/2005/8/layout/hChevron3" loCatId="process" qsTypeId="urn:microsoft.com/office/officeart/2005/8/quickstyle/simple1" qsCatId="simple" csTypeId="urn:microsoft.com/office/officeart/2005/8/colors/accent1_2" csCatId="accent1" phldr="1"/>
      <dgm:spPr/>
    </dgm:pt>
    <dgm:pt modelId="{FBDAC72F-C3F5-43EB-A7BF-1976AA159935}">
      <dgm:prSet phldrT="[Text]" custT="1"/>
      <dgm:spPr/>
      <dgm:t>
        <a:bodyPr/>
        <a:lstStyle/>
        <a:p>
          <a:pPr>
            <a:lnSpc>
              <a:spcPct val="100000"/>
            </a:lnSpc>
          </a:pPr>
          <a:r>
            <a:rPr lang="cs-CZ" sz="900" b="1">
              <a:latin typeface="Calibri" pitchFamily="34" charset="0"/>
              <a:cs typeface="Calibri" pitchFamily="34" charset="0"/>
            </a:rPr>
            <a:t>1. 6. 2005</a:t>
          </a:r>
        </a:p>
      </dgm:t>
    </dgm:pt>
    <dgm:pt modelId="{03B2919E-0DE2-49BA-9B84-36EAEC0EE211}" type="parTrans" cxnId="{68052EE1-06FF-473E-A1BF-F4A96410389B}">
      <dgm:prSet/>
      <dgm:spPr/>
      <dgm:t>
        <a:bodyPr/>
        <a:lstStyle/>
        <a:p>
          <a:pPr>
            <a:lnSpc>
              <a:spcPct val="100000"/>
            </a:lnSpc>
          </a:pPr>
          <a:endParaRPr lang="cs-CZ" sz="900" b="1">
            <a:latin typeface="Calibri" pitchFamily="34" charset="0"/>
            <a:cs typeface="Calibri" pitchFamily="34" charset="0"/>
          </a:endParaRPr>
        </a:p>
      </dgm:t>
    </dgm:pt>
    <dgm:pt modelId="{A0244D53-AB52-4C02-948B-5D8096954745}" type="sibTrans" cxnId="{68052EE1-06FF-473E-A1BF-F4A96410389B}">
      <dgm:prSet/>
      <dgm:spPr/>
      <dgm:t>
        <a:bodyPr/>
        <a:lstStyle/>
        <a:p>
          <a:pPr>
            <a:lnSpc>
              <a:spcPct val="100000"/>
            </a:lnSpc>
          </a:pPr>
          <a:endParaRPr lang="cs-CZ" sz="900" b="1">
            <a:latin typeface="Calibri" pitchFamily="34" charset="0"/>
            <a:cs typeface="Calibri" pitchFamily="34" charset="0"/>
          </a:endParaRPr>
        </a:p>
      </dgm:t>
    </dgm:pt>
    <dgm:pt modelId="{A435ACB3-21AA-4E47-95D4-AD3918D19101}">
      <dgm:prSet phldrT="[Text]" custT="1"/>
      <dgm:spPr/>
      <dgm:t>
        <a:bodyPr/>
        <a:lstStyle/>
        <a:p>
          <a:pPr>
            <a:lnSpc>
              <a:spcPct val="100000"/>
            </a:lnSpc>
          </a:pPr>
          <a:r>
            <a:rPr lang="cs-CZ" sz="900" b="1">
              <a:latin typeface="Calibri" pitchFamily="34" charset="0"/>
              <a:cs typeface="Calibri" pitchFamily="34" charset="0"/>
            </a:rPr>
            <a:t>30. 11. 2005</a:t>
          </a:r>
        </a:p>
      </dgm:t>
    </dgm:pt>
    <dgm:pt modelId="{E9E9AB6F-1976-40AD-B4BA-304D2B0D085A}" type="parTrans" cxnId="{0F44C91F-641B-4F79-B272-EF359F6AF2CC}">
      <dgm:prSet/>
      <dgm:spPr/>
      <dgm:t>
        <a:bodyPr/>
        <a:lstStyle/>
        <a:p>
          <a:pPr>
            <a:lnSpc>
              <a:spcPct val="100000"/>
            </a:lnSpc>
          </a:pPr>
          <a:endParaRPr lang="cs-CZ" sz="900" b="1">
            <a:latin typeface="Calibri" pitchFamily="34" charset="0"/>
            <a:cs typeface="Calibri" pitchFamily="34" charset="0"/>
          </a:endParaRPr>
        </a:p>
      </dgm:t>
    </dgm:pt>
    <dgm:pt modelId="{2D7099FA-3BDC-4EDC-9D61-E87322654382}" type="sibTrans" cxnId="{0F44C91F-641B-4F79-B272-EF359F6AF2CC}">
      <dgm:prSet/>
      <dgm:spPr/>
      <dgm:t>
        <a:bodyPr/>
        <a:lstStyle/>
        <a:p>
          <a:pPr>
            <a:lnSpc>
              <a:spcPct val="100000"/>
            </a:lnSpc>
          </a:pPr>
          <a:endParaRPr lang="cs-CZ" sz="900" b="1">
            <a:latin typeface="Calibri" pitchFamily="34" charset="0"/>
            <a:cs typeface="Calibri" pitchFamily="34" charset="0"/>
          </a:endParaRPr>
        </a:p>
      </dgm:t>
    </dgm:pt>
    <dgm:pt modelId="{4A49C913-9207-4B01-80C1-12987604280E}">
      <dgm:prSet phldrT="[Text]" custT="1"/>
      <dgm:spPr/>
      <dgm:t>
        <a:bodyPr/>
        <a:lstStyle/>
        <a:p>
          <a:pPr>
            <a:lnSpc>
              <a:spcPct val="100000"/>
            </a:lnSpc>
          </a:pPr>
          <a:r>
            <a:rPr lang="cs-CZ" sz="900" b="1">
              <a:latin typeface="Calibri" pitchFamily="34" charset="0"/>
              <a:cs typeface="Calibri" pitchFamily="34" charset="0"/>
            </a:rPr>
            <a:t>1. 7. 2007</a:t>
          </a:r>
        </a:p>
      </dgm:t>
    </dgm:pt>
    <dgm:pt modelId="{30E19C2C-0947-4D88-8754-60B42FF4152C}" type="parTrans" cxnId="{264D7588-CF17-45B5-A863-44E72F5C288D}">
      <dgm:prSet/>
      <dgm:spPr/>
      <dgm:t>
        <a:bodyPr/>
        <a:lstStyle/>
        <a:p>
          <a:pPr>
            <a:lnSpc>
              <a:spcPct val="100000"/>
            </a:lnSpc>
          </a:pPr>
          <a:endParaRPr lang="cs-CZ" sz="900" b="1">
            <a:latin typeface="Calibri" pitchFamily="34" charset="0"/>
            <a:cs typeface="Calibri" pitchFamily="34" charset="0"/>
          </a:endParaRPr>
        </a:p>
      </dgm:t>
    </dgm:pt>
    <dgm:pt modelId="{724806A0-1195-4986-82CA-6C22F7040C49}" type="sibTrans" cxnId="{264D7588-CF17-45B5-A863-44E72F5C288D}">
      <dgm:prSet/>
      <dgm:spPr/>
      <dgm:t>
        <a:bodyPr/>
        <a:lstStyle/>
        <a:p>
          <a:pPr>
            <a:lnSpc>
              <a:spcPct val="100000"/>
            </a:lnSpc>
          </a:pPr>
          <a:endParaRPr lang="cs-CZ" sz="900" b="1">
            <a:latin typeface="Calibri" pitchFamily="34" charset="0"/>
            <a:cs typeface="Calibri" pitchFamily="34" charset="0"/>
          </a:endParaRPr>
        </a:p>
      </dgm:t>
    </dgm:pt>
    <dgm:pt modelId="{E07EB69B-F99F-4688-8538-4FEEAF5B227A}">
      <dgm:prSet phldrT="[Text]" custT="1"/>
      <dgm:spPr/>
      <dgm:t>
        <a:bodyPr/>
        <a:lstStyle/>
        <a:p>
          <a:pPr>
            <a:lnSpc>
              <a:spcPct val="100000"/>
            </a:lnSpc>
          </a:pPr>
          <a:r>
            <a:rPr lang="cs-CZ" sz="900" b="1">
              <a:latin typeface="Calibri" pitchFamily="34" charset="0"/>
              <a:cs typeface="Calibri" pitchFamily="34" charset="0"/>
            </a:rPr>
            <a:t>1. 1. 2008</a:t>
          </a:r>
        </a:p>
      </dgm:t>
    </dgm:pt>
    <dgm:pt modelId="{E3F7004E-2CE8-44D8-9B5B-B5A987BF1AAD}" type="parTrans" cxnId="{6C1E7AA1-9C93-4E38-9FEB-E58C0C6C650E}">
      <dgm:prSet/>
      <dgm:spPr/>
      <dgm:t>
        <a:bodyPr/>
        <a:lstStyle/>
        <a:p>
          <a:pPr>
            <a:lnSpc>
              <a:spcPct val="100000"/>
            </a:lnSpc>
          </a:pPr>
          <a:endParaRPr lang="cs-CZ" sz="900" b="1">
            <a:latin typeface="Calibri" pitchFamily="34" charset="0"/>
            <a:cs typeface="Calibri" pitchFamily="34" charset="0"/>
          </a:endParaRPr>
        </a:p>
      </dgm:t>
    </dgm:pt>
    <dgm:pt modelId="{B23F2BA9-37E0-41DE-8657-0D7DD8786872}" type="sibTrans" cxnId="{6C1E7AA1-9C93-4E38-9FEB-E58C0C6C650E}">
      <dgm:prSet/>
      <dgm:spPr/>
      <dgm:t>
        <a:bodyPr/>
        <a:lstStyle/>
        <a:p>
          <a:pPr>
            <a:lnSpc>
              <a:spcPct val="100000"/>
            </a:lnSpc>
          </a:pPr>
          <a:endParaRPr lang="cs-CZ" sz="900" b="1">
            <a:latin typeface="Calibri" pitchFamily="34" charset="0"/>
            <a:cs typeface="Calibri" pitchFamily="34" charset="0"/>
          </a:endParaRPr>
        </a:p>
      </dgm:t>
    </dgm:pt>
    <dgm:pt modelId="{B0825845-B83E-417A-8628-3B691756A49E}">
      <dgm:prSet phldrT="[Text]" custT="1"/>
      <dgm:spPr/>
      <dgm:t>
        <a:bodyPr/>
        <a:lstStyle/>
        <a:p>
          <a:pPr>
            <a:lnSpc>
              <a:spcPct val="100000"/>
            </a:lnSpc>
          </a:pPr>
          <a:r>
            <a:rPr lang="cs-CZ" sz="900" b="1">
              <a:latin typeface="Calibri" pitchFamily="34" charset="0"/>
              <a:cs typeface="Calibri" pitchFamily="34" charset="0"/>
            </a:rPr>
            <a:t>11. 5. 2009</a:t>
          </a:r>
        </a:p>
      </dgm:t>
    </dgm:pt>
    <dgm:pt modelId="{A7541D20-6E94-46AC-B28D-6AAE5B732025}" type="parTrans" cxnId="{DC94B922-84E3-4B43-A571-E553CCB6077C}">
      <dgm:prSet/>
      <dgm:spPr/>
      <dgm:t>
        <a:bodyPr/>
        <a:lstStyle/>
        <a:p>
          <a:pPr>
            <a:lnSpc>
              <a:spcPct val="100000"/>
            </a:lnSpc>
          </a:pPr>
          <a:endParaRPr lang="cs-CZ" sz="900" b="1">
            <a:latin typeface="Calibri" pitchFamily="34" charset="0"/>
            <a:cs typeface="Calibri" pitchFamily="34" charset="0"/>
          </a:endParaRPr>
        </a:p>
      </dgm:t>
    </dgm:pt>
    <dgm:pt modelId="{29CB1587-8903-4B35-B8DF-849973800EBB}" type="sibTrans" cxnId="{DC94B922-84E3-4B43-A571-E553CCB6077C}">
      <dgm:prSet/>
      <dgm:spPr/>
      <dgm:t>
        <a:bodyPr/>
        <a:lstStyle/>
        <a:p>
          <a:pPr>
            <a:lnSpc>
              <a:spcPct val="100000"/>
            </a:lnSpc>
          </a:pPr>
          <a:endParaRPr lang="cs-CZ" sz="900" b="1">
            <a:latin typeface="Calibri" pitchFamily="34" charset="0"/>
            <a:cs typeface="Calibri" pitchFamily="34" charset="0"/>
          </a:endParaRPr>
        </a:p>
      </dgm:t>
    </dgm:pt>
    <dgm:pt modelId="{D5C95941-2052-4B7F-B2D9-282EAF14DDAD}">
      <dgm:prSet phldrT="[Text]" custT="1"/>
      <dgm:spPr/>
      <dgm:t>
        <a:bodyPr/>
        <a:lstStyle/>
        <a:p>
          <a:pPr>
            <a:lnSpc>
              <a:spcPct val="100000"/>
            </a:lnSpc>
          </a:pPr>
          <a:r>
            <a:rPr lang="cs-CZ" sz="900" b="1">
              <a:latin typeface="Calibri" pitchFamily="34" charset="0"/>
              <a:cs typeface="Calibri" pitchFamily="34" charset="0"/>
            </a:rPr>
            <a:t>21. 4. 2010</a:t>
          </a:r>
        </a:p>
      </dgm:t>
    </dgm:pt>
    <dgm:pt modelId="{6347D226-D11E-43C5-9CB2-F63D8482DC43}" type="parTrans" cxnId="{723C218B-1AF8-4AA4-9C75-2A185DEB7CE9}">
      <dgm:prSet/>
      <dgm:spPr/>
      <dgm:t>
        <a:bodyPr/>
        <a:lstStyle/>
        <a:p>
          <a:pPr>
            <a:lnSpc>
              <a:spcPct val="100000"/>
            </a:lnSpc>
          </a:pPr>
          <a:endParaRPr lang="cs-CZ" sz="900" b="1">
            <a:latin typeface="Calibri" pitchFamily="34" charset="0"/>
            <a:cs typeface="Calibri" pitchFamily="34" charset="0"/>
          </a:endParaRPr>
        </a:p>
      </dgm:t>
    </dgm:pt>
    <dgm:pt modelId="{6A779D64-6FD2-4FFE-9DDA-88F64AEFBFEE}" type="sibTrans" cxnId="{723C218B-1AF8-4AA4-9C75-2A185DEB7CE9}">
      <dgm:prSet/>
      <dgm:spPr/>
      <dgm:t>
        <a:bodyPr/>
        <a:lstStyle/>
        <a:p>
          <a:pPr>
            <a:lnSpc>
              <a:spcPct val="100000"/>
            </a:lnSpc>
          </a:pPr>
          <a:endParaRPr lang="cs-CZ" sz="900" b="1">
            <a:latin typeface="Calibri" pitchFamily="34" charset="0"/>
            <a:cs typeface="Calibri" pitchFamily="34" charset="0"/>
          </a:endParaRPr>
        </a:p>
      </dgm:t>
    </dgm:pt>
    <dgm:pt modelId="{456FBFEB-158A-4875-86DD-880DC1BE49D6}">
      <dgm:prSet phldrT="[Text]" custT="1"/>
      <dgm:spPr/>
      <dgm:t>
        <a:bodyPr/>
        <a:lstStyle/>
        <a:p>
          <a:pPr>
            <a:lnSpc>
              <a:spcPct val="100000"/>
            </a:lnSpc>
          </a:pPr>
          <a:r>
            <a:rPr lang="cs-CZ" sz="900" b="1">
              <a:latin typeface="Calibri" pitchFamily="34" charset="0"/>
              <a:cs typeface="Calibri" pitchFamily="34" charset="0"/>
            </a:rPr>
            <a:t>1. 3. 2011</a:t>
          </a:r>
        </a:p>
      </dgm:t>
    </dgm:pt>
    <dgm:pt modelId="{C36F716B-A21C-43E2-A9E3-4FD459A9FA66}" type="parTrans" cxnId="{449AEF51-8819-4958-8C32-3F02F81EDC83}">
      <dgm:prSet/>
      <dgm:spPr/>
      <dgm:t>
        <a:bodyPr/>
        <a:lstStyle/>
        <a:p>
          <a:pPr>
            <a:lnSpc>
              <a:spcPct val="100000"/>
            </a:lnSpc>
          </a:pPr>
          <a:endParaRPr lang="cs-CZ" sz="900" b="1">
            <a:latin typeface="Calibri" pitchFamily="34" charset="0"/>
            <a:cs typeface="Calibri" pitchFamily="34" charset="0"/>
          </a:endParaRPr>
        </a:p>
      </dgm:t>
    </dgm:pt>
    <dgm:pt modelId="{A52AA1EB-6880-4178-9A86-7E098C4E6EFD}" type="sibTrans" cxnId="{449AEF51-8819-4958-8C32-3F02F81EDC83}">
      <dgm:prSet/>
      <dgm:spPr/>
      <dgm:t>
        <a:bodyPr/>
        <a:lstStyle/>
        <a:p>
          <a:pPr>
            <a:lnSpc>
              <a:spcPct val="100000"/>
            </a:lnSpc>
          </a:pPr>
          <a:endParaRPr lang="cs-CZ" sz="900" b="1">
            <a:latin typeface="Calibri" pitchFamily="34" charset="0"/>
            <a:cs typeface="Calibri" pitchFamily="34" charset="0"/>
          </a:endParaRPr>
        </a:p>
      </dgm:t>
    </dgm:pt>
    <dgm:pt modelId="{0D528859-4FE5-46C0-ABAB-27AF5462DF94}">
      <dgm:prSet phldrT="[Text]" custT="1"/>
      <dgm:spPr/>
      <dgm:t>
        <a:bodyPr/>
        <a:lstStyle/>
        <a:p>
          <a:pPr>
            <a:lnSpc>
              <a:spcPct val="100000"/>
            </a:lnSpc>
          </a:pPr>
          <a:r>
            <a:rPr lang="cs-CZ" sz="900" b="1">
              <a:latin typeface="Calibri" pitchFamily="34" charset="0"/>
              <a:cs typeface="Calibri" pitchFamily="34" charset="0"/>
            </a:rPr>
            <a:t>1. 1. 2011</a:t>
          </a:r>
        </a:p>
      </dgm:t>
    </dgm:pt>
    <dgm:pt modelId="{2E04D0D6-E4A9-4DAD-A3DD-EC06D1373CEE}" type="parTrans" cxnId="{519DF1A2-EBD3-4AE6-A62B-13C9E6C8A458}">
      <dgm:prSet/>
      <dgm:spPr/>
      <dgm:t>
        <a:bodyPr/>
        <a:lstStyle/>
        <a:p>
          <a:pPr>
            <a:lnSpc>
              <a:spcPct val="100000"/>
            </a:lnSpc>
          </a:pPr>
          <a:endParaRPr lang="cs-CZ" sz="900" b="1">
            <a:latin typeface="Calibri" pitchFamily="34" charset="0"/>
            <a:cs typeface="Calibri" pitchFamily="34" charset="0"/>
          </a:endParaRPr>
        </a:p>
      </dgm:t>
    </dgm:pt>
    <dgm:pt modelId="{DD4DC176-C301-45D7-96FB-0F7A7FCEA027}" type="sibTrans" cxnId="{519DF1A2-EBD3-4AE6-A62B-13C9E6C8A458}">
      <dgm:prSet/>
      <dgm:spPr/>
      <dgm:t>
        <a:bodyPr/>
        <a:lstStyle/>
        <a:p>
          <a:pPr>
            <a:lnSpc>
              <a:spcPct val="100000"/>
            </a:lnSpc>
          </a:pPr>
          <a:endParaRPr lang="cs-CZ" sz="900" b="1">
            <a:latin typeface="Calibri" pitchFamily="34" charset="0"/>
            <a:cs typeface="Calibri" pitchFamily="34" charset="0"/>
          </a:endParaRPr>
        </a:p>
      </dgm:t>
    </dgm:pt>
    <dgm:pt modelId="{35940ED3-C086-481A-8678-40032167ABDA}">
      <dgm:prSet phldrT="[Text]" custT="1"/>
      <dgm:spPr/>
      <dgm:t>
        <a:bodyPr/>
        <a:lstStyle/>
        <a:p>
          <a:pPr>
            <a:lnSpc>
              <a:spcPct val="100000"/>
            </a:lnSpc>
          </a:pPr>
          <a:r>
            <a:rPr lang="cs-CZ" sz="900" b="1">
              <a:latin typeface="Calibri" pitchFamily="34" charset="0"/>
              <a:cs typeface="Calibri" pitchFamily="34" charset="0"/>
            </a:rPr>
            <a:t>31. 1. 2012</a:t>
          </a:r>
        </a:p>
      </dgm:t>
    </dgm:pt>
    <dgm:pt modelId="{6760600A-D2D3-481A-B476-69C60E317925}" type="parTrans" cxnId="{7C61F838-D833-4823-B8D3-7F6B203781B1}">
      <dgm:prSet/>
      <dgm:spPr/>
      <dgm:t>
        <a:bodyPr/>
        <a:lstStyle/>
        <a:p>
          <a:pPr>
            <a:lnSpc>
              <a:spcPct val="100000"/>
            </a:lnSpc>
          </a:pPr>
          <a:endParaRPr lang="cs-CZ" sz="900" b="1">
            <a:latin typeface="Calibri" pitchFamily="34" charset="0"/>
            <a:cs typeface="Calibri" pitchFamily="34" charset="0"/>
          </a:endParaRPr>
        </a:p>
      </dgm:t>
    </dgm:pt>
    <dgm:pt modelId="{8CDD8E38-DD36-418B-92B9-72FABFD8D66D}" type="sibTrans" cxnId="{7C61F838-D833-4823-B8D3-7F6B203781B1}">
      <dgm:prSet/>
      <dgm:spPr/>
      <dgm:t>
        <a:bodyPr/>
        <a:lstStyle/>
        <a:p>
          <a:pPr>
            <a:lnSpc>
              <a:spcPct val="100000"/>
            </a:lnSpc>
          </a:pPr>
          <a:endParaRPr lang="cs-CZ" sz="900" b="1">
            <a:latin typeface="Calibri" pitchFamily="34" charset="0"/>
            <a:cs typeface="Calibri" pitchFamily="34" charset="0"/>
          </a:endParaRPr>
        </a:p>
      </dgm:t>
    </dgm:pt>
    <dgm:pt modelId="{CC3D8872-8619-417E-9C43-8180A5132CC7}">
      <dgm:prSet phldrT="[Text]" custT="1"/>
      <dgm:spPr/>
      <dgm:t>
        <a:bodyPr/>
        <a:lstStyle/>
        <a:p>
          <a:pPr>
            <a:lnSpc>
              <a:spcPct val="100000"/>
            </a:lnSpc>
          </a:pPr>
          <a:r>
            <a:rPr lang="cs-CZ" sz="900" b="1">
              <a:latin typeface="Calibri" pitchFamily="34" charset="0"/>
              <a:cs typeface="Calibri" pitchFamily="34" charset="0"/>
            </a:rPr>
            <a:t>13. 9. 2013</a:t>
          </a:r>
        </a:p>
      </dgm:t>
    </dgm:pt>
    <dgm:pt modelId="{2A2EE927-04A4-4D08-9974-76F975A642C9}" type="parTrans" cxnId="{DE9CFBC4-EF8E-428B-AEFC-A29ABB71A7BC}">
      <dgm:prSet/>
      <dgm:spPr/>
      <dgm:t>
        <a:bodyPr/>
        <a:lstStyle/>
        <a:p>
          <a:pPr>
            <a:lnSpc>
              <a:spcPct val="100000"/>
            </a:lnSpc>
          </a:pPr>
          <a:endParaRPr lang="cs-CZ" sz="900" b="1">
            <a:latin typeface="Calibri" pitchFamily="34" charset="0"/>
            <a:cs typeface="Calibri" pitchFamily="34" charset="0"/>
          </a:endParaRPr>
        </a:p>
      </dgm:t>
    </dgm:pt>
    <dgm:pt modelId="{0D2240CF-E038-4A21-8B03-F851B9DCDFE9}" type="sibTrans" cxnId="{DE9CFBC4-EF8E-428B-AEFC-A29ABB71A7BC}">
      <dgm:prSet/>
      <dgm:spPr/>
      <dgm:t>
        <a:bodyPr/>
        <a:lstStyle/>
        <a:p>
          <a:pPr>
            <a:lnSpc>
              <a:spcPct val="100000"/>
            </a:lnSpc>
          </a:pPr>
          <a:endParaRPr lang="cs-CZ" sz="900" b="1">
            <a:latin typeface="Calibri" pitchFamily="34" charset="0"/>
            <a:cs typeface="Calibri" pitchFamily="34" charset="0"/>
          </a:endParaRPr>
        </a:p>
      </dgm:t>
    </dgm:pt>
    <dgm:pt modelId="{AEF7D794-8458-4E36-B77D-7C7FAA8A67BD}">
      <dgm:prSet phldrT="[Text]" custT="1"/>
      <dgm:spPr/>
      <dgm:t>
        <a:bodyPr/>
        <a:lstStyle/>
        <a:p>
          <a:pPr>
            <a:lnSpc>
              <a:spcPct val="100000"/>
            </a:lnSpc>
          </a:pPr>
          <a:r>
            <a:rPr lang="cs-CZ" sz="900" b="1">
              <a:latin typeface="Calibri" pitchFamily="34" charset="0"/>
              <a:cs typeface="Calibri" pitchFamily="34" charset="0"/>
            </a:rPr>
            <a:t>1. 1. 2014</a:t>
          </a:r>
        </a:p>
      </dgm:t>
    </dgm:pt>
    <dgm:pt modelId="{62B4A8E5-1997-40C4-BC9C-CFC696FF4479}" type="parTrans" cxnId="{239A703B-7284-41E7-8609-29D80BCF5C7A}">
      <dgm:prSet/>
      <dgm:spPr/>
      <dgm:t>
        <a:bodyPr/>
        <a:lstStyle/>
        <a:p>
          <a:pPr>
            <a:lnSpc>
              <a:spcPct val="100000"/>
            </a:lnSpc>
          </a:pPr>
          <a:endParaRPr lang="cs-CZ" sz="900" b="1">
            <a:latin typeface="Calibri" pitchFamily="34" charset="0"/>
            <a:cs typeface="Calibri" pitchFamily="34" charset="0"/>
          </a:endParaRPr>
        </a:p>
      </dgm:t>
    </dgm:pt>
    <dgm:pt modelId="{0257C1D0-285B-443D-A255-1CF92245C7FA}" type="sibTrans" cxnId="{239A703B-7284-41E7-8609-29D80BCF5C7A}">
      <dgm:prSet/>
      <dgm:spPr/>
      <dgm:t>
        <a:bodyPr/>
        <a:lstStyle/>
        <a:p>
          <a:pPr>
            <a:lnSpc>
              <a:spcPct val="100000"/>
            </a:lnSpc>
          </a:pPr>
          <a:endParaRPr lang="cs-CZ" sz="900" b="1">
            <a:latin typeface="Calibri" pitchFamily="34" charset="0"/>
            <a:cs typeface="Calibri" pitchFamily="34" charset="0"/>
          </a:endParaRPr>
        </a:p>
      </dgm:t>
    </dgm:pt>
    <dgm:pt modelId="{5D467133-4D7F-4357-82EF-90D5000E0C3C}" type="pres">
      <dgm:prSet presAssocID="{56FB9639-ED43-46D3-9D3B-BC6845087AEF}" presName="Name0" presStyleCnt="0">
        <dgm:presLayoutVars>
          <dgm:dir/>
          <dgm:resizeHandles val="exact"/>
        </dgm:presLayoutVars>
      </dgm:prSet>
      <dgm:spPr/>
    </dgm:pt>
    <dgm:pt modelId="{0567202F-BA4E-495A-AEB1-32FEFCC7136A}" type="pres">
      <dgm:prSet presAssocID="{FBDAC72F-C3F5-43EB-A7BF-1976AA159935}" presName="parTxOnly" presStyleLbl="node1" presStyleIdx="0" presStyleCnt="11" custScaleY="89658">
        <dgm:presLayoutVars>
          <dgm:bulletEnabled val="1"/>
        </dgm:presLayoutVars>
      </dgm:prSet>
      <dgm:spPr/>
      <dgm:t>
        <a:bodyPr/>
        <a:lstStyle/>
        <a:p>
          <a:endParaRPr lang="cs-CZ"/>
        </a:p>
      </dgm:t>
    </dgm:pt>
    <dgm:pt modelId="{5556F83C-C63A-4DDD-A7DD-DCAF067D372E}" type="pres">
      <dgm:prSet presAssocID="{A0244D53-AB52-4C02-948B-5D8096954745}" presName="parSpace" presStyleCnt="0"/>
      <dgm:spPr/>
    </dgm:pt>
    <dgm:pt modelId="{B9AC9146-E5BE-43A2-9822-2661EFAD257B}" type="pres">
      <dgm:prSet presAssocID="{A435ACB3-21AA-4E47-95D4-AD3918D19101}" presName="parTxOnly" presStyleLbl="node1" presStyleIdx="1" presStyleCnt="11" custScaleX="113792" custScaleY="89658">
        <dgm:presLayoutVars>
          <dgm:bulletEnabled val="1"/>
        </dgm:presLayoutVars>
      </dgm:prSet>
      <dgm:spPr/>
      <dgm:t>
        <a:bodyPr/>
        <a:lstStyle/>
        <a:p>
          <a:endParaRPr lang="cs-CZ"/>
        </a:p>
      </dgm:t>
    </dgm:pt>
    <dgm:pt modelId="{829BE05A-122A-4328-B694-E307376AB7B8}" type="pres">
      <dgm:prSet presAssocID="{2D7099FA-3BDC-4EDC-9D61-E87322654382}" presName="parSpace" presStyleCnt="0"/>
      <dgm:spPr/>
    </dgm:pt>
    <dgm:pt modelId="{2E3CC6E4-FDE9-426E-BF10-429B817B9CC8}" type="pres">
      <dgm:prSet presAssocID="{4A49C913-9207-4B01-80C1-12987604280E}" presName="parTxOnly" presStyleLbl="node1" presStyleIdx="2" presStyleCnt="11" custScaleY="89658">
        <dgm:presLayoutVars>
          <dgm:bulletEnabled val="1"/>
        </dgm:presLayoutVars>
      </dgm:prSet>
      <dgm:spPr/>
      <dgm:t>
        <a:bodyPr/>
        <a:lstStyle/>
        <a:p>
          <a:endParaRPr lang="cs-CZ"/>
        </a:p>
      </dgm:t>
    </dgm:pt>
    <dgm:pt modelId="{84AD9780-3007-4BAF-9A15-6F3496514171}" type="pres">
      <dgm:prSet presAssocID="{724806A0-1195-4986-82CA-6C22F7040C49}" presName="parSpace" presStyleCnt="0"/>
      <dgm:spPr/>
    </dgm:pt>
    <dgm:pt modelId="{A6C0B6EB-1905-4478-B8EE-01C0DA1AFC9E}" type="pres">
      <dgm:prSet presAssocID="{E07EB69B-F99F-4688-8538-4FEEAF5B227A}" presName="parTxOnly" presStyleLbl="node1" presStyleIdx="3" presStyleCnt="11" custScaleY="89658">
        <dgm:presLayoutVars>
          <dgm:bulletEnabled val="1"/>
        </dgm:presLayoutVars>
      </dgm:prSet>
      <dgm:spPr/>
      <dgm:t>
        <a:bodyPr/>
        <a:lstStyle/>
        <a:p>
          <a:endParaRPr lang="cs-CZ"/>
        </a:p>
      </dgm:t>
    </dgm:pt>
    <dgm:pt modelId="{B3889038-6A74-45A0-A990-90ED83C6AB5A}" type="pres">
      <dgm:prSet presAssocID="{B23F2BA9-37E0-41DE-8657-0D7DD8786872}" presName="parSpace" presStyleCnt="0"/>
      <dgm:spPr/>
    </dgm:pt>
    <dgm:pt modelId="{F6BE4588-9A61-4DC1-AD0F-BE414FF2240B}" type="pres">
      <dgm:prSet presAssocID="{B0825845-B83E-417A-8628-3B691756A49E}" presName="parTxOnly" presStyleLbl="node1" presStyleIdx="4" presStyleCnt="11" custScaleX="109606" custScaleY="89658">
        <dgm:presLayoutVars>
          <dgm:bulletEnabled val="1"/>
        </dgm:presLayoutVars>
      </dgm:prSet>
      <dgm:spPr/>
      <dgm:t>
        <a:bodyPr/>
        <a:lstStyle/>
        <a:p>
          <a:endParaRPr lang="cs-CZ"/>
        </a:p>
      </dgm:t>
    </dgm:pt>
    <dgm:pt modelId="{21D3FC87-1DC6-4201-8FFC-A35C7D72B852}" type="pres">
      <dgm:prSet presAssocID="{29CB1587-8903-4B35-B8DF-849973800EBB}" presName="parSpace" presStyleCnt="0"/>
      <dgm:spPr/>
    </dgm:pt>
    <dgm:pt modelId="{BF10D648-756F-4379-9C41-36356F27CC03}" type="pres">
      <dgm:prSet presAssocID="{D5C95941-2052-4B7F-B2D9-282EAF14DDAD}" presName="parTxOnly" presStyleLbl="node1" presStyleIdx="5" presStyleCnt="11" custScaleX="109606" custScaleY="89658">
        <dgm:presLayoutVars>
          <dgm:bulletEnabled val="1"/>
        </dgm:presLayoutVars>
      </dgm:prSet>
      <dgm:spPr/>
      <dgm:t>
        <a:bodyPr/>
        <a:lstStyle/>
        <a:p>
          <a:endParaRPr lang="cs-CZ"/>
        </a:p>
      </dgm:t>
    </dgm:pt>
    <dgm:pt modelId="{70F710E6-783C-4A46-9B36-C00B9D93DDAB}" type="pres">
      <dgm:prSet presAssocID="{6A779D64-6FD2-4FFE-9DDA-88F64AEFBFEE}" presName="parSpace" presStyleCnt="0"/>
      <dgm:spPr/>
    </dgm:pt>
    <dgm:pt modelId="{F7A79552-C1E9-4FB7-AE12-BD9DEE757165}" type="pres">
      <dgm:prSet presAssocID="{456FBFEB-158A-4875-86DD-880DC1BE49D6}" presName="parTxOnly" presStyleLbl="node1" presStyleIdx="6" presStyleCnt="11" custScaleY="89658">
        <dgm:presLayoutVars>
          <dgm:bulletEnabled val="1"/>
        </dgm:presLayoutVars>
      </dgm:prSet>
      <dgm:spPr/>
      <dgm:t>
        <a:bodyPr/>
        <a:lstStyle/>
        <a:p>
          <a:endParaRPr lang="cs-CZ"/>
        </a:p>
      </dgm:t>
    </dgm:pt>
    <dgm:pt modelId="{5A833684-1122-485E-A018-8358C816640F}" type="pres">
      <dgm:prSet presAssocID="{A52AA1EB-6880-4178-9A86-7E098C4E6EFD}" presName="parSpace" presStyleCnt="0"/>
      <dgm:spPr/>
    </dgm:pt>
    <dgm:pt modelId="{D0C9A8B7-7B34-4692-94A1-6149A74A6D3B}" type="pres">
      <dgm:prSet presAssocID="{0D528859-4FE5-46C0-ABAB-27AF5462DF94}" presName="parTxOnly" presStyleLbl="node1" presStyleIdx="7" presStyleCnt="11" custScaleY="89658">
        <dgm:presLayoutVars>
          <dgm:bulletEnabled val="1"/>
        </dgm:presLayoutVars>
      </dgm:prSet>
      <dgm:spPr/>
      <dgm:t>
        <a:bodyPr/>
        <a:lstStyle/>
        <a:p>
          <a:endParaRPr lang="cs-CZ"/>
        </a:p>
      </dgm:t>
    </dgm:pt>
    <dgm:pt modelId="{7C0A35B9-3559-419B-891F-D21646ACACB5}" type="pres">
      <dgm:prSet presAssocID="{DD4DC176-C301-45D7-96FB-0F7A7FCEA027}" presName="parSpace" presStyleCnt="0"/>
      <dgm:spPr/>
    </dgm:pt>
    <dgm:pt modelId="{4DEAFED4-D4B9-4880-B1AA-84418212BCBD}" type="pres">
      <dgm:prSet presAssocID="{35940ED3-C086-481A-8678-40032167ABDA}" presName="parTxOnly" presStyleLbl="node1" presStyleIdx="8" presStyleCnt="11" custScaleX="110108" custScaleY="89658">
        <dgm:presLayoutVars>
          <dgm:bulletEnabled val="1"/>
        </dgm:presLayoutVars>
      </dgm:prSet>
      <dgm:spPr/>
      <dgm:t>
        <a:bodyPr/>
        <a:lstStyle/>
        <a:p>
          <a:endParaRPr lang="cs-CZ"/>
        </a:p>
      </dgm:t>
    </dgm:pt>
    <dgm:pt modelId="{0D22B6C5-7822-4614-896B-B0511038E865}" type="pres">
      <dgm:prSet presAssocID="{8CDD8E38-DD36-418B-92B9-72FABFD8D66D}" presName="parSpace" presStyleCnt="0"/>
      <dgm:spPr/>
    </dgm:pt>
    <dgm:pt modelId="{95C39FD1-5FD9-43CA-A495-B8A0ED0F675B}" type="pres">
      <dgm:prSet presAssocID="{CC3D8872-8619-417E-9C43-8180A5132CC7}" presName="parTxOnly" presStyleLbl="node1" presStyleIdx="9" presStyleCnt="11" custScaleX="110108" custScaleY="89658">
        <dgm:presLayoutVars>
          <dgm:bulletEnabled val="1"/>
        </dgm:presLayoutVars>
      </dgm:prSet>
      <dgm:spPr/>
      <dgm:t>
        <a:bodyPr/>
        <a:lstStyle/>
        <a:p>
          <a:endParaRPr lang="cs-CZ"/>
        </a:p>
      </dgm:t>
    </dgm:pt>
    <dgm:pt modelId="{35097A66-A3E9-4739-919E-B68A9F906394}" type="pres">
      <dgm:prSet presAssocID="{0D2240CF-E038-4A21-8B03-F851B9DCDFE9}" presName="parSpace" presStyleCnt="0"/>
      <dgm:spPr/>
    </dgm:pt>
    <dgm:pt modelId="{42E2E26C-27A8-4721-AE88-CE2E50881F07}" type="pres">
      <dgm:prSet presAssocID="{AEF7D794-8458-4E36-B77D-7C7FAA8A67BD}" presName="parTxOnly" presStyleLbl="node1" presStyleIdx="10" presStyleCnt="11" custScaleX="110108" custScaleY="89658">
        <dgm:presLayoutVars>
          <dgm:bulletEnabled val="1"/>
        </dgm:presLayoutVars>
      </dgm:prSet>
      <dgm:spPr/>
      <dgm:t>
        <a:bodyPr/>
        <a:lstStyle/>
        <a:p>
          <a:endParaRPr lang="cs-CZ"/>
        </a:p>
      </dgm:t>
    </dgm:pt>
  </dgm:ptLst>
  <dgm:cxnLst>
    <dgm:cxn modelId="{519DF1A2-EBD3-4AE6-A62B-13C9E6C8A458}" srcId="{56FB9639-ED43-46D3-9D3B-BC6845087AEF}" destId="{0D528859-4FE5-46C0-ABAB-27AF5462DF94}" srcOrd="7" destOrd="0" parTransId="{2E04D0D6-E4A9-4DAD-A3DD-EC06D1373CEE}" sibTransId="{DD4DC176-C301-45D7-96FB-0F7A7FCEA027}"/>
    <dgm:cxn modelId="{ACBA85E0-0235-42A9-A2CE-3C6C3188054E}" type="presOf" srcId="{E07EB69B-F99F-4688-8538-4FEEAF5B227A}" destId="{A6C0B6EB-1905-4478-B8EE-01C0DA1AFC9E}" srcOrd="0" destOrd="0" presId="urn:microsoft.com/office/officeart/2005/8/layout/hChevron3"/>
    <dgm:cxn modelId="{264D7588-CF17-45B5-A863-44E72F5C288D}" srcId="{56FB9639-ED43-46D3-9D3B-BC6845087AEF}" destId="{4A49C913-9207-4B01-80C1-12987604280E}" srcOrd="2" destOrd="0" parTransId="{30E19C2C-0947-4D88-8754-60B42FF4152C}" sibTransId="{724806A0-1195-4986-82CA-6C22F7040C49}"/>
    <dgm:cxn modelId="{68052EE1-06FF-473E-A1BF-F4A96410389B}" srcId="{56FB9639-ED43-46D3-9D3B-BC6845087AEF}" destId="{FBDAC72F-C3F5-43EB-A7BF-1976AA159935}" srcOrd="0" destOrd="0" parTransId="{03B2919E-0DE2-49BA-9B84-36EAEC0EE211}" sibTransId="{A0244D53-AB52-4C02-948B-5D8096954745}"/>
    <dgm:cxn modelId="{239D5AF8-418F-4A1D-885F-1C1815312693}" type="presOf" srcId="{AEF7D794-8458-4E36-B77D-7C7FAA8A67BD}" destId="{42E2E26C-27A8-4721-AE88-CE2E50881F07}" srcOrd="0" destOrd="0" presId="urn:microsoft.com/office/officeart/2005/8/layout/hChevron3"/>
    <dgm:cxn modelId="{00F780A2-6FE2-497B-8022-9DFBC12F2600}" type="presOf" srcId="{D5C95941-2052-4B7F-B2D9-282EAF14DDAD}" destId="{BF10D648-756F-4379-9C41-36356F27CC03}" srcOrd="0" destOrd="0" presId="urn:microsoft.com/office/officeart/2005/8/layout/hChevron3"/>
    <dgm:cxn modelId="{0F44C91F-641B-4F79-B272-EF359F6AF2CC}" srcId="{56FB9639-ED43-46D3-9D3B-BC6845087AEF}" destId="{A435ACB3-21AA-4E47-95D4-AD3918D19101}" srcOrd="1" destOrd="0" parTransId="{E9E9AB6F-1976-40AD-B4BA-304D2B0D085A}" sibTransId="{2D7099FA-3BDC-4EDC-9D61-E87322654382}"/>
    <dgm:cxn modelId="{B58F3ECC-706E-439A-BA5D-EE3578CDFACF}" type="presOf" srcId="{FBDAC72F-C3F5-43EB-A7BF-1976AA159935}" destId="{0567202F-BA4E-495A-AEB1-32FEFCC7136A}" srcOrd="0" destOrd="0" presId="urn:microsoft.com/office/officeart/2005/8/layout/hChevron3"/>
    <dgm:cxn modelId="{08EF217A-5237-4FD1-9EE6-74E2C3108CD7}" type="presOf" srcId="{456FBFEB-158A-4875-86DD-880DC1BE49D6}" destId="{F7A79552-C1E9-4FB7-AE12-BD9DEE757165}" srcOrd="0" destOrd="0" presId="urn:microsoft.com/office/officeart/2005/8/layout/hChevron3"/>
    <dgm:cxn modelId="{7C61F838-D833-4823-B8D3-7F6B203781B1}" srcId="{56FB9639-ED43-46D3-9D3B-BC6845087AEF}" destId="{35940ED3-C086-481A-8678-40032167ABDA}" srcOrd="8" destOrd="0" parTransId="{6760600A-D2D3-481A-B476-69C60E317925}" sibTransId="{8CDD8E38-DD36-418B-92B9-72FABFD8D66D}"/>
    <dgm:cxn modelId="{DC94B922-84E3-4B43-A571-E553CCB6077C}" srcId="{56FB9639-ED43-46D3-9D3B-BC6845087AEF}" destId="{B0825845-B83E-417A-8628-3B691756A49E}" srcOrd="4" destOrd="0" parTransId="{A7541D20-6E94-46AC-B28D-6AAE5B732025}" sibTransId="{29CB1587-8903-4B35-B8DF-849973800EBB}"/>
    <dgm:cxn modelId="{BEFEDEDE-D1E7-470D-B3E6-5A6599790284}" type="presOf" srcId="{CC3D8872-8619-417E-9C43-8180A5132CC7}" destId="{95C39FD1-5FD9-43CA-A495-B8A0ED0F675B}" srcOrd="0" destOrd="0" presId="urn:microsoft.com/office/officeart/2005/8/layout/hChevron3"/>
    <dgm:cxn modelId="{DD4EF517-7071-48B6-ACB7-244834405AEA}" type="presOf" srcId="{4A49C913-9207-4B01-80C1-12987604280E}" destId="{2E3CC6E4-FDE9-426E-BF10-429B817B9CC8}" srcOrd="0" destOrd="0" presId="urn:microsoft.com/office/officeart/2005/8/layout/hChevron3"/>
    <dgm:cxn modelId="{F4A9E7E1-1B5A-4BEE-950C-34299376F56D}" type="presOf" srcId="{56FB9639-ED43-46D3-9D3B-BC6845087AEF}" destId="{5D467133-4D7F-4357-82EF-90D5000E0C3C}" srcOrd="0" destOrd="0" presId="urn:microsoft.com/office/officeart/2005/8/layout/hChevron3"/>
    <dgm:cxn modelId="{723C218B-1AF8-4AA4-9C75-2A185DEB7CE9}" srcId="{56FB9639-ED43-46D3-9D3B-BC6845087AEF}" destId="{D5C95941-2052-4B7F-B2D9-282EAF14DDAD}" srcOrd="5" destOrd="0" parTransId="{6347D226-D11E-43C5-9CB2-F63D8482DC43}" sibTransId="{6A779D64-6FD2-4FFE-9DDA-88F64AEFBFEE}"/>
    <dgm:cxn modelId="{6C1E7AA1-9C93-4E38-9FEB-E58C0C6C650E}" srcId="{56FB9639-ED43-46D3-9D3B-BC6845087AEF}" destId="{E07EB69B-F99F-4688-8538-4FEEAF5B227A}" srcOrd="3" destOrd="0" parTransId="{E3F7004E-2CE8-44D8-9B5B-B5A987BF1AAD}" sibTransId="{B23F2BA9-37E0-41DE-8657-0D7DD8786872}"/>
    <dgm:cxn modelId="{42EC345E-081E-4C22-9CF1-D4AEF49A3DF2}" type="presOf" srcId="{35940ED3-C086-481A-8678-40032167ABDA}" destId="{4DEAFED4-D4B9-4880-B1AA-84418212BCBD}" srcOrd="0" destOrd="0" presId="urn:microsoft.com/office/officeart/2005/8/layout/hChevron3"/>
    <dgm:cxn modelId="{60E67CAF-2369-41E7-9634-B8917ABCB438}" type="presOf" srcId="{A435ACB3-21AA-4E47-95D4-AD3918D19101}" destId="{B9AC9146-E5BE-43A2-9822-2661EFAD257B}" srcOrd="0" destOrd="0" presId="urn:microsoft.com/office/officeart/2005/8/layout/hChevron3"/>
    <dgm:cxn modelId="{DE9CFBC4-EF8E-428B-AEFC-A29ABB71A7BC}" srcId="{56FB9639-ED43-46D3-9D3B-BC6845087AEF}" destId="{CC3D8872-8619-417E-9C43-8180A5132CC7}" srcOrd="9" destOrd="0" parTransId="{2A2EE927-04A4-4D08-9974-76F975A642C9}" sibTransId="{0D2240CF-E038-4A21-8B03-F851B9DCDFE9}"/>
    <dgm:cxn modelId="{239A703B-7284-41E7-8609-29D80BCF5C7A}" srcId="{56FB9639-ED43-46D3-9D3B-BC6845087AEF}" destId="{AEF7D794-8458-4E36-B77D-7C7FAA8A67BD}" srcOrd="10" destOrd="0" parTransId="{62B4A8E5-1997-40C4-BC9C-CFC696FF4479}" sibTransId="{0257C1D0-285B-443D-A255-1CF92245C7FA}"/>
    <dgm:cxn modelId="{9BE12F9B-90A4-42F2-989D-CF2AE35FA5A4}" type="presOf" srcId="{B0825845-B83E-417A-8628-3B691756A49E}" destId="{F6BE4588-9A61-4DC1-AD0F-BE414FF2240B}" srcOrd="0" destOrd="0" presId="urn:microsoft.com/office/officeart/2005/8/layout/hChevron3"/>
    <dgm:cxn modelId="{449AEF51-8819-4958-8C32-3F02F81EDC83}" srcId="{56FB9639-ED43-46D3-9D3B-BC6845087AEF}" destId="{456FBFEB-158A-4875-86DD-880DC1BE49D6}" srcOrd="6" destOrd="0" parTransId="{C36F716B-A21C-43E2-A9E3-4FD459A9FA66}" sibTransId="{A52AA1EB-6880-4178-9A86-7E098C4E6EFD}"/>
    <dgm:cxn modelId="{1608049F-2144-4480-9C05-655BB0148A80}" type="presOf" srcId="{0D528859-4FE5-46C0-ABAB-27AF5462DF94}" destId="{D0C9A8B7-7B34-4692-94A1-6149A74A6D3B}" srcOrd="0" destOrd="0" presId="urn:microsoft.com/office/officeart/2005/8/layout/hChevron3"/>
    <dgm:cxn modelId="{0EDCABCD-10EF-46D8-A187-6C33DC01EA93}" type="presParOf" srcId="{5D467133-4D7F-4357-82EF-90D5000E0C3C}" destId="{0567202F-BA4E-495A-AEB1-32FEFCC7136A}" srcOrd="0" destOrd="0" presId="urn:microsoft.com/office/officeart/2005/8/layout/hChevron3"/>
    <dgm:cxn modelId="{B3069570-721E-4BEB-ADCE-7D910A199931}" type="presParOf" srcId="{5D467133-4D7F-4357-82EF-90D5000E0C3C}" destId="{5556F83C-C63A-4DDD-A7DD-DCAF067D372E}" srcOrd="1" destOrd="0" presId="urn:microsoft.com/office/officeart/2005/8/layout/hChevron3"/>
    <dgm:cxn modelId="{2D4BAF09-D51C-4649-8D29-FCE444A8E15D}" type="presParOf" srcId="{5D467133-4D7F-4357-82EF-90D5000E0C3C}" destId="{B9AC9146-E5BE-43A2-9822-2661EFAD257B}" srcOrd="2" destOrd="0" presId="urn:microsoft.com/office/officeart/2005/8/layout/hChevron3"/>
    <dgm:cxn modelId="{BD078DD3-3CBF-41BB-86E1-2757BB601C69}" type="presParOf" srcId="{5D467133-4D7F-4357-82EF-90D5000E0C3C}" destId="{829BE05A-122A-4328-B694-E307376AB7B8}" srcOrd="3" destOrd="0" presId="urn:microsoft.com/office/officeart/2005/8/layout/hChevron3"/>
    <dgm:cxn modelId="{5C416AC0-5B7E-4F2A-83A0-35A9A1298F50}" type="presParOf" srcId="{5D467133-4D7F-4357-82EF-90D5000E0C3C}" destId="{2E3CC6E4-FDE9-426E-BF10-429B817B9CC8}" srcOrd="4" destOrd="0" presId="urn:microsoft.com/office/officeart/2005/8/layout/hChevron3"/>
    <dgm:cxn modelId="{E04387E2-1F22-4791-A8BE-2F54A3B915A2}" type="presParOf" srcId="{5D467133-4D7F-4357-82EF-90D5000E0C3C}" destId="{84AD9780-3007-4BAF-9A15-6F3496514171}" srcOrd="5" destOrd="0" presId="urn:microsoft.com/office/officeart/2005/8/layout/hChevron3"/>
    <dgm:cxn modelId="{C5965074-836B-4B07-A018-B805E3DB375E}" type="presParOf" srcId="{5D467133-4D7F-4357-82EF-90D5000E0C3C}" destId="{A6C0B6EB-1905-4478-B8EE-01C0DA1AFC9E}" srcOrd="6" destOrd="0" presId="urn:microsoft.com/office/officeart/2005/8/layout/hChevron3"/>
    <dgm:cxn modelId="{6C714C11-305A-43A5-9F1C-316641D810C5}" type="presParOf" srcId="{5D467133-4D7F-4357-82EF-90D5000E0C3C}" destId="{B3889038-6A74-45A0-A990-90ED83C6AB5A}" srcOrd="7" destOrd="0" presId="urn:microsoft.com/office/officeart/2005/8/layout/hChevron3"/>
    <dgm:cxn modelId="{5EDC3237-0CA6-458E-9B7A-833E9209EDD9}" type="presParOf" srcId="{5D467133-4D7F-4357-82EF-90D5000E0C3C}" destId="{F6BE4588-9A61-4DC1-AD0F-BE414FF2240B}" srcOrd="8" destOrd="0" presId="urn:microsoft.com/office/officeart/2005/8/layout/hChevron3"/>
    <dgm:cxn modelId="{2F2CEFD2-AA92-4294-ACE2-E9F236EEB0E1}" type="presParOf" srcId="{5D467133-4D7F-4357-82EF-90D5000E0C3C}" destId="{21D3FC87-1DC6-4201-8FFC-A35C7D72B852}" srcOrd="9" destOrd="0" presId="urn:microsoft.com/office/officeart/2005/8/layout/hChevron3"/>
    <dgm:cxn modelId="{0CC16638-966D-4FA5-B241-73357E4A1723}" type="presParOf" srcId="{5D467133-4D7F-4357-82EF-90D5000E0C3C}" destId="{BF10D648-756F-4379-9C41-36356F27CC03}" srcOrd="10" destOrd="0" presId="urn:microsoft.com/office/officeart/2005/8/layout/hChevron3"/>
    <dgm:cxn modelId="{65291648-DB3A-4D2E-A17C-32909E6A7957}" type="presParOf" srcId="{5D467133-4D7F-4357-82EF-90D5000E0C3C}" destId="{70F710E6-783C-4A46-9B36-C00B9D93DDAB}" srcOrd="11" destOrd="0" presId="urn:microsoft.com/office/officeart/2005/8/layout/hChevron3"/>
    <dgm:cxn modelId="{B682E90E-265B-4F70-B86A-734AE13C1F78}" type="presParOf" srcId="{5D467133-4D7F-4357-82EF-90D5000E0C3C}" destId="{F7A79552-C1E9-4FB7-AE12-BD9DEE757165}" srcOrd="12" destOrd="0" presId="urn:microsoft.com/office/officeart/2005/8/layout/hChevron3"/>
    <dgm:cxn modelId="{FE7ED22F-5005-40C3-A9FE-332B9A4C3EC4}" type="presParOf" srcId="{5D467133-4D7F-4357-82EF-90D5000E0C3C}" destId="{5A833684-1122-485E-A018-8358C816640F}" srcOrd="13" destOrd="0" presId="urn:microsoft.com/office/officeart/2005/8/layout/hChevron3"/>
    <dgm:cxn modelId="{2C0DAC08-3DBE-4839-80EE-3157D3D9E1FF}" type="presParOf" srcId="{5D467133-4D7F-4357-82EF-90D5000E0C3C}" destId="{D0C9A8B7-7B34-4692-94A1-6149A74A6D3B}" srcOrd="14" destOrd="0" presId="urn:microsoft.com/office/officeart/2005/8/layout/hChevron3"/>
    <dgm:cxn modelId="{7F885A47-754E-47B5-BF7B-E9452E2B0A4D}" type="presParOf" srcId="{5D467133-4D7F-4357-82EF-90D5000E0C3C}" destId="{7C0A35B9-3559-419B-891F-D21646ACACB5}" srcOrd="15" destOrd="0" presId="urn:microsoft.com/office/officeart/2005/8/layout/hChevron3"/>
    <dgm:cxn modelId="{842B967B-C2F5-4597-AF6D-E99595A9779A}" type="presParOf" srcId="{5D467133-4D7F-4357-82EF-90D5000E0C3C}" destId="{4DEAFED4-D4B9-4880-B1AA-84418212BCBD}" srcOrd="16" destOrd="0" presId="urn:microsoft.com/office/officeart/2005/8/layout/hChevron3"/>
    <dgm:cxn modelId="{9DFA2ADE-BB6E-40D8-A348-03B33A0891E0}" type="presParOf" srcId="{5D467133-4D7F-4357-82EF-90D5000E0C3C}" destId="{0D22B6C5-7822-4614-896B-B0511038E865}" srcOrd="17" destOrd="0" presId="urn:microsoft.com/office/officeart/2005/8/layout/hChevron3"/>
    <dgm:cxn modelId="{C1AA8B05-CA78-40B4-BFDB-0279405683FF}" type="presParOf" srcId="{5D467133-4D7F-4357-82EF-90D5000E0C3C}" destId="{95C39FD1-5FD9-43CA-A495-B8A0ED0F675B}" srcOrd="18" destOrd="0" presId="urn:microsoft.com/office/officeart/2005/8/layout/hChevron3"/>
    <dgm:cxn modelId="{E44C5093-F3CC-4ABC-94B9-078EF43B0883}" type="presParOf" srcId="{5D467133-4D7F-4357-82EF-90D5000E0C3C}" destId="{35097A66-A3E9-4739-919E-B68A9F906394}" srcOrd="19" destOrd="0" presId="urn:microsoft.com/office/officeart/2005/8/layout/hChevron3"/>
    <dgm:cxn modelId="{A82D220F-F6ED-4547-8525-13CD07C9B59C}" type="presParOf" srcId="{5D467133-4D7F-4357-82EF-90D5000E0C3C}" destId="{42E2E26C-27A8-4721-AE88-CE2E50881F07}" srcOrd="20" destOrd="0" presId="urn:microsoft.com/office/officeart/2005/8/layout/hChevron3"/>
  </dgm:cxnLst>
  <dgm:bg/>
  <dgm:whole/>
  <dgm:extLst>
    <a:ext uri="http://schemas.microsoft.com/office/drawing/2008/diagram">
      <dsp:dataModelExt xmlns:dsp="http://schemas.microsoft.com/office/drawing/2008/diagram" relId="rId24"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67202F-BA4E-495A-AEB1-32FEFCC7136A}">
      <dsp:nvSpPr>
        <dsp:cNvPr id="0" name=""/>
        <dsp:cNvSpPr/>
      </dsp:nvSpPr>
      <dsp:spPr>
        <a:xfrm>
          <a:off x="2064" y="100663"/>
          <a:ext cx="945419" cy="339057"/>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24003" rIns="12002" bIns="24003" numCol="1" spcCol="1270" anchor="ctr" anchorCtr="0">
          <a:noAutofit/>
        </a:bodyPr>
        <a:lstStyle/>
        <a:p>
          <a:pPr lvl="0" algn="ctr" defTabSz="400050">
            <a:lnSpc>
              <a:spcPct val="100000"/>
            </a:lnSpc>
            <a:spcBef>
              <a:spcPct val="0"/>
            </a:spcBef>
            <a:spcAft>
              <a:spcPct val="35000"/>
            </a:spcAft>
          </a:pPr>
          <a:r>
            <a:rPr lang="cs-CZ" sz="900" b="1" kern="1200">
              <a:latin typeface="Calibri" pitchFamily="34" charset="0"/>
              <a:cs typeface="Calibri" pitchFamily="34" charset="0"/>
            </a:rPr>
            <a:t>1. 6. 2005</a:t>
          </a:r>
        </a:p>
      </dsp:txBody>
      <dsp:txXfrm>
        <a:off x="2064" y="100663"/>
        <a:ext cx="860655" cy="339057"/>
      </dsp:txXfrm>
    </dsp:sp>
    <dsp:sp modelId="{B9AC9146-E5BE-43A2-9822-2661EFAD257B}">
      <dsp:nvSpPr>
        <dsp:cNvPr id="0" name=""/>
        <dsp:cNvSpPr/>
      </dsp:nvSpPr>
      <dsp:spPr>
        <a:xfrm>
          <a:off x="758399" y="100663"/>
          <a:ext cx="1075811" cy="33905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lvl="0" algn="ctr" defTabSz="400050">
            <a:lnSpc>
              <a:spcPct val="100000"/>
            </a:lnSpc>
            <a:spcBef>
              <a:spcPct val="0"/>
            </a:spcBef>
            <a:spcAft>
              <a:spcPct val="35000"/>
            </a:spcAft>
          </a:pPr>
          <a:r>
            <a:rPr lang="cs-CZ" sz="900" b="1" kern="1200">
              <a:latin typeface="Calibri" pitchFamily="34" charset="0"/>
              <a:cs typeface="Calibri" pitchFamily="34" charset="0"/>
            </a:rPr>
            <a:t>30. 11. 2005</a:t>
          </a:r>
        </a:p>
      </dsp:txBody>
      <dsp:txXfrm>
        <a:off x="927928" y="100663"/>
        <a:ext cx="736754" cy="339057"/>
      </dsp:txXfrm>
    </dsp:sp>
    <dsp:sp modelId="{2E3CC6E4-FDE9-426E-BF10-429B817B9CC8}">
      <dsp:nvSpPr>
        <dsp:cNvPr id="0" name=""/>
        <dsp:cNvSpPr/>
      </dsp:nvSpPr>
      <dsp:spPr>
        <a:xfrm>
          <a:off x="1645127" y="100663"/>
          <a:ext cx="945419" cy="33905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lvl="0" algn="ctr" defTabSz="400050">
            <a:lnSpc>
              <a:spcPct val="100000"/>
            </a:lnSpc>
            <a:spcBef>
              <a:spcPct val="0"/>
            </a:spcBef>
            <a:spcAft>
              <a:spcPct val="35000"/>
            </a:spcAft>
          </a:pPr>
          <a:r>
            <a:rPr lang="cs-CZ" sz="900" b="1" kern="1200">
              <a:latin typeface="Calibri" pitchFamily="34" charset="0"/>
              <a:cs typeface="Calibri" pitchFamily="34" charset="0"/>
            </a:rPr>
            <a:t>1. 7. 2007</a:t>
          </a:r>
        </a:p>
      </dsp:txBody>
      <dsp:txXfrm>
        <a:off x="1814656" y="100663"/>
        <a:ext cx="606362" cy="339057"/>
      </dsp:txXfrm>
    </dsp:sp>
    <dsp:sp modelId="{A6C0B6EB-1905-4478-B8EE-01C0DA1AFC9E}">
      <dsp:nvSpPr>
        <dsp:cNvPr id="0" name=""/>
        <dsp:cNvSpPr/>
      </dsp:nvSpPr>
      <dsp:spPr>
        <a:xfrm>
          <a:off x="2401462" y="100663"/>
          <a:ext cx="945419" cy="33905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lvl="0" algn="ctr" defTabSz="400050">
            <a:lnSpc>
              <a:spcPct val="100000"/>
            </a:lnSpc>
            <a:spcBef>
              <a:spcPct val="0"/>
            </a:spcBef>
            <a:spcAft>
              <a:spcPct val="35000"/>
            </a:spcAft>
          </a:pPr>
          <a:r>
            <a:rPr lang="cs-CZ" sz="900" b="1" kern="1200">
              <a:latin typeface="Calibri" pitchFamily="34" charset="0"/>
              <a:cs typeface="Calibri" pitchFamily="34" charset="0"/>
            </a:rPr>
            <a:t>1. 1. 2008</a:t>
          </a:r>
        </a:p>
      </dsp:txBody>
      <dsp:txXfrm>
        <a:off x="2570991" y="100663"/>
        <a:ext cx="606362" cy="339057"/>
      </dsp:txXfrm>
    </dsp:sp>
    <dsp:sp modelId="{F6BE4588-9A61-4DC1-AD0F-BE414FF2240B}">
      <dsp:nvSpPr>
        <dsp:cNvPr id="0" name=""/>
        <dsp:cNvSpPr/>
      </dsp:nvSpPr>
      <dsp:spPr>
        <a:xfrm>
          <a:off x="3157797" y="100663"/>
          <a:ext cx="1036235" cy="33905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lvl="0" algn="ctr" defTabSz="400050">
            <a:lnSpc>
              <a:spcPct val="100000"/>
            </a:lnSpc>
            <a:spcBef>
              <a:spcPct val="0"/>
            </a:spcBef>
            <a:spcAft>
              <a:spcPct val="35000"/>
            </a:spcAft>
          </a:pPr>
          <a:r>
            <a:rPr lang="cs-CZ" sz="900" b="1" kern="1200">
              <a:latin typeface="Calibri" pitchFamily="34" charset="0"/>
              <a:cs typeface="Calibri" pitchFamily="34" charset="0"/>
            </a:rPr>
            <a:t>11. 5. 2009</a:t>
          </a:r>
        </a:p>
      </dsp:txBody>
      <dsp:txXfrm>
        <a:off x="3327326" y="100663"/>
        <a:ext cx="697178" cy="339057"/>
      </dsp:txXfrm>
    </dsp:sp>
    <dsp:sp modelId="{BF10D648-756F-4379-9C41-36356F27CC03}">
      <dsp:nvSpPr>
        <dsp:cNvPr id="0" name=""/>
        <dsp:cNvSpPr/>
      </dsp:nvSpPr>
      <dsp:spPr>
        <a:xfrm>
          <a:off x="4004949" y="100663"/>
          <a:ext cx="1036235" cy="33905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lvl="0" algn="ctr" defTabSz="400050">
            <a:lnSpc>
              <a:spcPct val="100000"/>
            </a:lnSpc>
            <a:spcBef>
              <a:spcPct val="0"/>
            </a:spcBef>
            <a:spcAft>
              <a:spcPct val="35000"/>
            </a:spcAft>
          </a:pPr>
          <a:r>
            <a:rPr lang="cs-CZ" sz="900" b="1" kern="1200">
              <a:latin typeface="Calibri" pitchFamily="34" charset="0"/>
              <a:cs typeface="Calibri" pitchFamily="34" charset="0"/>
            </a:rPr>
            <a:t>21. 4. 2010</a:t>
          </a:r>
        </a:p>
      </dsp:txBody>
      <dsp:txXfrm>
        <a:off x="4174478" y="100663"/>
        <a:ext cx="697178" cy="339057"/>
      </dsp:txXfrm>
    </dsp:sp>
    <dsp:sp modelId="{F7A79552-C1E9-4FB7-AE12-BD9DEE757165}">
      <dsp:nvSpPr>
        <dsp:cNvPr id="0" name=""/>
        <dsp:cNvSpPr/>
      </dsp:nvSpPr>
      <dsp:spPr>
        <a:xfrm>
          <a:off x="4852101" y="100663"/>
          <a:ext cx="945419" cy="33905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lvl="0" algn="ctr" defTabSz="400050">
            <a:lnSpc>
              <a:spcPct val="100000"/>
            </a:lnSpc>
            <a:spcBef>
              <a:spcPct val="0"/>
            </a:spcBef>
            <a:spcAft>
              <a:spcPct val="35000"/>
            </a:spcAft>
          </a:pPr>
          <a:r>
            <a:rPr lang="cs-CZ" sz="900" b="1" kern="1200">
              <a:latin typeface="Calibri" pitchFamily="34" charset="0"/>
              <a:cs typeface="Calibri" pitchFamily="34" charset="0"/>
            </a:rPr>
            <a:t>1. 3. 2011</a:t>
          </a:r>
        </a:p>
      </dsp:txBody>
      <dsp:txXfrm>
        <a:off x="5021630" y="100663"/>
        <a:ext cx="606362" cy="339057"/>
      </dsp:txXfrm>
    </dsp:sp>
    <dsp:sp modelId="{D0C9A8B7-7B34-4692-94A1-6149A74A6D3B}">
      <dsp:nvSpPr>
        <dsp:cNvPr id="0" name=""/>
        <dsp:cNvSpPr/>
      </dsp:nvSpPr>
      <dsp:spPr>
        <a:xfrm>
          <a:off x="5608437" y="100663"/>
          <a:ext cx="945419" cy="33905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lvl="0" algn="ctr" defTabSz="400050">
            <a:lnSpc>
              <a:spcPct val="100000"/>
            </a:lnSpc>
            <a:spcBef>
              <a:spcPct val="0"/>
            </a:spcBef>
            <a:spcAft>
              <a:spcPct val="35000"/>
            </a:spcAft>
          </a:pPr>
          <a:r>
            <a:rPr lang="cs-CZ" sz="900" b="1" kern="1200">
              <a:latin typeface="Calibri" pitchFamily="34" charset="0"/>
              <a:cs typeface="Calibri" pitchFamily="34" charset="0"/>
            </a:rPr>
            <a:t>1. 1. 2011</a:t>
          </a:r>
        </a:p>
      </dsp:txBody>
      <dsp:txXfrm>
        <a:off x="5777966" y="100663"/>
        <a:ext cx="606362" cy="339057"/>
      </dsp:txXfrm>
    </dsp:sp>
    <dsp:sp modelId="{4DEAFED4-D4B9-4880-B1AA-84418212BCBD}">
      <dsp:nvSpPr>
        <dsp:cNvPr id="0" name=""/>
        <dsp:cNvSpPr/>
      </dsp:nvSpPr>
      <dsp:spPr>
        <a:xfrm>
          <a:off x="6364772" y="100663"/>
          <a:ext cx="1040981" cy="33905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lvl="0" algn="ctr" defTabSz="400050">
            <a:lnSpc>
              <a:spcPct val="100000"/>
            </a:lnSpc>
            <a:spcBef>
              <a:spcPct val="0"/>
            </a:spcBef>
            <a:spcAft>
              <a:spcPct val="35000"/>
            </a:spcAft>
          </a:pPr>
          <a:r>
            <a:rPr lang="cs-CZ" sz="900" b="1" kern="1200">
              <a:latin typeface="Calibri" pitchFamily="34" charset="0"/>
              <a:cs typeface="Calibri" pitchFamily="34" charset="0"/>
            </a:rPr>
            <a:t>31. 1. 2012</a:t>
          </a:r>
        </a:p>
      </dsp:txBody>
      <dsp:txXfrm>
        <a:off x="6534301" y="100663"/>
        <a:ext cx="701924" cy="339057"/>
      </dsp:txXfrm>
    </dsp:sp>
    <dsp:sp modelId="{95C39FD1-5FD9-43CA-A495-B8A0ED0F675B}">
      <dsp:nvSpPr>
        <dsp:cNvPr id="0" name=""/>
        <dsp:cNvSpPr/>
      </dsp:nvSpPr>
      <dsp:spPr>
        <a:xfrm>
          <a:off x="7216670" y="100663"/>
          <a:ext cx="1040981" cy="33905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lvl="0" algn="ctr" defTabSz="400050">
            <a:lnSpc>
              <a:spcPct val="100000"/>
            </a:lnSpc>
            <a:spcBef>
              <a:spcPct val="0"/>
            </a:spcBef>
            <a:spcAft>
              <a:spcPct val="35000"/>
            </a:spcAft>
          </a:pPr>
          <a:r>
            <a:rPr lang="cs-CZ" sz="900" b="1" kern="1200">
              <a:latin typeface="Calibri" pitchFamily="34" charset="0"/>
              <a:cs typeface="Calibri" pitchFamily="34" charset="0"/>
            </a:rPr>
            <a:t>13. 9. 2013</a:t>
          </a:r>
        </a:p>
      </dsp:txBody>
      <dsp:txXfrm>
        <a:off x="7386199" y="100663"/>
        <a:ext cx="701924" cy="339057"/>
      </dsp:txXfrm>
    </dsp:sp>
    <dsp:sp modelId="{42E2E26C-27A8-4721-AE88-CE2E50881F07}">
      <dsp:nvSpPr>
        <dsp:cNvPr id="0" name=""/>
        <dsp:cNvSpPr/>
      </dsp:nvSpPr>
      <dsp:spPr>
        <a:xfrm>
          <a:off x="8068568" y="100663"/>
          <a:ext cx="1040981" cy="33905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24003" rIns="12002" bIns="24003" numCol="1" spcCol="1270" anchor="ctr" anchorCtr="0">
          <a:noAutofit/>
        </a:bodyPr>
        <a:lstStyle/>
        <a:p>
          <a:pPr lvl="0" algn="ctr" defTabSz="400050">
            <a:lnSpc>
              <a:spcPct val="100000"/>
            </a:lnSpc>
            <a:spcBef>
              <a:spcPct val="0"/>
            </a:spcBef>
            <a:spcAft>
              <a:spcPct val="35000"/>
            </a:spcAft>
          </a:pPr>
          <a:r>
            <a:rPr lang="cs-CZ" sz="900" b="1" kern="1200">
              <a:latin typeface="Calibri" pitchFamily="34" charset="0"/>
              <a:cs typeface="Calibri" pitchFamily="34" charset="0"/>
            </a:rPr>
            <a:t>1. 1. 2014</a:t>
          </a:r>
        </a:p>
      </dsp:txBody>
      <dsp:txXfrm>
        <a:off x="8238097" y="100663"/>
        <a:ext cx="701924" cy="339057"/>
      </dsp:txXfrm>
    </dsp:sp>
  </dsp:spTree>
</dsp:drawing>
</file>

<file path=word/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kument" ma:contentTypeID="0x0101002F7A625AE9F5AB4A939F92BCAA7FEC02" ma:contentTypeVersion="1" ma:contentTypeDescription="Vytvoří nový dokument" ma:contentTypeScope="" ma:versionID="09736fd4d2dc7a7ec8b641ae14df0e5a">
  <xsd:schema xmlns:xsd="http://www.w3.org/2001/XMLSchema" xmlns:xs="http://www.w3.org/2001/XMLSchema" xmlns:p="http://schemas.microsoft.com/office/2006/metadata/properties" xmlns:ns1="http://schemas.microsoft.com/sharepoint/v3" targetNamespace="http://schemas.microsoft.com/office/2006/metadata/properties" ma:root="true" ma:fieldsID="c91a41dfb025b41eb9943aabee431873"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Datum zahájení plánování" ma:description="Datum zahájení plánování je sloupec webu, který vytvořila funkce Publikování. Používá se k zadání data a času, od kterého se tato stránka začne návštěvníkům webu zobrazovat." ma:internalName="PublishingStartDate">
      <xsd:simpleType>
        <xsd:restriction base="dms:Unknown"/>
      </xsd:simpleType>
    </xsd:element>
    <xsd:element name="PublishingExpirationDate" ma:index="9" nillable="true" ma:displayName="Datum ukončení plánování" ma:description="Datum ukončení plánování je sloupec webu, který vytvořila funkce Publikování. Používá se k zadání data a času, od kterého se tato stránka už nebude návštěvníkům webu zobrazovat."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17AC3BD1-7DA3-468A-B01D-ED015AFD2297}"/>
</file>

<file path=customXml/itemProps2.xml><?xml version="1.0" encoding="utf-8"?>
<ds:datastoreItem xmlns:ds="http://schemas.openxmlformats.org/officeDocument/2006/customXml" ds:itemID="{74391AEC-716E-4610-9D74-EFB41B1CD242}"/>
</file>

<file path=customXml/itemProps3.xml><?xml version="1.0" encoding="utf-8"?>
<ds:datastoreItem xmlns:ds="http://schemas.openxmlformats.org/officeDocument/2006/customXml" ds:itemID="{586A99A6-4F68-461A-8AC5-957318415280}"/>
</file>

<file path=customXml/itemProps4.xml><?xml version="1.0" encoding="utf-8"?>
<ds:datastoreItem xmlns:ds="http://schemas.openxmlformats.org/officeDocument/2006/customXml" ds:itemID="{33EBE9DE-1073-4708-BA96-9B19425DD331}"/>
</file>

<file path=docProps/app.xml><?xml version="1.0" encoding="utf-8"?>
<Properties xmlns="http://schemas.openxmlformats.org/officeDocument/2006/extended-properties" xmlns:vt="http://schemas.openxmlformats.org/officeDocument/2006/docPropsVTypes">
  <Template>D3CE2BF2.dotm</Template>
  <TotalTime>53</TotalTime>
  <Pages>25</Pages>
  <Words>7793</Words>
  <Characters>45983</Characters>
  <Application>Microsoft Office Word</Application>
  <DocSecurity>0</DocSecurity>
  <Lines>383</Lines>
  <Paragraphs>107</Paragraphs>
  <ScaleCrop>false</ScaleCrop>
  <HeadingPairs>
    <vt:vector size="2" baseType="variant">
      <vt:variant>
        <vt:lpstr>Název</vt:lpstr>
      </vt:variant>
      <vt:variant>
        <vt:i4>1</vt:i4>
      </vt:variant>
    </vt:vector>
  </HeadingPairs>
  <TitlesOfParts>
    <vt:vector size="1" baseType="lpstr">
      <vt:lpstr/>
    </vt:vector>
  </TitlesOfParts>
  <Company>NKU</Company>
  <LinksUpToDate>false</LinksUpToDate>
  <CharactersWithSpaces>53669</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Kontrolní závěr z kontrolní akce NKÚ č. 14/06</dc:title>
  <dc:creator>REKOVÁ Eva</dc:creator>
  <cp:lastModifiedBy>KOKRDA Daniel</cp:lastModifiedBy>
  <cp:revision>15</cp:revision>
  <cp:lastPrinted>2014-11-13T10:34:00Z</cp:lastPrinted>
  <dcterms:created xsi:type="dcterms:W3CDTF">2014-11-19T12:14:00Z</dcterms:created>
  <dcterms:modified xsi:type="dcterms:W3CDTF">2014-12-29T07:42:00Z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0x0101002F7A625AE9F5AB4A939F92BCAA7FEC02</vt:lpwstr>
  </property>
</Properties>
</file>